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</p:sldIdLst>
  <p:sldSz cx="10160000" cy="7620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90000"/>
      </a:lnSpc>
      <a:spcBef>
        <a:spcPts val="900"/>
      </a:spcBef>
      <a:spcAft>
        <a:spcPts val="0"/>
      </a:spcAft>
      <a:buClrTx/>
      <a:buSzTx/>
      <a:buFontTx/>
      <a:buNone/>
      <a:tabLst/>
      <a:defRPr kumimoji="0" sz="1800" b="1" i="1" u="none" strike="noStrike" cap="none" spc="-36" normalizeH="0" baseline="0">
        <a:ln>
          <a:noFill/>
        </a:ln>
        <a:solidFill>
          <a:srgbClr val="80084E"/>
        </a:solidFill>
        <a:effectLst/>
        <a:uFillTx/>
        <a:latin typeface="Verdana"/>
        <a:ea typeface="Verdana"/>
        <a:cs typeface="Verdana"/>
        <a:sym typeface="Verdana"/>
      </a:defRPr>
    </a:lvl1pPr>
    <a:lvl2pPr marL="0" marR="0" indent="0" algn="l" defTabSz="355600" rtl="0" fontAlgn="auto" latinLnBrk="0" hangingPunct="0">
      <a:lnSpc>
        <a:spcPct val="90000"/>
      </a:lnSpc>
      <a:spcBef>
        <a:spcPts val="900"/>
      </a:spcBef>
      <a:spcAft>
        <a:spcPts val="0"/>
      </a:spcAft>
      <a:buClrTx/>
      <a:buSzTx/>
      <a:buFontTx/>
      <a:buNone/>
      <a:tabLst/>
      <a:defRPr kumimoji="0" sz="1800" b="1" i="1" u="none" strike="noStrike" cap="none" spc="-36" normalizeH="0" baseline="0">
        <a:ln>
          <a:noFill/>
        </a:ln>
        <a:solidFill>
          <a:srgbClr val="80084E"/>
        </a:solidFill>
        <a:effectLst/>
        <a:uFillTx/>
        <a:latin typeface="Verdana"/>
        <a:ea typeface="Verdana"/>
        <a:cs typeface="Verdana"/>
        <a:sym typeface="Verdana"/>
      </a:defRPr>
    </a:lvl2pPr>
    <a:lvl3pPr marL="0" marR="0" indent="317500" algn="l" defTabSz="355600" rtl="0" fontAlgn="auto" latinLnBrk="0" hangingPunct="0">
      <a:lnSpc>
        <a:spcPct val="90000"/>
      </a:lnSpc>
      <a:spcBef>
        <a:spcPts val="900"/>
      </a:spcBef>
      <a:spcAft>
        <a:spcPts val="0"/>
      </a:spcAft>
      <a:buClrTx/>
      <a:buSzTx/>
      <a:buFontTx/>
      <a:buNone/>
      <a:tabLst/>
      <a:defRPr kumimoji="0" sz="1800" b="1" i="1" u="none" strike="noStrike" cap="none" spc="-36" normalizeH="0" baseline="0">
        <a:ln>
          <a:noFill/>
        </a:ln>
        <a:solidFill>
          <a:srgbClr val="80084E"/>
        </a:solidFill>
        <a:effectLst/>
        <a:uFillTx/>
        <a:latin typeface="Verdana"/>
        <a:ea typeface="Verdana"/>
        <a:cs typeface="Verdana"/>
        <a:sym typeface="Verdana"/>
      </a:defRPr>
    </a:lvl3pPr>
    <a:lvl4pPr marL="0" marR="0" indent="635000" algn="l" defTabSz="355600" rtl="0" fontAlgn="auto" latinLnBrk="0" hangingPunct="0">
      <a:lnSpc>
        <a:spcPct val="90000"/>
      </a:lnSpc>
      <a:spcBef>
        <a:spcPts val="900"/>
      </a:spcBef>
      <a:spcAft>
        <a:spcPts val="0"/>
      </a:spcAft>
      <a:buClrTx/>
      <a:buSzTx/>
      <a:buFontTx/>
      <a:buNone/>
      <a:tabLst/>
      <a:defRPr kumimoji="0" sz="1800" b="1" i="1" u="none" strike="noStrike" cap="none" spc="-36" normalizeH="0" baseline="0">
        <a:ln>
          <a:noFill/>
        </a:ln>
        <a:solidFill>
          <a:srgbClr val="80084E"/>
        </a:solidFill>
        <a:effectLst/>
        <a:uFillTx/>
        <a:latin typeface="Verdana"/>
        <a:ea typeface="Verdana"/>
        <a:cs typeface="Verdana"/>
        <a:sym typeface="Verdana"/>
      </a:defRPr>
    </a:lvl4pPr>
    <a:lvl5pPr marL="0" marR="0" indent="952500" algn="l" defTabSz="355600" rtl="0" fontAlgn="auto" latinLnBrk="0" hangingPunct="0">
      <a:lnSpc>
        <a:spcPct val="90000"/>
      </a:lnSpc>
      <a:spcBef>
        <a:spcPts val="900"/>
      </a:spcBef>
      <a:spcAft>
        <a:spcPts val="0"/>
      </a:spcAft>
      <a:buClrTx/>
      <a:buSzTx/>
      <a:buFontTx/>
      <a:buNone/>
      <a:tabLst/>
      <a:defRPr kumimoji="0" sz="1800" b="1" i="1" u="none" strike="noStrike" cap="none" spc="-36" normalizeH="0" baseline="0">
        <a:ln>
          <a:noFill/>
        </a:ln>
        <a:solidFill>
          <a:srgbClr val="80084E"/>
        </a:solidFill>
        <a:effectLst/>
        <a:uFillTx/>
        <a:latin typeface="Verdana"/>
        <a:ea typeface="Verdana"/>
        <a:cs typeface="Verdana"/>
        <a:sym typeface="Verdana"/>
      </a:defRPr>
    </a:lvl5pPr>
    <a:lvl6pPr marL="0" marR="0" indent="1270000" algn="l" defTabSz="355600" rtl="0" fontAlgn="auto" latinLnBrk="0" hangingPunct="0">
      <a:lnSpc>
        <a:spcPct val="90000"/>
      </a:lnSpc>
      <a:spcBef>
        <a:spcPts val="900"/>
      </a:spcBef>
      <a:spcAft>
        <a:spcPts val="0"/>
      </a:spcAft>
      <a:buClrTx/>
      <a:buSzTx/>
      <a:buFontTx/>
      <a:buNone/>
      <a:tabLst/>
      <a:defRPr kumimoji="0" sz="1800" b="1" i="1" u="none" strike="noStrike" cap="none" spc="-36" normalizeH="0" baseline="0">
        <a:ln>
          <a:noFill/>
        </a:ln>
        <a:solidFill>
          <a:srgbClr val="80084E"/>
        </a:solidFill>
        <a:effectLst/>
        <a:uFillTx/>
        <a:latin typeface="Verdana"/>
        <a:ea typeface="Verdana"/>
        <a:cs typeface="Verdana"/>
        <a:sym typeface="Verdana"/>
      </a:defRPr>
    </a:lvl6pPr>
    <a:lvl7pPr marL="0" marR="0" indent="1587500" algn="l" defTabSz="355600" rtl="0" fontAlgn="auto" latinLnBrk="0" hangingPunct="0">
      <a:lnSpc>
        <a:spcPct val="90000"/>
      </a:lnSpc>
      <a:spcBef>
        <a:spcPts val="900"/>
      </a:spcBef>
      <a:spcAft>
        <a:spcPts val="0"/>
      </a:spcAft>
      <a:buClrTx/>
      <a:buSzTx/>
      <a:buFontTx/>
      <a:buNone/>
      <a:tabLst/>
      <a:defRPr kumimoji="0" sz="1800" b="1" i="1" u="none" strike="noStrike" cap="none" spc="-36" normalizeH="0" baseline="0">
        <a:ln>
          <a:noFill/>
        </a:ln>
        <a:solidFill>
          <a:srgbClr val="80084E"/>
        </a:solidFill>
        <a:effectLst/>
        <a:uFillTx/>
        <a:latin typeface="Verdana"/>
        <a:ea typeface="Verdana"/>
        <a:cs typeface="Verdana"/>
        <a:sym typeface="Verdana"/>
      </a:defRPr>
    </a:lvl7pPr>
    <a:lvl8pPr marL="0" marR="0" indent="1905000" algn="l" defTabSz="355600" rtl="0" fontAlgn="auto" latinLnBrk="0" hangingPunct="0">
      <a:lnSpc>
        <a:spcPct val="90000"/>
      </a:lnSpc>
      <a:spcBef>
        <a:spcPts val="900"/>
      </a:spcBef>
      <a:spcAft>
        <a:spcPts val="0"/>
      </a:spcAft>
      <a:buClrTx/>
      <a:buSzTx/>
      <a:buFontTx/>
      <a:buNone/>
      <a:tabLst/>
      <a:defRPr kumimoji="0" sz="1800" b="1" i="1" u="none" strike="noStrike" cap="none" spc="-36" normalizeH="0" baseline="0">
        <a:ln>
          <a:noFill/>
        </a:ln>
        <a:solidFill>
          <a:srgbClr val="80084E"/>
        </a:solidFill>
        <a:effectLst/>
        <a:uFillTx/>
        <a:latin typeface="Verdana"/>
        <a:ea typeface="Verdana"/>
        <a:cs typeface="Verdana"/>
        <a:sym typeface="Verdana"/>
      </a:defRPr>
    </a:lvl8pPr>
    <a:lvl9pPr marL="0" marR="0" indent="2222500" algn="l" defTabSz="355600" rtl="0" fontAlgn="auto" latinLnBrk="0" hangingPunct="0">
      <a:lnSpc>
        <a:spcPct val="90000"/>
      </a:lnSpc>
      <a:spcBef>
        <a:spcPts val="900"/>
      </a:spcBef>
      <a:spcAft>
        <a:spcPts val="0"/>
      </a:spcAft>
      <a:buClrTx/>
      <a:buSzTx/>
      <a:buFontTx/>
      <a:buNone/>
      <a:tabLst/>
      <a:defRPr kumimoji="0" sz="1800" b="1" i="1" u="none" strike="noStrike" cap="none" spc="-36" normalizeH="0" baseline="0">
        <a:ln>
          <a:noFill/>
        </a:ln>
        <a:solidFill>
          <a:srgbClr val="80084E"/>
        </a:solidFill>
        <a:effectLst/>
        <a:uFillTx/>
        <a:latin typeface="Verdana"/>
        <a:ea typeface="Verdana"/>
        <a:cs typeface="Verdana"/>
        <a:sym typeface="Verdan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solidFill>
                <a:srgbClr val="7695B6"/>
              </a:solidFill>
              <a:prstDash val="solid"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>
        <a:fontRef idx="minor">
          <a:srgbClr val="F6F4EF"/>
        </a:fontRef>
        <a:srgbClr val="F6F4EF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>
        <a:fontRef idx="minor">
          <a:srgbClr val="6D6A67"/>
        </a:fontRef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>
        <a:fontRef idx="minor">
          <a:srgbClr val="F6F4EF"/>
        </a:fontRef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>
        <a:fontRef idx="minor">
          <a:srgbClr val="F6F4EF"/>
        </a:fontRef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>
        <a:fontRef idx="minor">
          <a:srgbClr val="6D6A67"/>
        </a:fontRef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>
        <a:fontRef idx="minor">
          <a:srgbClr val="F6F4EF"/>
        </a:fontRef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>
        <a:fontRef idx="minor">
          <a:srgbClr val="6D6A67"/>
        </a:fontRef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BD8CD">
              <a:alpha val="85000"/>
            </a:srgbClr>
          </a:solidFill>
        </a:fill>
      </a:tcStyle>
    </a:band2H>
    <a:firstCol>
      <a:tcTxStyle>
        <a:fontRef idx="minor">
          <a:srgbClr val="6D6A67"/>
        </a:fontRef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EEBE2">
              <a:alpha val="85000"/>
            </a:srgbClr>
          </a:solidFill>
        </a:fill>
      </a:tcStyle>
    </a:firstCol>
    <a:lastRow>
      <a:tcTxStyle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A8A49D"/>
              </a:solidFill>
              <a:prstDash val="solid"/>
              <a:miter lim="400000"/>
            </a:ln>
          </a:left>
          <a:right>
            <a:ln w="12700" cap="flat">
              <a:solidFill>
                <a:srgbClr val="A8A49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8A49D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4C1BA">
              <a:alpha val="85000"/>
            </a:srgbClr>
          </a:solidFill>
        </a:fill>
      </a:tcStyle>
    </a:band2H>
    <a:firstCol>
      <a:tcTxStyle>
        <a:fontRef idx="minor">
          <a:srgbClr val="F6F4EF"/>
        </a:fontRef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>
        <a:fontRef idx="minor">
          <a:srgbClr val="F6F4EF"/>
        </a:fontRef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>
        <a:fontRef idx="minor">
          <a:srgbClr val="F6F4EF"/>
        </a:fontRef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>
        <a:fontRef idx="minor">
          <a:srgbClr val="6D6A67"/>
        </a:fontRef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>
        <a:fontRef idx="minor">
          <a:srgbClr val="F6F4EF"/>
        </a:fontRef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solidFill>
            <a:srgbClr val="8C8982"/>
          </a:solidFill>
        </a:fill>
      </a:tcStyle>
    </a:firstCol>
    <a:lastRow>
      <a:tcTxStyle>
        <a:fontRef idx="minor">
          <a:srgbClr val="F6F4EF"/>
        </a:fontRef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lastRow>
    <a:firstRow>
      <a:tcTxStyle>
        <a:fontRef idx="minor">
          <a:srgbClr val="F6F4EF"/>
        </a:fontRef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firstRow>
  </a:tblStyle>
  <a:tblStyle styleId="{2708684C-4D16-4618-839F-0558EEFCDFE6}" styleName="">
    <a:tblBg/>
    <a:wholeTbl>
      <a:tcTxStyle>
        <a:fontRef idx="minor">
          <a:srgbClr val="6D6A67"/>
        </a:fontRef>
        <a:srgbClr val="6D6A67"/>
      </a:tcTxStyle>
      <a:tcStyle>
        <a:tcBdr>
          <a:lef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>
        <a:fontRef idx="minor">
          <a:srgbClr val="6D6A67"/>
        </a:fontRef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D6D3CB"/>
              </a:solidFill>
              <a:prstDash val="solid"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>
        <a:fontRef idx="minor">
          <a:srgbClr val="6D6A67"/>
        </a:fontRef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>
        <a:fontRef idx="minor">
          <a:srgbClr val="6D6A67"/>
        </a:fontRef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D6D3CB"/>
              </a:solidFill>
              <a:prstDash val="solid"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chemeClr val="accent1">
            <a:hueOff val="54751"/>
            <a:satOff val="-1697"/>
            <a:lumOff val="-18038"/>
          </a:schemeClr>
        </a:fontRef>
        <a:schemeClr val="accent1">
          <a:hueOff val="54751"/>
          <a:satOff val="-1697"/>
          <a:lumOff val="-18038"/>
        </a:schemeClr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solidFill>
                <a:srgbClr val="7695B6"/>
              </a:solidFill>
              <a:prstDash val="solid"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F6F4EF"/>
        </a:fontRef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695B6"/>
              </a:solidFill>
              <a:prstDash val="solid"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solidFill>
            <a:srgbClr val="9ABDE9"/>
          </a:solidFill>
        </a:fill>
      </a:tcStyle>
    </a:firstCol>
    <a:lastRow>
      <a:tcTxStyle b="off" i="off">
        <a:fontRef idx="minor">
          <a:srgbClr val="F6F4EF"/>
        </a:fontRef>
        <a:srgbClr val="F6F4EF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solidFill>
                <a:srgbClr val="7695B6"/>
              </a:solidFill>
              <a:prstDash val="solid"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109194"/>
              <a:satOff val="-4874"/>
              <a:lumOff val="12971"/>
            </a:schemeClr>
          </a:solidFill>
        </a:fill>
      </a:tcStyle>
    </a:lastRow>
    <a:firstRow>
      <a:tcTxStyle b="off" i="off">
        <a:fontRef idx="minor">
          <a:srgbClr val="F6F4EF"/>
        </a:fontRef>
        <a:srgbClr val="F6F4EF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solidFill>
                <a:srgbClr val="7695B6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109194"/>
              <a:satOff val="-4874"/>
              <a:lumOff val="12971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61"/>
  </p:normalViewPr>
  <p:slideViewPr>
    <p:cSldViewPr snapToGrid="0">
      <p:cViewPr varScale="1">
        <p:scale>
          <a:sx n="98" d="100"/>
          <a:sy n="98" d="100"/>
        </p:scale>
        <p:origin x="16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7" name="Shape 16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utc505.seancetenante.com/documents/dijkstra.pdf" TargetMode="External"/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pedagogie.ac-limoges.fr/sti_si/accueil/FichesConnaissances/Sequence2SSi/co/ConvDecimalBinaire.html" TargetMode="External"/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" name="Shape 1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RS08-SI03 début le 19/10/2021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0" name="Shape 22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GAN : rarement utilisé</a:t>
            </a:r>
          </a:p>
          <a:p>
            <a:r>
              <a:t>Le plus grand WAN est le réseau Internet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5" name="Shape 2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Service : Ex. demande de connexion ou réception de données.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7" name="Shape 31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Interface : Dans un programme, c'est un ensemble de fonctions de bibliothèque ou d'appels systèmes. Dans une réalisation matérielle, c'est par ex. un jeu de registres à l'entrée d'un circuit.</a:t>
            </a:r>
          </a:p>
          <a:p>
            <a:r>
              <a:t>SAP : Service Access Point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4" name="Shape 36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revu en mars 2020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8" name="Shape 39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revu en mars 2020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Shape 42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7" name="Shape 42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types d'unités de données de protocole (PDU en anglais):</a:t>
            </a:r>
          </a:p>
          <a:p>
            <a:r>
              <a:t>• pour l'ouverture d'une connexion</a:t>
            </a:r>
          </a:p>
          <a:p>
            <a:r>
              <a:t>• pour le transfert de données</a:t>
            </a:r>
          </a:p>
          <a:p>
            <a:r>
              <a:t>• pour la fermeture de connexion</a:t>
            </a:r>
          </a:p>
          <a:p>
            <a:r>
              <a:t>• pour les informations de service échangées entre entités N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Shape 45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3" name="Shape 45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Exo : autres mnémotechique pour PLRTSPA (ou APSTRLP)</a:t>
            </a:r>
          </a:p>
          <a:p>
            <a:r>
              <a:t>• couches 1 à 4: réalisation du service d’acheminement d'information</a:t>
            </a:r>
          </a:p>
          <a:p>
            <a:r>
              <a:t>• couches 5 à 7:  utilisateur du service d’acheminement d'information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Shape 50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04" name="Shape 5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La latence et la gigue se mesurent en millisecondes (ms).</a:t>
            </a:r>
            <a:br/>
            <a:r>
              <a:t>Délai d'attente aller-retour (RTT, round-trip time ou RTD, round-trip delay time)</a:t>
            </a:r>
          </a:p>
          <a:p>
            <a:r>
              <a:t>Temps que met un signal pour parcourir l'ensemble d'un circuit fermé.</a:t>
            </a:r>
          </a:p>
          <a:p>
            <a:r>
              <a:t>la commande ping mesure, entre autres, le délai entre l’envoi d’une requête ICMP ‘echo-request’ et la réponse ‘réponse echo’. Exemple :</a:t>
            </a:r>
          </a:p>
          <a:p>
            <a:r>
              <a:t>$ ping -c3 example.com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Shape 62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23" name="Shape 62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2025_01 : le 23/09/2025 matin, 2h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Shape 63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36" name="Shape 63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RS08-SI03 19/10/21 matin 2h</a:t>
            </a:r>
          </a:p>
          <a:p>
            <a:r>
              <a:t>Dia suivante : TCP et UDP à connaître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Shape 71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18" name="Shape 71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LIG02 17/10/2023 - 2h matin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Shape 72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30" name="Shape 73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Prévoir démo de wiresh	ark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Shape 79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94" name="Shape 79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RS08-SI03  21/10/2021 4h (91 pages en 10h)</a:t>
            </a:r>
          </a:p>
          <a:p>
            <a:r>
              <a:t>LIG02 12/12/23 matin 2h (93-79 = 14p)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Shape 80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06" name="Shape 80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man route</a:t>
            </a:r>
          </a:p>
          <a:p>
            <a:r>
              <a:t>route get 172.31.200.131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Shape 86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65" name="Shape 8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ou </a:t>
            </a:r>
            <a:r>
              <a:rPr u="sng">
                <a:hlinkClick r:id="rId3"/>
              </a:rPr>
              <a:t>https://utc505.seancetenante.com/documents/dijkstra.pdf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Shape 88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87" name="Shape 88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RS09-SI04 - 26/10/2022 - 4h - 95-58=37 • 37/4 = 9 p/h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Shape 93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40" name="Shape 9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LIG03 - 22/10/2024 - 3h p. 65 à 100 =&gt; 35p. 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Shape 95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5" name="Shape 95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LIG03 : Revenir sur BGP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Shape 96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67" name="Shape 96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MPLS multi-protocol Label Switching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Shape 102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23" name="Shape 102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Coté source :</a:t>
            </a:r>
          </a:p>
          <a:p>
            <a:r>
              <a:t> La couche réseau (ici IP) encapsule les données de la couche transport (le TPDU, Transport Protocol Data Unit)</a:t>
            </a:r>
          </a:p>
          <a:p>
            <a:r>
              <a:t>La couche liaison de données de 802.11 encapsule les données de la couche réseau</a:t>
            </a:r>
          </a:p>
          <a:p>
            <a:r>
              <a:t>La couche physique permet la transmission de cette trame vers un routeur</a:t>
            </a:r>
          </a:p>
          <a:p>
            <a:r>
              <a:t>Coté routeur :</a:t>
            </a:r>
          </a:p>
          <a:p>
            <a:r>
              <a:t>La couche liaison de données de 802.11 décapsule le PDU de la couche réseau</a:t>
            </a:r>
          </a:p>
          <a:p>
            <a:r>
              <a:t>La couche liaison de données du protocole PPP (Point to Point Protocol) encapsule le PDU de la couche réseau</a:t>
            </a:r>
          </a:p>
          <a:p>
            <a:r>
              <a:t>La couche physique permet la transmission de cette trame PPP vers la destination</a:t>
            </a:r>
          </a:p>
          <a:p>
            <a:r>
              <a:t>Coté destination :</a:t>
            </a:r>
          </a:p>
          <a:p>
            <a:r>
              <a:t>La couche liaison de données PPP décapsule le PDU de la couche réseau</a:t>
            </a:r>
          </a:p>
          <a:p>
            <a:r>
              <a:t>La couche réseau (IP) décapsule le PDU de la couche transport</a:t>
            </a:r>
          </a:p>
          <a:p>
            <a:r>
              <a:t>Niveau transport, on retrouve le même TPDU de celui émis par la source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Shape 105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55" name="Shape 105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La destination peut se trouver un un réseau différent de celui de la source.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Shape 106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67" name="Shape 106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Analogie pour le protocole IP : le courrier postal</a:t>
            </a:r>
          </a:p>
          <a:p>
            <a:r>
              <a:t>SI03-RS08 - 21/10/2021 - 4h ?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Shape 109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91" name="Shape 109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Lg_en-tête : entre 5 et 15</a:t>
            </a:r>
          </a:p>
          <a:p>
            <a:r>
              <a:t>Protocole : TCP=6 ; UDP=17 ; ICMP=1</a:t>
            </a:r>
          </a:p>
          <a:p>
            <a:r>
              <a:t>2025_01 : exemple d’options</a:t>
            </a:r>
          </a:p>
          <a:p>
            <a:r>
              <a:t>CAI-RS06-SI01 - 20/11/19 2+4h (145p / 13h = 11p/h)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Shape 110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6" name="Shape 110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Todo : modifier Traffic Class par DiffServ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Shape 112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21" name="Shape 112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Todo : modifier Traffic Class par DiffServ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Shape 113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34" name="Shape 113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taille en-tête IPv4 : 20 octets + options</a:t>
            </a:r>
          </a:p>
          <a:p>
            <a:r>
              <a:t>taille en-tête IPv6 : 40 octets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Shape 114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46" name="Shape 114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Impératif : tout le monde doit connaitre la conversion décimal vers binaire  (et binaire vers décimal) </a:t>
            </a:r>
          </a:p>
          <a:p>
            <a:r>
              <a:rPr u="sng">
                <a:hlinkClick r:id="rId3"/>
              </a:rPr>
              <a:t>http://pedagogie.ac-limoges.fr/sti_si/accueil/FichesConnaissances/Sequence2SSi/co/ConvDecimalBinaire.html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Shape 116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63" name="Shape 116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Nota : tout le monde doit connaitre la conversion décimal vers binaire  (et binaire vers décimal) 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Shape 117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5" name="Shape 117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lg du préfixe : le court et plus moderne</a:t>
            </a:r>
          </a:p>
          <a:p>
            <a:r>
              <a:t>lg du préfixe : alias « notation CIDR » (Classless Inter-Domain Routing), alias préfixe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Shape 118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87" name="Shape 118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lg du préfixe : le plus compacte et plus moderne</a:t>
            </a:r>
          </a:p>
          <a:p>
            <a:r>
              <a:t>lg du préfixe : alias « notation CIDR » (Classless Inter-Domain Routing), alias préfixe</a:t>
            </a:r>
          </a:p>
          <a:p>
            <a:r>
              <a:t>Masque en décimal pointé : version vintage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Shape 122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29" name="Shape 122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Quel est la longueur du préfixe ?</a:t>
            </a:r>
          </a:p>
          <a:p>
            <a:r>
              <a:t>6 clics</a:t>
            </a:r>
          </a:p>
          <a:p>
            <a:r>
              <a:t>CAI-SI02-RS07 17/11/2020 - 4h - 39 pages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Shape 127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71" name="Shape 12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Quel est la longueur du préfixe ?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Shape 128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85" name="Shape 12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 : 1 octet pour identifier le réseau, 3 pour Id hôte</a:t>
            </a:r>
          </a:p>
          <a:p>
            <a:r>
              <a:t>2</a:t>
            </a:r>
            <a:r>
              <a:rPr baseline="31999"/>
              <a:t>24</a:t>
            </a:r>
            <a:r>
              <a:t> -2 (soit + de 16 millions) machines par réseau</a:t>
            </a:r>
          </a:p>
          <a:p>
            <a:r>
              <a:t>B : 2 octets pour Id_réseau ; 2</a:t>
            </a:r>
            <a:r>
              <a:rPr baseline="31999"/>
              <a:t>16</a:t>
            </a:r>
            <a:r>
              <a:t> -2 = 65 534 hôtes max. </a:t>
            </a:r>
          </a:p>
          <a:p>
            <a:r>
              <a:t>C : 3 octets pour Id_réseau ; 2</a:t>
            </a:r>
            <a:r>
              <a:rPr baseline="31999"/>
              <a:t>8</a:t>
            </a:r>
            <a:r>
              <a:t> -2 = 254 hôtes max.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Shape 130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03" name="Shape 130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lg du préfixe : le court et plus moderne.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Shape 134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43" name="Shape 134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CAI-RS09-SI04 13/12/2022 matin - 2h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Shape 137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77" name="Shape 137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Les RIR (Registres Internet Régionaux ou Regional Internet Registry) sont chargés d’allouer des blocs d’adresses IP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Shape 139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99" name="Shape 139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2025_01 LIG04 - 2/10/2025 - 3+4h total 13h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Shape 147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73" name="Shape 147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Avec la configuration TCP/IP des interfaces réseau, les paramètres IP doivent être renseignés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Shape 148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0" name="Shape 149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Avec la configuration TCP/IP des interfaces réseau, les paramètres IP doivent être renseignés</a:t>
            </a:r>
          </a:p>
          <a:p>
            <a:r>
              <a:t>2 clics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Shape 150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08" name="Shape 150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Avec la configuration TCP/IP des interfaces réseau, les paramètres IP doivent être renseignés</a:t>
            </a:r>
          </a:p>
          <a:p>
            <a:r>
              <a:t>2 clics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Shape 152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7" name="Shape 152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Avec la configuration TCP/IP des interfaces réseau, les paramètres IP doivent être renseignés</a:t>
            </a:r>
          </a:p>
          <a:p>
            <a:r>
              <a:t>2 clics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Shape 154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47" name="Shape 154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Avant macOS Ventura (macOS 13) : Préférences Système / Réseau</a:t>
            </a:r>
          </a:p>
          <a:p>
            <a:r>
              <a:t>2 clics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Shape 157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1" name="Shape 15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Sur macOS : brew install iproute2mac avant d’utiliser ip addr show</a:t>
            </a:r>
          </a:p>
          <a:p>
            <a:r>
              <a:t>LIG03 22/10/24 ? 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Shape 159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96" name="Shape 15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Montrer la cmd ping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Shape 161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19" name="Shape 161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Montrer la cmd ping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re et sous-titre">
    <p:bg>
      <p:bgPr>
        <a:gradFill flip="none" rotWithShape="1">
          <a:gsLst>
            <a:gs pos="0">
              <a:srgbClr val="FFFFFF"/>
            </a:gs>
            <a:gs pos="100000">
              <a:srgbClr val="FFF7F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r"/>
          <p:cNvGrpSpPr/>
          <p:nvPr/>
        </p:nvGrpSpPr>
        <p:grpSpPr>
          <a:xfrm>
            <a:off x="317500" y="6731000"/>
            <a:ext cx="9525000" cy="50800"/>
            <a:chOff x="0" y="0"/>
            <a:chExt cx="9525000" cy="50800"/>
          </a:xfrm>
        </p:grpSpPr>
        <p:sp>
          <p:nvSpPr>
            <p:cNvPr id="14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" name="Ligne"/>
            <p:cNvSpPr/>
            <p:nvPr/>
          </p:nvSpPr>
          <p:spPr>
            <a:xfrm>
              <a:off x="0" y="508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7" name="Date"/>
          <p:cNvSpPr txBox="1">
            <a:spLocks noGrp="1"/>
          </p:cNvSpPr>
          <p:nvPr>
            <p:ph type="body" sz="quarter" idx="21"/>
          </p:nvPr>
        </p:nvSpPr>
        <p:spPr>
          <a:xfrm>
            <a:off x="288611" y="6861770"/>
            <a:ext cx="9575801" cy="355601"/>
          </a:xfrm>
          <a:prstGeom prst="rect">
            <a:avLst/>
          </a:prstGeom>
        </p:spPr>
        <p:txBody>
          <a:bodyPr>
            <a:spAutoFit/>
          </a:bodyPr>
          <a:lstStyle>
            <a:lvl1pPr defTabSz="355600">
              <a:spcBef>
                <a:spcPts val="900"/>
              </a:spcBef>
              <a:buClrTx/>
              <a:buFontTx/>
              <a:defRPr sz="1800" b="1" i="1" spc="-36">
                <a:solidFill>
                  <a:srgbClr val="80084E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Date</a:t>
            </a:r>
          </a:p>
        </p:txBody>
      </p:sp>
      <p:sp>
        <p:nvSpPr>
          <p:cNvPr id="18" name="Texte du titre"/>
          <p:cNvSpPr txBox="1">
            <a:spLocks noGrp="1"/>
          </p:cNvSpPr>
          <p:nvPr>
            <p:ph type="title"/>
          </p:nvPr>
        </p:nvSpPr>
        <p:spPr>
          <a:xfrm>
            <a:off x="279400" y="4610100"/>
            <a:ext cx="9601200" cy="1651000"/>
          </a:xfrm>
          <a:prstGeom prst="rect">
            <a:avLst/>
          </a:prstGeom>
        </p:spPr>
        <p:txBody>
          <a:bodyPr anchor="b"/>
          <a:lstStyle/>
          <a:p>
            <a:r>
              <a:t>Texte du titre</a:t>
            </a:r>
          </a:p>
        </p:txBody>
      </p:sp>
      <p:sp>
        <p:nvSpPr>
          <p:cNvPr id="19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279400" y="6248400"/>
            <a:ext cx="9601200" cy="393700"/>
          </a:xfrm>
          <a:prstGeom prst="rect">
            <a:avLst/>
          </a:prstGeom>
        </p:spPr>
        <p:txBody>
          <a:bodyPr anchor="t"/>
          <a:lstStyle>
            <a:lvl1pPr algn="just">
              <a:spcBef>
                <a:spcPts val="0"/>
              </a:spcBef>
              <a:buClrTx/>
              <a:buFont typeface="Zapf Dingbats"/>
              <a:defRPr sz="1800">
                <a:solidFill>
                  <a:srgbClr val="80084E"/>
                </a:solidFill>
              </a:defRPr>
            </a:lvl1pPr>
            <a:lvl2pPr algn="just">
              <a:spcBef>
                <a:spcPts val="0"/>
              </a:spcBef>
              <a:buClrTx/>
              <a:buSzTx/>
              <a:buFont typeface="Zapf Dingbats"/>
              <a:buNone/>
              <a:defRPr sz="1800">
                <a:solidFill>
                  <a:srgbClr val="80084E"/>
                </a:solidFill>
              </a:defRPr>
            </a:lvl2pPr>
            <a:lvl3pPr marL="0" indent="317500" algn="just">
              <a:spcBef>
                <a:spcPts val="0"/>
              </a:spcBef>
              <a:buClrTx/>
              <a:buSzTx/>
              <a:buFont typeface="Zapf Dingbats"/>
              <a:buNone/>
              <a:defRPr sz="1800">
                <a:solidFill>
                  <a:srgbClr val="80084E"/>
                </a:solidFill>
              </a:defRPr>
            </a:lvl3pPr>
            <a:lvl4pPr marL="0" indent="635000" algn="just">
              <a:spcBef>
                <a:spcPts val="0"/>
              </a:spcBef>
              <a:buClrTx/>
              <a:buSzTx/>
              <a:buFont typeface="Zapf Dingbats"/>
              <a:buNone/>
              <a:defRPr sz="1800">
                <a:solidFill>
                  <a:srgbClr val="80084E"/>
                </a:solidFill>
              </a:defRPr>
            </a:lvl4pPr>
            <a:lvl5pPr marL="0" indent="952500" algn="just">
              <a:spcBef>
                <a:spcPts val="0"/>
              </a:spcBef>
              <a:buClrTx/>
              <a:buSzTx/>
              <a:buFont typeface="Zapf Dingbats"/>
              <a:buNone/>
              <a:defRPr sz="1800">
                <a:solidFill>
                  <a:srgbClr val="80084E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8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 sur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7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480059" anchor="t"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e niveau 1…"/>
          <p:cNvSpPr txBox="1">
            <a:spLocks noGrp="1"/>
          </p:cNvSpPr>
          <p:nvPr>
            <p:ph type="body" idx="1"/>
          </p:nvPr>
        </p:nvSpPr>
        <p:spPr>
          <a:xfrm>
            <a:off x="279400" y="342900"/>
            <a:ext cx="9601200" cy="6921500"/>
          </a:xfrm>
          <a:prstGeom prst="rect">
            <a:avLst/>
          </a:prstGeom>
        </p:spPr>
        <p:txBody>
          <a:bodyPr/>
          <a:lstStyle>
            <a:lvl1pPr marL="323272" indent="-323272">
              <a:lnSpc>
                <a:spcPct val="120000"/>
              </a:lnSpc>
              <a:spcBef>
                <a:spcPts val="3000"/>
              </a:spcBef>
              <a:buClr>
                <a:srgbClr val="5C86B9"/>
              </a:buClr>
              <a:buSzPct val="50000"/>
              <a:buFont typeface="Zapf Dingbats"/>
              <a:buChar char="✤"/>
              <a:defRPr sz="2800"/>
            </a:lvl1pPr>
            <a:lvl2pPr marL="640772" indent="-323272">
              <a:lnSpc>
                <a:spcPct val="120000"/>
              </a:lnSpc>
              <a:spcBef>
                <a:spcPts val="3000"/>
              </a:spcBef>
              <a:buClr>
                <a:srgbClr val="5C86B9"/>
              </a:buClr>
              <a:buSzPct val="50000"/>
              <a:buFont typeface="Zapf Dingbats"/>
              <a:defRPr sz="2800"/>
            </a:lvl2pPr>
            <a:lvl3pPr marL="958272" indent="-323272">
              <a:lnSpc>
                <a:spcPct val="120000"/>
              </a:lnSpc>
              <a:spcBef>
                <a:spcPts val="3000"/>
              </a:spcBef>
              <a:buClr>
                <a:srgbClr val="5C86B9"/>
              </a:buClr>
              <a:buSzPct val="50000"/>
              <a:buFont typeface="Zapf Dingbats"/>
              <a:buChar char="✤"/>
              <a:defRPr sz="2800"/>
            </a:lvl3pPr>
            <a:lvl4pPr marL="1275772" indent="-323272">
              <a:lnSpc>
                <a:spcPct val="120000"/>
              </a:lnSpc>
              <a:spcBef>
                <a:spcPts val="3000"/>
              </a:spcBef>
              <a:buClr>
                <a:srgbClr val="5C86B9"/>
              </a:buClr>
              <a:buSzPct val="50000"/>
              <a:buFont typeface="Zapf Dingbats"/>
              <a:buChar char="✤"/>
              <a:defRPr sz="2800"/>
            </a:lvl4pPr>
            <a:lvl5pPr marL="1593272" indent="-323272">
              <a:lnSpc>
                <a:spcPct val="120000"/>
              </a:lnSpc>
              <a:spcBef>
                <a:spcPts val="3000"/>
              </a:spcBef>
              <a:buClr>
                <a:srgbClr val="5C86B9"/>
              </a:buClr>
              <a:buSzPct val="50000"/>
              <a:buFont typeface="Zapf Dingbats"/>
              <a:buChar char="✤"/>
              <a:defRPr sz="28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6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er"/>
          <p:cNvGrpSpPr/>
          <p:nvPr/>
        </p:nvGrpSpPr>
        <p:grpSpPr>
          <a:xfrm>
            <a:off x="317500" y="1549400"/>
            <a:ext cx="9525000" cy="38100"/>
            <a:chOff x="0" y="0"/>
            <a:chExt cx="9525000" cy="38100"/>
          </a:xfrm>
        </p:grpSpPr>
        <p:sp>
          <p:nvSpPr>
            <p:cNvPr id="60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1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63" name="Texte du titre"/>
          <p:cNvSpPr txBox="1">
            <a:spLocks noGrp="1"/>
          </p:cNvSpPr>
          <p:nvPr>
            <p:ph type="title"/>
          </p:nvPr>
        </p:nvSpPr>
        <p:spPr>
          <a:xfrm>
            <a:off x="279400" y="228600"/>
            <a:ext cx="9601200" cy="660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324863"/>
                </a:solidFill>
              </a:defRPr>
            </a:lvl1pPr>
          </a:lstStyle>
          <a:p>
            <a:r>
              <a:t>Texte du titre</a:t>
            </a:r>
          </a:p>
        </p:txBody>
      </p:sp>
      <p:sp>
        <p:nvSpPr>
          <p:cNvPr id="64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279400" y="939800"/>
            <a:ext cx="9588500" cy="520700"/>
          </a:xfrm>
          <a:prstGeom prst="rect">
            <a:avLst/>
          </a:prstGeom>
        </p:spPr>
        <p:txBody>
          <a:bodyPr/>
          <a:lstStyle>
            <a:lvl1pPr>
              <a:spcBef>
                <a:spcPts val="3000"/>
              </a:spcBef>
              <a:buClrTx/>
              <a:buFontTx/>
              <a:defRPr sz="1800" b="1">
                <a:solidFill>
                  <a:srgbClr val="1A429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>
              <a:spcBef>
                <a:spcPts val="3000"/>
              </a:spcBef>
              <a:buClr>
                <a:srgbClr val="5C86B9"/>
              </a:buClr>
              <a:buSzTx/>
              <a:buFont typeface="Zapf Dingbats"/>
              <a:buNone/>
              <a:defRPr sz="2200"/>
            </a:lvl2pPr>
            <a:lvl3pPr marL="0" indent="317500">
              <a:spcBef>
                <a:spcPts val="3000"/>
              </a:spcBef>
              <a:buClr>
                <a:srgbClr val="5C86B9"/>
              </a:buClr>
              <a:buSzTx/>
              <a:buFont typeface="Zapf Dingbats"/>
              <a:buNone/>
              <a:defRPr sz="2200"/>
            </a:lvl3pPr>
            <a:lvl4pPr marL="0" indent="635000">
              <a:spcBef>
                <a:spcPts val="3000"/>
              </a:spcBef>
              <a:buClr>
                <a:srgbClr val="5C86B9"/>
              </a:buClr>
              <a:buSzTx/>
              <a:buFont typeface="Zapf Dingbats"/>
              <a:buNone/>
              <a:defRPr sz="2200"/>
            </a:lvl4pPr>
            <a:lvl5pPr marL="0" indent="952500">
              <a:spcBef>
                <a:spcPts val="3000"/>
              </a:spcBef>
              <a:buClr>
                <a:srgbClr val="5C86B9"/>
              </a:buClr>
              <a:buSzTx/>
              <a:buFont typeface="Zapf Dingbats"/>
              <a:buNone/>
              <a:defRPr sz="2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er"/>
          <p:cNvGrpSpPr/>
          <p:nvPr/>
        </p:nvGrpSpPr>
        <p:grpSpPr>
          <a:xfrm>
            <a:off x="317500" y="3797300"/>
            <a:ext cx="9525000" cy="38100"/>
            <a:chOff x="0" y="0"/>
            <a:chExt cx="9525000" cy="38100"/>
          </a:xfrm>
        </p:grpSpPr>
        <p:sp>
          <p:nvSpPr>
            <p:cNvPr id="72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3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75" name="Texte du titre"/>
          <p:cNvSpPr txBox="1">
            <a:spLocks noGrp="1"/>
          </p:cNvSpPr>
          <p:nvPr>
            <p:ph type="title"/>
          </p:nvPr>
        </p:nvSpPr>
        <p:spPr>
          <a:xfrm>
            <a:off x="279400" y="2057400"/>
            <a:ext cx="9601200" cy="1651000"/>
          </a:xfrm>
          <a:prstGeom prst="rect">
            <a:avLst/>
          </a:prstGeom>
        </p:spPr>
        <p:txBody>
          <a:bodyPr anchor="b"/>
          <a:lstStyle/>
          <a:p>
            <a:r>
              <a:t>Texte du titre</a:t>
            </a:r>
          </a:p>
        </p:txBody>
      </p:sp>
      <p:sp>
        <p:nvSpPr>
          <p:cNvPr id="76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er"/>
          <p:cNvGrpSpPr/>
          <p:nvPr/>
        </p:nvGrpSpPr>
        <p:grpSpPr>
          <a:xfrm>
            <a:off x="317500" y="6731000"/>
            <a:ext cx="9525000" cy="50800"/>
            <a:chOff x="0" y="0"/>
            <a:chExt cx="9525000" cy="50800"/>
          </a:xfrm>
        </p:grpSpPr>
        <p:sp>
          <p:nvSpPr>
            <p:cNvPr id="83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84" name="Ligne"/>
            <p:cNvSpPr/>
            <p:nvPr/>
          </p:nvSpPr>
          <p:spPr>
            <a:xfrm>
              <a:off x="0" y="508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86" name="Date"/>
          <p:cNvSpPr txBox="1">
            <a:spLocks noGrp="1"/>
          </p:cNvSpPr>
          <p:nvPr>
            <p:ph type="body" sz="quarter" idx="21"/>
          </p:nvPr>
        </p:nvSpPr>
        <p:spPr>
          <a:xfrm>
            <a:off x="288611" y="6880820"/>
            <a:ext cx="9575801" cy="317501"/>
          </a:xfrm>
          <a:prstGeom prst="rect">
            <a:avLst/>
          </a:prstGeom>
        </p:spPr>
        <p:txBody>
          <a:bodyPr>
            <a:spAutoFit/>
          </a:bodyPr>
          <a:lstStyle>
            <a:lvl1pPr defTabSz="355600">
              <a:spcBef>
                <a:spcPts val="900"/>
              </a:spcBef>
              <a:buClrTx/>
              <a:buFontTx/>
              <a:defRPr sz="1400" b="1" i="1" spc="-28">
                <a:solidFill>
                  <a:srgbClr val="5C86B9"/>
                </a:solidFill>
              </a:defRPr>
            </a:lvl1pPr>
          </a:lstStyle>
          <a:p>
            <a:r>
              <a:t>Date</a:t>
            </a:r>
          </a:p>
        </p:txBody>
      </p:sp>
      <p:sp>
        <p:nvSpPr>
          <p:cNvPr id="87" name="Image"/>
          <p:cNvSpPr>
            <a:spLocks noGrp="1"/>
          </p:cNvSpPr>
          <p:nvPr>
            <p:ph type="pic" idx="22"/>
          </p:nvPr>
        </p:nvSpPr>
        <p:spPr>
          <a:xfrm>
            <a:off x="266683" y="63129"/>
            <a:ext cx="9628876" cy="5722572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88" name="Texte du titre"/>
          <p:cNvSpPr txBox="1">
            <a:spLocks noGrp="1"/>
          </p:cNvSpPr>
          <p:nvPr>
            <p:ph type="title"/>
          </p:nvPr>
        </p:nvSpPr>
        <p:spPr>
          <a:xfrm>
            <a:off x="279400" y="5397500"/>
            <a:ext cx="9601200" cy="863600"/>
          </a:xfrm>
          <a:prstGeom prst="rect">
            <a:avLst/>
          </a:prstGeom>
        </p:spPr>
        <p:txBody>
          <a:bodyPr anchor="b"/>
          <a:lstStyle/>
          <a:p>
            <a:r>
              <a:t>Texte du titre</a:t>
            </a:r>
          </a:p>
        </p:txBody>
      </p:sp>
      <p:sp>
        <p:nvSpPr>
          <p:cNvPr id="89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279400" y="6248400"/>
            <a:ext cx="9601200" cy="393700"/>
          </a:xfrm>
          <a:prstGeom prst="rect">
            <a:avLst/>
          </a:prstGeom>
        </p:spPr>
        <p:txBody>
          <a:bodyPr anchor="t"/>
          <a:lstStyle>
            <a:lvl1pPr algn="just">
              <a:spcBef>
                <a:spcPts val="0"/>
              </a:spcBef>
              <a:buClrTx/>
              <a:buFont typeface="Zapf Dingbats"/>
              <a:defRPr sz="1800">
                <a:solidFill>
                  <a:srgbClr val="80084E"/>
                </a:solidFill>
              </a:defRPr>
            </a:lvl1pPr>
            <a:lvl2pPr algn="just">
              <a:spcBef>
                <a:spcPts val="0"/>
              </a:spcBef>
              <a:buClrTx/>
              <a:buSzTx/>
              <a:buFont typeface="Zapf Dingbats"/>
              <a:buNone/>
              <a:defRPr sz="1800">
                <a:solidFill>
                  <a:srgbClr val="80084E"/>
                </a:solidFill>
              </a:defRPr>
            </a:lvl2pPr>
            <a:lvl3pPr marL="0" indent="317500" algn="just">
              <a:spcBef>
                <a:spcPts val="0"/>
              </a:spcBef>
              <a:buClrTx/>
              <a:buSzTx/>
              <a:buFont typeface="Zapf Dingbats"/>
              <a:buNone/>
              <a:defRPr sz="1800">
                <a:solidFill>
                  <a:srgbClr val="80084E"/>
                </a:solidFill>
              </a:defRPr>
            </a:lvl3pPr>
            <a:lvl4pPr marL="0" indent="635000" algn="just">
              <a:spcBef>
                <a:spcPts val="0"/>
              </a:spcBef>
              <a:buClrTx/>
              <a:buSzTx/>
              <a:buFont typeface="Zapf Dingbats"/>
              <a:buNone/>
              <a:defRPr sz="1800">
                <a:solidFill>
                  <a:srgbClr val="80084E"/>
                </a:solidFill>
              </a:defRPr>
            </a:lvl4pPr>
            <a:lvl5pPr marL="0" indent="952500" algn="just">
              <a:spcBef>
                <a:spcPts val="0"/>
              </a:spcBef>
              <a:buClrTx/>
              <a:buSzTx/>
              <a:buFont typeface="Zapf Dingbats"/>
              <a:buNone/>
              <a:defRPr sz="1800">
                <a:solidFill>
                  <a:srgbClr val="80084E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9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Image"/>
          <p:cNvSpPr>
            <a:spLocks noGrp="1"/>
          </p:cNvSpPr>
          <p:nvPr>
            <p:ph type="pic" idx="21"/>
          </p:nvPr>
        </p:nvSpPr>
        <p:spPr>
          <a:xfrm>
            <a:off x="4813300" y="342900"/>
            <a:ext cx="5359776" cy="68453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98" name="Image"/>
          <p:cNvSpPr>
            <a:spLocks noGrp="1"/>
          </p:cNvSpPr>
          <p:nvPr>
            <p:ph type="pic" idx="22"/>
          </p:nvPr>
        </p:nvSpPr>
        <p:spPr>
          <a:xfrm>
            <a:off x="-419100" y="342900"/>
            <a:ext cx="6798173" cy="68453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9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er"/>
          <p:cNvGrpSpPr/>
          <p:nvPr/>
        </p:nvGrpSpPr>
        <p:grpSpPr>
          <a:xfrm>
            <a:off x="317500" y="4114800"/>
            <a:ext cx="4445000" cy="38100"/>
            <a:chOff x="0" y="0"/>
            <a:chExt cx="4445000" cy="38100"/>
          </a:xfrm>
        </p:grpSpPr>
        <p:sp>
          <p:nvSpPr>
            <p:cNvPr id="106" name="Ligne"/>
            <p:cNvSpPr/>
            <p:nvPr/>
          </p:nvSpPr>
          <p:spPr>
            <a:xfrm>
              <a:off x="0" y="0"/>
              <a:ext cx="444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07" name="Ligne"/>
            <p:cNvSpPr/>
            <p:nvPr/>
          </p:nvSpPr>
          <p:spPr>
            <a:xfrm>
              <a:off x="0" y="38100"/>
              <a:ext cx="444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09" name="Image"/>
          <p:cNvSpPr>
            <a:spLocks noGrp="1"/>
          </p:cNvSpPr>
          <p:nvPr>
            <p:ph type="pic" idx="21"/>
          </p:nvPr>
        </p:nvSpPr>
        <p:spPr>
          <a:xfrm>
            <a:off x="4889500" y="-1104900"/>
            <a:ext cx="5867400" cy="88011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110" name="Texte du titre"/>
          <p:cNvSpPr txBox="1">
            <a:spLocks noGrp="1"/>
          </p:cNvSpPr>
          <p:nvPr>
            <p:ph type="title"/>
          </p:nvPr>
        </p:nvSpPr>
        <p:spPr>
          <a:xfrm>
            <a:off x="279400" y="1511300"/>
            <a:ext cx="4546600" cy="2527300"/>
          </a:xfrm>
          <a:prstGeom prst="rect">
            <a:avLst/>
          </a:prstGeom>
        </p:spPr>
        <p:txBody>
          <a:bodyPr anchor="b"/>
          <a:lstStyle/>
          <a:p>
            <a:r>
              <a:t>Texte du titre</a:t>
            </a:r>
          </a:p>
        </p:txBody>
      </p:sp>
      <p:sp>
        <p:nvSpPr>
          <p:cNvPr id="111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279400" y="4229100"/>
            <a:ext cx="4546600" cy="1295400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spcBef>
                <a:spcPts val="800"/>
              </a:spcBef>
              <a:buClr>
                <a:srgbClr val="5C86B9"/>
              </a:buClr>
              <a:buFont typeface="Zapf Dingbats"/>
              <a:defRPr sz="1800">
                <a:solidFill>
                  <a:srgbClr val="5C86B9"/>
                </a:solidFill>
              </a:defRPr>
            </a:lvl1pPr>
            <a:lvl2pPr>
              <a:lnSpc>
                <a:spcPct val="100000"/>
              </a:lnSpc>
              <a:spcBef>
                <a:spcPts val="800"/>
              </a:spcBef>
              <a:buClr>
                <a:srgbClr val="5C86B9"/>
              </a:buClr>
              <a:buSzTx/>
              <a:buFont typeface="Zapf Dingbats"/>
              <a:buNone/>
              <a:defRPr sz="1800">
                <a:solidFill>
                  <a:srgbClr val="5C86B9"/>
                </a:solidFill>
              </a:defRPr>
            </a:lvl2pPr>
            <a:lvl3pPr marL="0" indent="317500">
              <a:lnSpc>
                <a:spcPct val="100000"/>
              </a:lnSpc>
              <a:spcBef>
                <a:spcPts val="800"/>
              </a:spcBef>
              <a:buClr>
                <a:srgbClr val="5C86B9"/>
              </a:buClr>
              <a:buSzTx/>
              <a:buFont typeface="Zapf Dingbats"/>
              <a:buNone/>
              <a:defRPr sz="1800">
                <a:solidFill>
                  <a:srgbClr val="5C86B9"/>
                </a:solidFill>
              </a:defRPr>
            </a:lvl3pPr>
            <a:lvl4pPr marL="0" indent="635000">
              <a:lnSpc>
                <a:spcPct val="100000"/>
              </a:lnSpc>
              <a:spcBef>
                <a:spcPts val="800"/>
              </a:spcBef>
              <a:buClr>
                <a:srgbClr val="5C86B9"/>
              </a:buClr>
              <a:buSzTx/>
              <a:buFont typeface="Zapf Dingbats"/>
              <a:buNone/>
              <a:defRPr sz="1800">
                <a:solidFill>
                  <a:srgbClr val="5C86B9"/>
                </a:solidFill>
              </a:defRPr>
            </a:lvl4pPr>
            <a:lvl5pPr marL="0" indent="952500">
              <a:lnSpc>
                <a:spcPct val="100000"/>
              </a:lnSpc>
              <a:spcBef>
                <a:spcPts val="800"/>
              </a:spcBef>
              <a:buClr>
                <a:srgbClr val="5C86B9"/>
              </a:buClr>
              <a:buSzTx/>
              <a:buFont typeface="Zapf Dingbats"/>
              <a:buNone/>
              <a:defRPr sz="1800">
                <a:solidFill>
                  <a:srgbClr val="5C86B9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1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ffectLst>
            <a:outerShdw blurRad="38100" dist="12700" dir="5400000" rotWithShape="0">
              <a:srgbClr val="000000"/>
            </a:outerShdw>
          </a:effectLst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er"/>
          <p:cNvGrpSpPr/>
          <p:nvPr/>
        </p:nvGrpSpPr>
        <p:grpSpPr>
          <a:xfrm>
            <a:off x="317500" y="2006600"/>
            <a:ext cx="4445000" cy="38100"/>
            <a:chOff x="0" y="0"/>
            <a:chExt cx="4445000" cy="38100"/>
          </a:xfrm>
        </p:grpSpPr>
        <p:sp>
          <p:nvSpPr>
            <p:cNvPr id="119" name="Ligne"/>
            <p:cNvSpPr/>
            <p:nvPr/>
          </p:nvSpPr>
          <p:spPr>
            <a:xfrm>
              <a:off x="0" y="0"/>
              <a:ext cx="444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20" name="Ligne"/>
            <p:cNvSpPr/>
            <p:nvPr/>
          </p:nvSpPr>
          <p:spPr>
            <a:xfrm>
              <a:off x="0" y="38100"/>
              <a:ext cx="444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22" name="Image"/>
          <p:cNvSpPr>
            <a:spLocks noGrp="1"/>
          </p:cNvSpPr>
          <p:nvPr>
            <p:ph type="pic" idx="21"/>
          </p:nvPr>
        </p:nvSpPr>
        <p:spPr>
          <a:xfrm>
            <a:off x="4889500" y="-1104900"/>
            <a:ext cx="5867400" cy="88011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123" name="Texte du titre"/>
          <p:cNvSpPr txBox="1">
            <a:spLocks noGrp="1"/>
          </p:cNvSpPr>
          <p:nvPr>
            <p:ph type="title"/>
          </p:nvPr>
        </p:nvSpPr>
        <p:spPr>
          <a:xfrm>
            <a:off x="279400" y="342900"/>
            <a:ext cx="4546600" cy="1600200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24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279400" y="2336800"/>
            <a:ext cx="4546600" cy="4940300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2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9568402" y="7188200"/>
            <a:ext cx="324899" cy="292100"/>
          </a:xfrm>
          <a:prstGeom prst="rect">
            <a:avLst/>
          </a:prstGeom>
          <a:effectLst>
            <a:outerShdw blurRad="38100" dist="12700" dir="5400000" rotWithShape="0">
              <a:srgbClr val="000000"/>
            </a:outerShdw>
          </a:effectLst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 et puces - Gauche">
    <p:bg>
      <p:bgPr>
        <a:solidFill>
          <a:srgbClr val="F9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32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3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35" name="Sous titre"/>
          <p:cNvSpPr txBox="1">
            <a:spLocks noGrp="1"/>
          </p:cNvSpPr>
          <p:nvPr>
            <p:ph type="body" sz="quarter" idx="21"/>
          </p:nvPr>
        </p:nvSpPr>
        <p:spPr>
          <a:xfrm>
            <a:off x="279400" y="793750"/>
            <a:ext cx="9601200" cy="355600"/>
          </a:xfrm>
          <a:prstGeom prst="rect">
            <a:avLst/>
          </a:prstGeom>
        </p:spPr>
        <p:txBody>
          <a:bodyPr>
            <a:spAutoFit/>
          </a:bodyPr>
          <a:lstStyle>
            <a:lvl1pPr defTabSz="355600">
              <a:spcBef>
                <a:spcPts val="900"/>
              </a:spcBef>
              <a:buClrTx/>
              <a:buFontTx/>
              <a:defRPr sz="1800" b="1" i="1" spc="-36">
                <a:solidFill>
                  <a:srgbClr val="80084E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Sous titre</a:t>
            </a:r>
          </a:p>
        </p:txBody>
      </p:sp>
      <p:sp>
        <p:nvSpPr>
          <p:cNvPr id="136" name="Texte du titre"/>
          <p:cNvSpPr txBox="1">
            <a:spLocks noGrp="1"/>
          </p:cNvSpPr>
          <p:nvPr>
            <p:ph type="title"/>
          </p:nvPr>
        </p:nvSpPr>
        <p:spPr>
          <a:xfrm>
            <a:off x="279400" y="139700"/>
            <a:ext cx="9601200" cy="660400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37" name="Texte niveau 1…"/>
          <p:cNvSpPr txBox="1">
            <a:spLocks noGrp="1"/>
          </p:cNvSpPr>
          <p:nvPr>
            <p:ph type="body" idx="1"/>
          </p:nvPr>
        </p:nvSpPr>
        <p:spPr>
          <a:xfrm>
            <a:off x="279400" y="1435100"/>
            <a:ext cx="9601200" cy="5842000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 -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46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5270500" y="2336800"/>
            <a:ext cx="4610100" cy="4940300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4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 et puces - Gauche">
    <p:bg>
      <p:bgPr>
        <a:solidFill>
          <a:srgbClr val="F9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54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5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57" name="Sous titre"/>
          <p:cNvSpPr txBox="1">
            <a:spLocks noGrp="1"/>
          </p:cNvSpPr>
          <p:nvPr>
            <p:ph type="body" sz="quarter" idx="21"/>
          </p:nvPr>
        </p:nvSpPr>
        <p:spPr>
          <a:xfrm>
            <a:off x="279400" y="793750"/>
            <a:ext cx="9601200" cy="355600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buClrTx/>
              <a:buFontTx/>
              <a:defRPr sz="1800" b="1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Sous titre</a:t>
            </a:r>
          </a:p>
        </p:txBody>
      </p:sp>
      <p:sp>
        <p:nvSpPr>
          <p:cNvPr id="158" name="Texte du titre"/>
          <p:cNvSpPr txBox="1">
            <a:spLocks noGrp="1"/>
          </p:cNvSpPr>
          <p:nvPr>
            <p:ph type="title"/>
          </p:nvPr>
        </p:nvSpPr>
        <p:spPr>
          <a:xfrm>
            <a:off x="279400" y="139700"/>
            <a:ext cx="9601200" cy="6604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Texte du titre</a:t>
            </a:r>
          </a:p>
        </p:txBody>
      </p:sp>
      <p:sp>
        <p:nvSpPr>
          <p:cNvPr id="159" name="Texte niveau 1…"/>
          <p:cNvSpPr txBox="1">
            <a:spLocks noGrp="1"/>
          </p:cNvSpPr>
          <p:nvPr>
            <p:ph type="body" idx="1"/>
          </p:nvPr>
        </p:nvSpPr>
        <p:spPr>
          <a:xfrm>
            <a:off x="279400" y="1435100"/>
            <a:ext cx="9601200" cy="5842000"/>
          </a:xfrm>
          <a:prstGeom prst="rect">
            <a:avLst/>
          </a:prstGeom>
        </p:spPr>
        <p:txBody>
          <a:bodyPr/>
          <a:lstStyle>
            <a:lvl1pPr marL="254000" indent="-254000">
              <a:spcBef>
                <a:spcPts val="3000"/>
              </a:spcBef>
              <a:buClr>
                <a:srgbClr val="5C86B9"/>
              </a:buClr>
              <a:buSzPct val="50000"/>
              <a:buFont typeface="Zapf Dingbats"/>
              <a:buChar char="✤"/>
              <a:defRPr sz="2200"/>
            </a:lvl1pPr>
            <a:lvl2pPr marL="571500" indent="-254000">
              <a:spcBef>
                <a:spcPts val="3000"/>
              </a:spcBef>
              <a:buClr>
                <a:srgbClr val="5C86B9"/>
              </a:buClr>
              <a:buSzPct val="50000"/>
              <a:buFont typeface="Zapf Dingbats"/>
              <a:defRPr sz="2200"/>
            </a:lvl2pPr>
            <a:lvl3pPr marL="889000" indent="-254000">
              <a:spcBef>
                <a:spcPts val="3000"/>
              </a:spcBef>
              <a:buClr>
                <a:srgbClr val="5C86B9"/>
              </a:buClr>
              <a:buSzPct val="50000"/>
              <a:buFont typeface="Zapf Dingbats"/>
              <a:buChar char="✤"/>
              <a:defRPr sz="2200"/>
            </a:lvl3pPr>
            <a:lvl4pPr marL="1206500" indent="-254000">
              <a:spcBef>
                <a:spcPts val="3000"/>
              </a:spcBef>
              <a:buClr>
                <a:srgbClr val="5C86B9"/>
              </a:buClr>
              <a:buSzPct val="50000"/>
              <a:buFont typeface="Zapf Dingbats"/>
              <a:buChar char="✤"/>
              <a:defRPr sz="2200"/>
            </a:lvl4pPr>
            <a:lvl5pPr marL="1524000" indent="-254000">
              <a:spcBef>
                <a:spcPts val="3000"/>
              </a:spcBef>
              <a:buClr>
                <a:srgbClr val="5C86B9"/>
              </a:buClr>
              <a:buSzPct val="50000"/>
              <a:buFont typeface="Zapf Dingbats"/>
              <a:buChar char="✤"/>
              <a:defRPr sz="2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60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9626600" y="7200900"/>
            <a:ext cx="266700" cy="279400"/>
          </a:xfrm>
          <a:prstGeom prst="rect">
            <a:avLst/>
          </a:prstGeom>
        </p:spPr>
        <p:txBody>
          <a:bodyPr/>
          <a:lstStyle>
            <a:lvl1pPr defTabSz="457200">
              <a:lnSpc>
                <a:spcPct val="100000"/>
              </a:lnSpc>
              <a:spcBef>
                <a:spcPts val="0"/>
              </a:spcBef>
              <a:defRPr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"/>
          <p:cNvGrpSpPr/>
          <p:nvPr/>
        </p:nvGrpSpPr>
        <p:grpSpPr>
          <a:xfrm>
            <a:off x="317500" y="2006600"/>
            <a:ext cx="9525000" cy="38100"/>
            <a:chOff x="0" y="0"/>
            <a:chExt cx="9525000" cy="38100"/>
          </a:xfrm>
        </p:grpSpPr>
        <p:sp>
          <p:nvSpPr>
            <p:cNvPr id="2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5" name="Texte du titre"/>
          <p:cNvSpPr txBox="1">
            <a:spLocks noGrp="1"/>
          </p:cNvSpPr>
          <p:nvPr>
            <p:ph type="title"/>
          </p:nvPr>
        </p:nvSpPr>
        <p:spPr>
          <a:xfrm>
            <a:off x="279400" y="342900"/>
            <a:ext cx="96012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r>
              <a:t>Texte du titre</a:t>
            </a:r>
          </a:p>
        </p:txBody>
      </p:sp>
      <p:sp>
        <p:nvSpPr>
          <p:cNvPr id="6" name="Texte niveau 1…"/>
          <p:cNvSpPr txBox="1">
            <a:spLocks noGrp="1"/>
          </p:cNvSpPr>
          <p:nvPr>
            <p:ph type="body" idx="1"/>
          </p:nvPr>
        </p:nvSpPr>
        <p:spPr>
          <a:xfrm>
            <a:off x="279400" y="2336800"/>
            <a:ext cx="9601200" cy="494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9568402" y="7200900"/>
            <a:ext cx="324899" cy="2921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sz="1200" spc="-24"/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72" baseline="0">
          <a:solidFill>
            <a:srgbClr val="80084E"/>
          </a:solidFill>
          <a:uFillTx/>
          <a:latin typeface="+mj-lt"/>
          <a:ea typeface="+mj-ea"/>
          <a:cs typeface="+mj-cs"/>
          <a:sym typeface="Garamond"/>
        </a:defRPr>
      </a:lvl1pPr>
      <a:lvl2pPr marL="0" marR="0" indent="2286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72" baseline="0">
          <a:solidFill>
            <a:srgbClr val="80084E"/>
          </a:solidFill>
          <a:uFillTx/>
          <a:latin typeface="+mj-lt"/>
          <a:ea typeface="+mj-ea"/>
          <a:cs typeface="+mj-cs"/>
          <a:sym typeface="Garamond"/>
        </a:defRPr>
      </a:lvl2pPr>
      <a:lvl3pPr marL="0" marR="0" indent="4572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72" baseline="0">
          <a:solidFill>
            <a:srgbClr val="80084E"/>
          </a:solidFill>
          <a:uFillTx/>
          <a:latin typeface="+mj-lt"/>
          <a:ea typeface="+mj-ea"/>
          <a:cs typeface="+mj-cs"/>
          <a:sym typeface="Garamond"/>
        </a:defRPr>
      </a:lvl3pPr>
      <a:lvl4pPr marL="0" marR="0" indent="6858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72" baseline="0">
          <a:solidFill>
            <a:srgbClr val="80084E"/>
          </a:solidFill>
          <a:uFillTx/>
          <a:latin typeface="+mj-lt"/>
          <a:ea typeface="+mj-ea"/>
          <a:cs typeface="+mj-cs"/>
          <a:sym typeface="Garamond"/>
        </a:defRPr>
      </a:lvl4pPr>
      <a:lvl5pPr marL="0" marR="0" indent="9144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72" baseline="0">
          <a:solidFill>
            <a:srgbClr val="80084E"/>
          </a:solidFill>
          <a:uFillTx/>
          <a:latin typeface="+mj-lt"/>
          <a:ea typeface="+mj-ea"/>
          <a:cs typeface="+mj-cs"/>
          <a:sym typeface="Garamond"/>
        </a:defRPr>
      </a:lvl5pPr>
      <a:lvl6pPr marL="0" marR="0" indent="11430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72" baseline="0">
          <a:solidFill>
            <a:srgbClr val="80084E"/>
          </a:solidFill>
          <a:uFillTx/>
          <a:latin typeface="+mj-lt"/>
          <a:ea typeface="+mj-ea"/>
          <a:cs typeface="+mj-cs"/>
          <a:sym typeface="Garamond"/>
        </a:defRPr>
      </a:lvl6pPr>
      <a:lvl7pPr marL="0" marR="0" indent="13716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72" baseline="0">
          <a:solidFill>
            <a:srgbClr val="80084E"/>
          </a:solidFill>
          <a:uFillTx/>
          <a:latin typeface="+mj-lt"/>
          <a:ea typeface="+mj-ea"/>
          <a:cs typeface="+mj-cs"/>
          <a:sym typeface="Garamond"/>
        </a:defRPr>
      </a:lvl7pPr>
      <a:lvl8pPr marL="0" marR="0" indent="16002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72" baseline="0">
          <a:solidFill>
            <a:srgbClr val="80084E"/>
          </a:solidFill>
          <a:uFillTx/>
          <a:latin typeface="+mj-lt"/>
          <a:ea typeface="+mj-ea"/>
          <a:cs typeface="+mj-cs"/>
          <a:sym typeface="Garamond"/>
        </a:defRPr>
      </a:lvl8pPr>
      <a:lvl9pPr marL="0" marR="0" indent="18288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72" baseline="0">
          <a:solidFill>
            <a:srgbClr val="80084E"/>
          </a:solidFill>
          <a:uFillTx/>
          <a:latin typeface="+mj-lt"/>
          <a:ea typeface="+mj-ea"/>
          <a:cs typeface="+mj-cs"/>
          <a:sym typeface="Garamond"/>
        </a:defRPr>
      </a:lvl9pPr>
    </p:titleStyle>
    <p:bodyStyle>
      <a:lvl1pPr marL="0" marR="0" indent="0" algn="l" defTabSz="457200" rtl="0" latinLnBrk="0">
        <a:lnSpc>
          <a:spcPct val="90000"/>
        </a:lnSpc>
        <a:spcBef>
          <a:spcPts val="100"/>
        </a:spcBef>
        <a:spcAft>
          <a:spcPts val="0"/>
        </a:spcAft>
        <a:buClr>
          <a:srgbClr val="040F6A"/>
        </a:buClr>
        <a:buSzTx/>
        <a:buFont typeface="Lucida Grande"/>
        <a:buNone/>
        <a:tabLst/>
        <a:defRPr sz="2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Book Antiqua"/>
        </a:defRPr>
      </a:lvl1pPr>
      <a:lvl2pPr marL="0" marR="0" indent="0" algn="l" defTabSz="457200" rtl="0" latinLnBrk="0">
        <a:lnSpc>
          <a:spcPct val="90000"/>
        </a:lnSpc>
        <a:spcBef>
          <a:spcPts val="100"/>
        </a:spcBef>
        <a:spcAft>
          <a:spcPts val="0"/>
        </a:spcAft>
        <a:buClr>
          <a:srgbClr val="040F6A"/>
        </a:buClr>
        <a:buSzPct val="100000"/>
        <a:buFont typeface="Lucida Grande"/>
        <a:buChar char="✤"/>
        <a:tabLst/>
        <a:defRPr sz="2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Book Antiqua"/>
        </a:defRPr>
      </a:lvl2pPr>
      <a:lvl3pPr marL="317500" marR="0" indent="0" algn="l" defTabSz="457200" rtl="0" latinLnBrk="0">
        <a:lnSpc>
          <a:spcPct val="90000"/>
        </a:lnSpc>
        <a:spcBef>
          <a:spcPts val="100"/>
        </a:spcBef>
        <a:spcAft>
          <a:spcPts val="0"/>
        </a:spcAft>
        <a:buClr>
          <a:srgbClr val="040F6A"/>
        </a:buClr>
        <a:buSzPct val="100000"/>
        <a:buFont typeface="Lucida Grande"/>
        <a:buChar char="‣"/>
        <a:tabLst/>
        <a:defRPr sz="2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Book Antiqua"/>
        </a:defRPr>
      </a:lvl3pPr>
      <a:lvl4pPr marL="635000" marR="0" indent="0" algn="l" defTabSz="457200" rtl="0" latinLnBrk="0">
        <a:lnSpc>
          <a:spcPct val="90000"/>
        </a:lnSpc>
        <a:spcBef>
          <a:spcPts val="100"/>
        </a:spcBef>
        <a:spcAft>
          <a:spcPts val="0"/>
        </a:spcAft>
        <a:buClr>
          <a:srgbClr val="040F6A"/>
        </a:buClr>
        <a:buSzPct val="100000"/>
        <a:buFont typeface="Lucida Grande"/>
        <a:buChar char="‣"/>
        <a:tabLst/>
        <a:defRPr sz="2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Book Antiqua"/>
        </a:defRPr>
      </a:lvl4pPr>
      <a:lvl5pPr marL="571500" marR="0" indent="0" algn="l" defTabSz="457200" rtl="0" latinLnBrk="0">
        <a:lnSpc>
          <a:spcPct val="90000"/>
        </a:lnSpc>
        <a:spcBef>
          <a:spcPts val="100"/>
        </a:spcBef>
        <a:spcAft>
          <a:spcPts val="0"/>
        </a:spcAft>
        <a:buClr>
          <a:srgbClr val="040F6A"/>
        </a:buClr>
        <a:buSzPct val="100000"/>
        <a:buFont typeface="Lucida Grande"/>
        <a:buChar char="‣"/>
        <a:tabLst/>
        <a:defRPr sz="2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Book Antiqua"/>
        </a:defRPr>
      </a:lvl5pPr>
      <a:lvl6pPr marL="1270000" marR="0" indent="0" algn="l" defTabSz="457200" rtl="0" latinLnBrk="0">
        <a:lnSpc>
          <a:spcPct val="90000"/>
        </a:lnSpc>
        <a:spcBef>
          <a:spcPts val="100"/>
        </a:spcBef>
        <a:spcAft>
          <a:spcPts val="0"/>
        </a:spcAft>
        <a:buClr>
          <a:srgbClr val="040F6A"/>
        </a:buClr>
        <a:buSzPct val="100000"/>
        <a:buFont typeface="Lucida Grande"/>
        <a:buChar char="‣"/>
        <a:tabLst/>
        <a:defRPr sz="2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Book Antiqua"/>
        </a:defRPr>
      </a:lvl6pPr>
      <a:lvl7pPr marL="1587500" marR="0" indent="0" algn="l" defTabSz="457200" rtl="0" latinLnBrk="0">
        <a:lnSpc>
          <a:spcPct val="90000"/>
        </a:lnSpc>
        <a:spcBef>
          <a:spcPts val="100"/>
        </a:spcBef>
        <a:spcAft>
          <a:spcPts val="0"/>
        </a:spcAft>
        <a:buClr>
          <a:srgbClr val="040F6A"/>
        </a:buClr>
        <a:buSzPct val="100000"/>
        <a:buFont typeface="Lucida Grande"/>
        <a:buChar char="✤"/>
        <a:tabLst/>
        <a:defRPr sz="2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Book Antiqua"/>
        </a:defRPr>
      </a:lvl7pPr>
      <a:lvl8pPr marL="1905000" marR="0" indent="0" algn="l" defTabSz="457200" rtl="0" latinLnBrk="0">
        <a:lnSpc>
          <a:spcPct val="90000"/>
        </a:lnSpc>
        <a:spcBef>
          <a:spcPts val="100"/>
        </a:spcBef>
        <a:spcAft>
          <a:spcPts val="0"/>
        </a:spcAft>
        <a:buClr>
          <a:srgbClr val="040F6A"/>
        </a:buClr>
        <a:buSzPct val="100000"/>
        <a:buFont typeface="Lucida Grande"/>
        <a:buChar char="✤"/>
        <a:tabLst/>
        <a:defRPr sz="2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Book Antiqua"/>
        </a:defRPr>
      </a:lvl8pPr>
      <a:lvl9pPr marL="2222500" marR="0" indent="0" algn="l" defTabSz="457200" rtl="0" latinLnBrk="0">
        <a:lnSpc>
          <a:spcPct val="90000"/>
        </a:lnSpc>
        <a:spcBef>
          <a:spcPts val="100"/>
        </a:spcBef>
        <a:spcAft>
          <a:spcPts val="0"/>
        </a:spcAft>
        <a:buClr>
          <a:srgbClr val="040F6A"/>
        </a:buClr>
        <a:buSzPct val="100000"/>
        <a:buFont typeface="Lucida Grande"/>
        <a:buChar char="✤"/>
        <a:tabLst/>
        <a:defRPr sz="2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Book Antiqua"/>
        </a:defRPr>
      </a:lvl9pPr>
    </p:bodyStyle>
    <p:otherStyle>
      <a:lvl1pPr marL="0" marR="0" indent="0" algn="r" defTabSz="355600" latinLnBrk="0">
        <a:lnSpc>
          <a:spcPct val="90000"/>
        </a:lnSpc>
        <a:spcBef>
          <a:spcPts val="900"/>
        </a:spcBef>
        <a:spcAft>
          <a:spcPts val="0"/>
        </a:spcAft>
        <a:buClrTx/>
        <a:buSzTx/>
        <a:buFontTx/>
        <a:buNone/>
        <a:tabLst/>
        <a:defRPr sz="1200" b="1" i="1" u="none" strike="noStrike" cap="none" spc="-24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1pPr>
      <a:lvl2pPr marL="0" marR="0" indent="228600" algn="r" defTabSz="355600" latinLnBrk="0">
        <a:lnSpc>
          <a:spcPct val="90000"/>
        </a:lnSpc>
        <a:spcBef>
          <a:spcPts val="900"/>
        </a:spcBef>
        <a:spcAft>
          <a:spcPts val="0"/>
        </a:spcAft>
        <a:buClrTx/>
        <a:buSzTx/>
        <a:buFontTx/>
        <a:buNone/>
        <a:tabLst/>
        <a:defRPr sz="1200" b="1" i="1" u="none" strike="noStrike" cap="none" spc="-24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2pPr>
      <a:lvl3pPr marL="0" marR="0" indent="457200" algn="r" defTabSz="355600" latinLnBrk="0">
        <a:lnSpc>
          <a:spcPct val="90000"/>
        </a:lnSpc>
        <a:spcBef>
          <a:spcPts val="900"/>
        </a:spcBef>
        <a:spcAft>
          <a:spcPts val="0"/>
        </a:spcAft>
        <a:buClrTx/>
        <a:buSzTx/>
        <a:buFontTx/>
        <a:buNone/>
        <a:tabLst/>
        <a:defRPr sz="1200" b="1" i="1" u="none" strike="noStrike" cap="none" spc="-24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3pPr>
      <a:lvl4pPr marL="0" marR="0" indent="685800" algn="r" defTabSz="355600" latinLnBrk="0">
        <a:lnSpc>
          <a:spcPct val="90000"/>
        </a:lnSpc>
        <a:spcBef>
          <a:spcPts val="900"/>
        </a:spcBef>
        <a:spcAft>
          <a:spcPts val="0"/>
        </a:spcAft>
        <a:buClrTx/>
        <a:buSzTx/>
        <a:buFontTx/>
        <a:buNone/>
        <a:tabLst/>
        <a:defRPr sz="1200" b="1" i="1" u="none" strike="noStrike" cap="none" spc="-24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4pPr>
      <a:lvl5pPr marL="0" marR="0" indent="914400" algn="r" defTabSz="355600" latinLnBrk="0">
        <a:lnSpc>
          <a:spcPct val="90000"/>
        </a:lnSpc>
        <a:spcBef>
          <a:spcPts val="900"/>
        </a:spcBef>
        <a:spcAft>
          <a:spcPts val="0"/>
        </a:spcAft>
        <a:buClrTx/>
        <a:buSzTx/>
        <a:buFontTx/>
        <a:buNone/>
        <a:tabLst/>
        <a:defRPr sz="1200" b="1" i="1" u="none" strike="noStrike" cap="none" spc="-24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5pPr>
      <a:lvl6pPr marL="0" marR="0" indent="1143000" algn="r" defTabSz="355600" latinLnBrk="0">
        <a:lnSpc>
          <a:spcPct val="90000"/>
        </a:lnSpc>
        <a:spcBef>
          <a:spcPts val="900"/>
        </a:spcBef>
        <a:spcAft>
          <a:spcPts val="0"/>
        </a:spcAft>
        <a:buClrTx/>
        <a:buSzTx/>
        <a:buFontTx/>
        <a:buNone/>
        <a:tabLst/>
        <a:defRPr sz="1200" b="1" i="1" u="none" strike="noStrike" cap="none" spc="-24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6pPr>
      <a:lvl7pPr marL="0" marR="0" indent="1371600" algn="r" defTabSz="355600" latinLnBrk="0">
        <a:lnSpc>
          <a:spcPct val="90000"/>
        </a:lnSpc>
        <a:spcBef>
          <a:spcPts val="900"/>
        </a:spcBef>
        <a:spcAft>
          <a:spcPts val="0"/>
        </a:spcAft>
        <a:buClrTx/>
        <a:buSzTx/>
        <a:buFontTx/>
        <a:buNone/>
        <a:tabLst/>
        <a:defRPr sz="1200" b="1" i="1" u="none" strike="noStrike" cap="none" spc="-24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7pPr>
      <a:lvl8pPr marL="0" marR="0" indent="1600200" algn="r" defTabSz="355600" latinLnBrk="0">
        <a:lnSpc>
          <a:spcPct val="90000"/>
        </a:lnSpc>
        <a:spcBef>
          <a:spcPts val="900"/>
        </a:spcBef>
        <a:spcAft>
          <a:spcPts val="0"/>
        </a:spcAft>
        <a:buClrTx/>
        <a:buSzTx/>
        <a:buFontTx/>
        <a:buNone/>
        <a:tabLst/>
        <a:defRPr sz="1200" b="1" i="1" u="none" strike="noStrike" cap="none" spc="-24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8pPr>
      <a:lvl9pPr marL="0" marR="0" indent="1828800" algn="r" defTabSz="355600" latinLnBrk="0">
        <a:lnSpc>
          <a:spcPct val="90000"/>
        </a:lnSpc>
        <a:spcBef>
          <a:spcPts val="900"/>
        </a:spcBef>
        <a:spcAft>
          <a:spcPts val="0"/>
        </a:spcAft>
        <a:buClrTx/>
        <a:buSzTx/>
        <a:buFontTx/>
        <a:buNone/>
        <a:tabLst/>
        <a:defRPr sz="1200" b="1" i="1" u="none" strike="noStrike" cap="none" spc="-24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rsx101.seancetenante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example.com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example.com" TargetMode="Externa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reshark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youtube.com/watch?v=EPo7QyB7Yss" TargetMode="Externa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licence-math.univ-lyon1.fr/lib/exe/fetch.php?media=gla:dijkstra.pd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png"/><Relationship Id="rId4" Type="http://schemas.openxmlformats.org/officeDocument/2006/relationships/hyperlink" Target="https://utc505.seancetenante.com/documents/Exercices-UTC505-algorithme-de-Dijkstra.docx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zablGaqUXM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youtube.com/watch?v=-utHPKREZV8" TargetMode="Externa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ti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utc505.seancetenante.com/documents/IPv4-vs-IPv6.pdf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png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how.com/convertir-du-d%C3%A9cimal-en-binaire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fr-fr/windows/modifier-les-param%C3%A8tres-tcp-ip-bd0a07af-15f5-cd6a-363f-ca2b6f391ace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8.png"/><Relationship Id="rId4" Type="http://schemas.openxmlformats.org/officeDocument/2006/relationships/image" Target="../media/image2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fr-fr/windows/modifier-les-param%C3%A8tres-tcp-ip-bd0a07af-15f5-cd6a-363f-ca2b6f391ace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9.png"/><Relationship Id="rId4" Type="http://schemas.openxmlformats.org/officeDocument/2006/relationships/image" Target="../media/image2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fr-fr/windows/modifier-les-param%C3%A8tres-tcp-ip-bd0a07af-15f5-cd6a-363f-ca2b6f391ace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ww.malekal.com/configurer-une-adresse-ip-sous-windows-11-10-dhcp-ou-ip-fixe/" TargetMode="External"/><Relationship Id="rId5" Type="http://schemas.openxmlformats.org/officeDocument/2006/relationships/image" Target="../media/image59.png"/><Relationship Id="rId4" Type="http://schemas.openxmlformats.org/officeDocument/2006/relationships/image" Target="../media/image2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1.png"/><Relationship Id="rId5" Type="http://schemas.openxmlformats.org/officeDocument/2006/relationships/image" Target="../media/image29.png"/><Relationship Id="rId4" Type="http://schemas.openxmlformats.org/officeDocument/2006/relationships/hyperlink" Target="https://support.apple.com/fr-fr/guide/mac-help/mchlp2718/mac" TargetMode="Externa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://example.com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2026/2027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2026/2027</a:t>
            </a:r>
          </a:p>
        </p:txBody>
      </p:sp>
      <p:sp>
        <p:nvSpPr>
          <p:cNvPr id="170" name="François Lacomme  &lt;francois.lacomme@2isa.net&gt;…"/>
          <p:cNvSpPr txBox="1">
            <a:spLocks noGrp="1"/>
          </p:cNvSpPr>
          <p:nvPr>
            <p:ph type="ctrTitle"/>
          </p:nvPr>
        </p:nvSpPr>
        <p:spPr>
          <a:xfrm>
            <a:off x="279400" y="1181100"/>
            <a:ext cx="9601200" cy="5130801"/>
          </a:xfrm>
          <a:prstGeom prst="rect">
            <a:avLst/>
          </a:prstGeom>
        </p:spPr>
        <p:txBody>
          <a:bodyPr/>
          <a:lstStyle/>
          <a:p>
            <a:pPr>
              <a:defRPr sz="4600" spc="0"/>
            </a:pPr>
            <a:endParaRPr/>
          </a:p>
          <a:p>
            <a:pPr>
              <a:defRPr sz="1800" b="1" spc="0">
                <a:latin typeface="Verdana"/>
                <a:ea typeface="Verdana"/>
                <a:cs typeface="Verdana"/>
                <a:sym typeface="Verdana"/>
              </a:defRPr>
            </a:pPr>
            <a:r>
              <a:t>François Lacomme  &lt;francois.lacomme@2isa.net&gt; </a:t>
            </a:r>
          </a:p>
          <a:p>
            <a:pPr>
              <a:defRPr sz="1800" spc="0">
                <a:latin typeface="Verdana"/>
                <a:ea typeface="Verdana"/>
                <a:cs typeface="Verdana"/>
                <a:sym typeface="Verdana"/>
              </a:defRPr>
            </a:pPr>
            <a:endParaRPr/>
          </a:p>
          <a:p>
            <a:pPr>
              <a:defRPr sz="1800" spc="0">
                <a:latin typeface="Verdana"/>
                <a:ea typeface="Verdana"/>
                <a:cs typeface="Verdana"/>
                <a:sym typeface="Verdana"/>
              </a:defRPr>
            </a:pPr>
            <a:r>
              <a:t>Document provisoire. </a:t>
            </a:r>
          </a:p>
          <a:p>
            <a:pPr>
              <a:defRPr sz="1800" spc="0">
                <a:latin typeface="Verdana"/>
                <a:ea typeface="Verdana"/>
                <a:cs typeface="Verdana"/>
                <a:sym typeface="Verdana"/>
              </a:defRPr>
            </a:pPr>
            <a:r>
              <a:t>Copie et diffusion non autorisées sans accord écrit.</a:t>
            </a:r>
          </a:p>
          <a:p>
            <a:pPr>
              <a:defRPr sz="1800" spc="0">
                <a:latin typeface="Verdana"/>
                <a:ea typeface="Verdana"/>
                <a:cs typeface="Verdana"/>
                <a:sym typeface="Verdana"/>
              </a:defRPr>
            </a:pPr>
            <a:r>
              <a:t>Documents liés aux cours et TP : </a:t>
            </a:r>
            <a:r>
              <a:rPr u="sng">
                <a:hlinkClick r:id="rId3"/>
              </a:rPr>
              <a:t>https://utc505.seancetenante.com</a:t>
            </a:r>
          </a:p>
        </p:txBody>
      </p:sp>
      <p:sp>
        <p:nvSpPr>
          <p:cNvPr id="171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</a:t>
            </a:fld>
            <a:endParaRPr/>
          </a:p>
        </p:txBody>
      </p:sp>
      <p:sp>
        <p:nvSpPr>
          <p:cNvPr id="172" name="Introduction à la cyberstructure de l'internet - réseaux et sécurité"/>
          <p:cNvSpPr txBox="1"/>
          <p:nvPr/>
        </p:nvSpPr>
        <p:spPr>
          <a:xfrm>
            <a:off x="2429584" y="457200"/>
            <a:ext cx="7451016" cy="1805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b"/>
          <a:lstStyle>
            <a:lvl1pPr defTabSz="457200">
              <a:lnSpc>
                <a:spcPct val="100000"/>
              </a:lnSpc>
              <a:spcBef>
                <a:spcPts val="0"/>
              </a:spcBef>
              <a:defRPr sz="4600" b="0" i="0" spc="0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r>
              <a:t>Introduction à la cyberstructure de l'internet - réseaux et sécurité</a:t>
            </a:r>
          </a:p>
        </p:txBody>
      </p:sp>
      <p:sp>
        <p:nvSpPr>
          <p:cNvPr id="173" name="UE CNAM - UTC505"/>
          <p:cNvSpPr txBox="1"/>
          <p:nvPr/>
        </p:nvSpPr>
        <p:spPr>
          <a:xfrm>
            <a:off x="279400" y="3014634"/>
            <a:ext cx="9601200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/>
          <a:lstStyle/>
          <a:p>
            <a:pPr algn="just" defTabSz="457200">
              <a:spcBef>
                <a:spcPts val="0"/>
              </a:spcBef>
              <a:buFont typeface="Zapf Dingbats"/>
              <a:defRPr b="0" i="0" spc="0">
                <a:latin typeface="+mn-lt"/>
                <a:ea typeface="+mn-ea"/>
                <a:cs typeface="+mn-cs"/>
                <a:sym typeface="Book Antiqua"/>
              </a:defRPr>
            </a:pPr>
            <a:r>
              <a:t>UE CNAM - </a:t>
            </a:r>
            <a:r>
              <a:rPr b="1"/>
              <a:t>UTC505</a:t>
            </a:r>
          </a:p>
        </p:txBody>
      </p:sp>
      <p:pic>
        <p:nvPicPr>
          <p:cNvPr id="174" name="vidéo-collée.png" descr="vidéo-collé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63" y="555878"/>
            <a:ext cx="2173584" cy="20352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3" animBg="1" advAuto="0"/>
      <p:bldP spid="172" grpId="1" animBg="1" advAuto="0"/>
      <p:bldP spid="173" grpId="2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78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9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81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82" name="Internet - réseaux et sécurité       Préfa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Internet - réseaux et sécurité 						</a:t>
            </a:r>
            <a:r>
              <a:rPr sz="2200" spc="-176">
                <a:latin typeface="Consolas"/>
                <a:ea typeface="Consolas"/>
                <a:cs typeface="Consolas"/>
                <a:sym typeface="Consolas"/>
              </a:rPr>
              <a:t>Préface</a:t>
            </a:r>
          </a:p>
        </p:txBody>
      </p:sp>
      <p:sp>
        <p:nvSpPr>
          <p:cNvPr id="183" name="1 - Plan du cours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1 - Plan du cours</a:t>
            </a:r>
          </a:p>
        </p:txBody>
      </p:sp>
      <p:sp>
        <p:nvSpPr>
          <p:cNvPr id="184" name="Histoire des télécommunications…"/>
          <p:cNvSpPr txBox="1"/>
          <p:nvPr/>
        </p:nvSpPr>
        <p:spPr>
          <a:xfrm>
            <a:off x="10287000" y="1611333"/>
            <a:ext cx="3760964" cy="1527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>
              <a:tabLst>
                <a:tab pos="711200" algn="l"/>
              </a:tabLst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231428" indent="-231428">
              <a:buClr>
                <a:srgbClr val="000000"/>
              </a:buClr>
              <a:buSzPct val="100000"/>
              <a:buFont typeface="Arial"/>
              <a:buAutoNum type="arabicPeriod"/>
              <a:tabLst>
                <a:tab pos="711200" algn="l"/>
              </a:tabLst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Histoire des télécommunications</a:t>
            </a:r>
            <a:br/>
            <a:endParaRPr/>
          </a:p>
          <a:p>
            <a:pPr marL="231428" indent="-231428">
              <a:buClr>
                <a:srgbClr val="000000"/>
              </a:buClr>
              <a:buSzPct val="100000"/>
              <a:buFont typeface="Arial"/>
              <a:buAutoNum type="arabicPeriod"/>
              <a:tabLst>
                <a:tab pos="711200" algn="l"/>
              </a:tabLst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Qui a inventé le téléphone ?</a:t>
            </a:r>
            <a:br/>
            <a:endParaRPr/>
          </a:p>
        </p:txBody>
      </p:sp>
      <p:sp>
        <p:nvSpPr>
          <p:cNvPr id="185" name="Diviser pour régner (modèle OSI)…"/>
          <p:cNvSpPr txBox="1"/>
          <p:nvPr/>
        </p:nvSpPr>
        <p:spPr>
          <a:xfrm>
            <a:off x="279400" y="1460500"/>
            <a:ext cx="9601200" cy="558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marL="230909" indent="-230909" defTabSz="457200">
              <a:spcBef>
                <a:spcPts val="100"/>
              </a:spcBef>
              <a:buClr>
                <a:srgbClr val="5C86B9"/>
              </a:buClr>
              <a:buSzPct val="50000"/>
              <a:buFont typeface="Zapf Dingbats"/>
              <a:buChar char="✤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Diviser pour régner </a:t>
            </a:r>
            <a:r>
              <a:rPr b="1"/>
              <a:t>(modèle OSI)</a:t>
            </a:r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Découverte de l'</a:t>
            </a:r>
            <a:r>
              <a:rPr b="1"/>
              <a:t>architecture de communication en couches</a:t>
            </a:r>
            <a:r>
              <a:t>. Du modèle OSI à l'architecture Internet; introduction aux protocoles http, DNS et à l’outil d’analyse de traces Wireshark.</a:t>
            </a:r>
          </a:p>
          <a:p>
            <a:pPr defTabSz="457200">
              <a:spcBef>
                <a:spcPts val="100"/>
              </a:spcBef>
              <a:defRPr sz="11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endParaRPr/>
          </a:p>
          <a:p>
            <a:pPr marL="230909" indent="-230909" defTabSz="457200">
              <a:spcBef>
                <a:spcPts val="100"/>
              </a:spcBef>
              <a:buClr>
                <a:srgbClr val="5C86B9"/>
              </a:buClr>
              <a:buSzPct val="50000"/>
              <a:buFont typeface="Zapf Dingbats"/>
              <a:buChar char="✤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Les autoroutes de l'information : nids de poules et travaux en tous genres </a:t>
            </a:r>
            <a:r>
              <a:rPr b="1"/>
              <a:t>(couche physique)</a:t>
            </a:r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Concepts et problèmes de la transmission de données : erreurs de transmission, le contrôle d'erreur, notion de bande passante, traitement des signaux, atténuation, modulation, multiplexage, commutation, synchronisation d'horloge, problèmes de caractère et de bit stuffing. </a:t>
            </a:r>
          </a:p>
          <a:p>
            <a:pPr defTabSz="457200">
              <a:spcBef>
                <a:spcPts val="100"/>
              </a:spcBef>
              <a:defRPr sz="11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endParaRPr/>
          </a:p>
          <a:p>
            <a:pPr marL="230909" indent="-230909" defTabSz="457200">
              <a:spcBef>
                <a:spcPts val="100"/>
              </a:spcBef>
              <a:buClr>
                <a:srgbClr val="5C86B9"/>
              </a:buClr>
              <a:buSzPct val="50000"/>
              <a:buFont typeface="Zapf Dingbats"/>
              <a:buChar char="✤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Collectivisme ou Libre entreprise… à la recherche d'un modèle équitable </a:t>
            </a:r>
            <a:r>
              <a:rPr b="1"/>
              <a:t>(sous-couche MAC)</a:t>
            </a:r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Grandes familles de protocoles à compétition et à coopération, détail sur CSMA/CD et CSMA/CA en mode infrastructure. Ponts et commutation. </a:t>
            </a:r>
          </a:p>
          <a:p>
            <a:pPr defTabSz="457200">
              <a:spcBef>
                <a:spcPts val="100"/>
              </a:spcBef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endParaRPr/>
          </a:p>
        </p:txBody>
      </p:sp>
      <p:pic>
        <p:nvPicPr>
          <p:cNvPr id="186" name="Network-icon.png" descr="Network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483" y="110473"/>
            <a:ext cx="923721" cy="9237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88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89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91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92" name="Internet - réseaux et sécurité       Préfa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Internet - réseaux et sécurité 						</a:t>
            </a:r>
            <a:r>
              <a:rPr sz="2200" spc="-176">
                <a:latin typeface="Consolas"/>
                <a:ea typeface="Consolas"/>
                <a:cs typeface="Consolas"/>
                <a:sym typeface="Consolas"/>
              </a:rPr>
              <a:t>Préface</a:t>
            </a:r>
          </a:p>
        </p:txBody>
      </p:sp>
      <p:sp>
        <p:nvSpPr>
          <p:cNvPr id="193" name="1 - Plan du cours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1 - Plan du cours</a:t>
            </a:r>
          </a:p>
        </p:txBody>
      </p:sp>
      <p:sp>
        <p:nvSpPr>
          <p:cNvPr id="194" name="Histoire des télécommunications…"/>
          <p:cNvSpPr txBox="1"/>
          <p:nvPr/>
        </p:nvSpPr>
        <p:spPr>
          <a:xfrm>
            <a:off x="10287000" y="1611333"/>
            <a:ext cx="3760964" cy="1527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>
              <a:tabLst>
                <a:tab pos="711200" algn="l"/>
              </a:tabLst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231428" indent="-231428">
              <a:buClr>
                <a:srgbClr val="000000"/>
              </a:buClr>
              <a:buSzPct val="100000"/>
              <a:buFont typeface="Arial"/>
              <a:buAutoNum type="arabicPeriod"/>
              <a:tabLst>
                <a:tab pos="711200" algn="l"/>
              </a:tabLst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Histoire des télécommunications</a:t>
            </a:r>
            <a:br/>
            <a:endParaRPr/>
          </a:p>
          <a:p>
            <a:pPr marL="231428" indent="-231428">
              <a:buClr>
                <a:srgbClr val="000000"/>
              </a:buClr>
              <a:buSzPct val="100000"/>
              <a:buFont typeface="Arial"/>
              <a:buAutoNum type="arabicPeriod"/>
              <a:tabLst>
                <a:tab pos="711200" algn="l"/>
              </a:tabLst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Qui a inventé le téléphone ?</a:t>
            </a:r>
            <a:br/>
            <a:endParaRPr/>
          </a:p>
        </p:txBody>
      </p:sp>
      <p:sp>
        <p:nvSpPr>
          <p:cNvPr id="195" name="Croisements et Destination (couche réseau)…"/>
          <p:cNvSpPr txBox="1"/>
          <p:nvPr/>
        </p:nvSpPr>
        <p:spPr>
          <a:xfrm>
            <a:off x="279400" y="1460500"/>
            <a:ext cx="9601200" cy="558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marL="230909" indent="-230909" defTabSz="457200">
              <a:spcBef>
                <a:spcPts val="100"/>
              </a:spcBef>
              <a:buClr>
                <a:srgbClr val="5C86B9"/>
              </a:buClr>
              <a:buSzPct val="50000"/>
              <a:buFont typeface="Zapf Dingbats"/>
              <a:buChar char="✤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Croisements et Destination </a:t>
            </a:r>
            <a:r>
              <a:rPr b="1"/>
              <a:t>(couche réseau)</a:t>
            </a:r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Adressage, tables de routage et l'expédition de données dans le réseau IP. Evolution de IPv4 à IPv6. </a:t>
            </a:r>
          </a:p>
          <a:p>
            <a:pPr defTabSz="457200">
              <a:spcBef>
                <a:spcPts val="100"/>
              </a:spcBef>
              <a:defRPr sz="11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endParaRPr/>
          </a:p>
          <a:p>
            <a:pPr marL="230909" indent="-230909" defTabSz="457200">
              <a:spcBef>
                <a:spcPts val="100"/>
              </a:spcBef>
              <a:buClr>
                <a:srgbClr val="5C86B9"/>
              </a:buClr>
              <a:buSzPct val="50000"/>
              <a:buFont typeface="Zapf Dingbats"/>
              <a:buChar char="✤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Une lettre ou un appel ? </a:t>
            </a:r>
            <a:r>
              <a:rPr b="1"/>
              <a:t>(couche transport)</a:t>
            </a:r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Transport de données entre un client et un serveur à travers UDP et TCP avec le modèle datagramme, et les approches connecté et non connecté. Gestion et utilisation de l’API socket.</a:t>
            </a:r>
          </a:p>
          <a:p>
            <a:pPr defTabSz="457200">
              <a:spcBef>
                <a:spcPts val="100"/>
              </a:spcBef>
              <a:defRPr sz="11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endParaRPr/>
          </a:p>
          <a:p>
            <a:pPr marL="230909" indent="-230909" defTabSz="457200">
              <a:spcBef>
                <a:spcPts val="100"/>
              </a:spcBef>
              <a:buClr>
                <a:srgbClr val="5C86B9"/>
              </a:buClr>
              <a:buSzPct val="50000"/>
              <a:buFont typeface="Zapf Dingbats"/>
              <a:buChar char="✤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Où sont les clefs ? </a:t>
            </a:r>
            <a:r>
              <a:rPr b="1"/>
              <a:t>(Introduction à la sécurité)</a:t>
            </a:r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Aspects sécurité de base pour la confidentialité, l'intégrité, l'authentification et la notarisation : principes de cryptographie symétrique et asymétrique, fonctions de hachage cryptographique.</a:t>
            </a:r>
          </a:p>
        </p:txBody>
      </p:sp>
      <p:pic>
        <p:nvPicPr>
          <p:cNvPr id="196" name="Network-icon.png" descr="Network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483" y="110473"/>
            <a:ext cx="923721" cy="9237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Rectangle"/>
          <p:cNvSpPr/>
          <p:nvPr/>
        </p:nvSpPr>
        <p:spPr>
          <a:xfrm>
            <a:off x="265998" y="2025649"/>
            <a:ext cx="9767229" cy="4494518"/>
          </a:xfrm>
          <a:prstGeom prst="rect">
            <a:avLst/>
          </a:prstGeom>
          <a:solidFill>
            <a:srgbClr val="FFFFFF"/>
          </a:solidFill>
          <a:ln w="12700">
            <a:solidFill>
              <a:srgbClr val="C0C0C0"/>
            </a:solidFill>
            <a:miter lim="400000"/>
          </a:ln>
          <a:effectLst>
            <a:outerShdw blurRad="127000" dist="50800" dir="2700000" rotWithShape="0">
              <a:srgbClr val="000000">
                <a:alpha val="75000"/>
              </a:srgbClr>
            </a:outerShdw>
          </a:effectLst>
        </p:spPr>
        <p:txBody>
          <a:bodyPr lIns="0" tIns="0" rIns="0" bIns="0"/>
          <a:lstStyle/>
          <a:p>
            <a:pPr defTabSz="450000">
              <a:lnSpc>
                <a:spcPct val="100000"/>
              </a:lnSpc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grpSp>
        <p:nvGrpSpPr>
          <p:cNvPr id="201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99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00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202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203" name="Internet - réseaux et sécurité       Préfa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Internet - réseaux et sécurité 						</a:t>
            </a:r>
            <a:r>
              <a:rPr sz="2200" spc="-176">
                <a:latin typeface="Consolas"/>
                <a:ea typeface="Consolas"/>
                <a:cs typeface="Consolas"/>
                <a:sym typeface="Consolas"/>
              </a:rPr>
              <a:t>Préface</a:t>
            </a:r>
          </a:p>
        </p:txBody>
      </p:sp>
      <p:sp>
        <p:nvSpPr>
          <p:cNvPr id="204" name="2 - Prologue"/>
          <p:cNvSpPr txBox="1"/>
          <p:nvPr/>
        </p:nvSpPr>
        <p:spPr>
          <a:xfrm>
            <a:off x="279400" y="761999"/>
            <a:ext cx="960120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2 - Prologue</a:t>
            </a:r>
          </a:p>
        </p:txBody>
      </p:sp>
      <p:sp>
        <p:nvSpPr>
          <p:cNvPr id="205" name="Histoire des télécommunications…"/>
          <p:cNvSpPr txBox="1"/>
          <p:nvPr/>
        </p:nvSpPr>
        <p:spPr>
          <a:xfrm>
            <a:off x="10287000" y="1611333"/>
            <a:ext cx="3760964" cy="1527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>
              <a:tabLst>
                <a:tab pos="711200" algn="l"/>
              </a:tabLst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231428" indent="-231428">
              <a:buClr>
                <a:srgbClr val="000000"/>
              </a:buClr>
              <a:buSzPct val="100000"/>
              <a:buFont typeface="Arial"/>
              <a:buAutoNum type="arabicPeriod"/>
              <a:tabLst>
                <a:tab pos="711200" algn="l"/>
              </a:tabLst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Histoire des télécommunications</a:t>
            </a:r>
            <a:br/>
            <a:endParaRPr/>
          </a:p>
          <a:p>
            <a:pPr marL="231428" indent="-231428">
              <a:buClr>
                <a:srgbClr val="000000"/>
              </a:buClr>
              <a:buSzPct val="100000"/>
              <a:buFont typeface="Arial"/>
              <a:buAutoNum type="arabicPeriod"/>
              <a:tabLst>
                <a:tab pos="711200" algn="l"/>
              </a:tabLst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Qui a inventé le téléphone ?</a:t>
            </a:r>
            <a:br/>
            <a:endParaRPr/>
          </a:p>
        </p:txBody>
      </p:sp>
      <p:sp>
        <p:nvSpPr>
          <p:cNvPr id="206" name="Rectangle"/>
          <p:cNvSpPr txBox="1"/>
          <p:nvPr/>
        </p:nvSpPr>
        <p:spPr>
          <a:xfrm>
            <a:off x="279400" y="1460500"/>
            <a:ext cx="9601200" cy="5588000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/>
          <a:lstStyle/>
          <a:p>
            <a:pPr marL="230909" indent="-230909" defTabSz="457200">
              <a:spcBef>
                <a:spcPts val="100"/>
              </a:spcBef>
              <a:buClr>
                <a:srgbClr val="5C86B9"/>
              </a:buClr>
              <a:buSzPct val="50000"/>
              <a:buFont typeface="Zapf Dingbats"/>
              <a:buChar char="✤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endParaRPr/>
          </a:p>
        </p:txBody>
      </p:sp>
      <p:pic>
        <p:nvPicPr>
          <p:cNvPr id="207" name="Network-icon.png" descr="Network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483" y="110473"/>
            <a:ext cx="923721" cy="923720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Taille de réseaux"/>
          <p:cNvSpPr txBox="1"/>
          <p:nvPr/>
        </p:nvSpPr>
        <p:spPr>
          <a:xfrm>
            <a:off x="289594" y="146050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Taille de réseaux</a:t>
            </a:r>
          </a:p>
        </p:txBody>
      </p:sp>
      <p:sp>
        <p:nvSpPr>
          <p:cNvPr id="209" name="Ligne"/>
          <p:cNvSpPr/>
          <p:nvPr/>
        </p:nvSpPr>
        <p:spPr>
          <a:xfrm>
            <a:off x="3030562" y="2731534"/>
            <a:ext cx="1460355" cy="1"/>
          </a:xfrm>
          <a:prstGeom prst="line">
            <a:avLst/>
          </a:prstGeom>
          <a:ln w="25400">
            <a:solidFill>
              <a:schemeClr val="accent3">
                <a:satOff val="35166"/>
                <a:lumOff val="-19898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10" name="Fig 0.1 - Taille de réseaux"/>
          <p:cNvSpPr/>
          <p:nvPr/>
        </p:nvSpPr>
        <p:spPr>
          <a:xfrm>
            <a:off x="437959" y="6570639"/>
            <a:ext cx="3535968" cy="388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0.1 - Taille de réseaux</a:t>
            </a:r>
          </a:p>
        </p:txBody>
      </p:sp>
      <p:graphicFrame>
        <p:nvGraphicFramePr>
          <p:cNvPr id="211" name="Tableau sans nom"/>
          <p:cNvGraphicFramePr/>
          <p:nvPr/>
        </p:nvGraphicFramePr>
        <p:xfrm>
          <a:off x="421902" y="2282952"/>
          <a:ext cx="2626890" cy="3992612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230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3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2212">
                <a:tc gridSpan="2">
                  <a:txBody>
                    <a:bodyPr/>
                    <a:lstStyle/>
                    <a:p>
                      <a:pPr algn="ctr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chemeClr val="accent1">
                              <a:hueOff val="228644"/>
                              <a:lumOff val="-9058"/>
                            </a:schemeClr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Taille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BEC0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212"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1m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400" b="0" i="0" spc="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/>
                    </a:p>
                  </a:txBody>
                  <a:tcPr marL="63500" marR="63500" marT="63500" marB="6350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212"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10 m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salle</a:t>
                      </a:r>
                    </a:p>
                  </a:txBody>
                  <a:tcPr marL="63500" marR="63500" marT="63500" marB="6350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212"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100 m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rowSpan="2"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
entreprise</a:t>
                      </a:r>
                    </a:p>
                  </a:txBody>
                  <a:tcPr marL="63500" marR="63500" marT="63500" marB="6350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212"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 km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212"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10 km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ville</a:t>
                      </a:r>
                    </a:p>
                  </a:txBody>
                  <a:tcPr marL="63500" marR="63500" marT="63500" marB="6350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212"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100 km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région</a:t>
                      </a:r>
                    </a:p>
                  </a:txBody>
                  <a:tcPr marL="63500" marR="63500" marT="63500" marB="6350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2212"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1000 km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pays, continent</a:t>
                      </a:r>
                    </a:p>
                  </a:txBody>
                  <a:tcPr marL="63500" marR="63500" marT="63500" marB="6350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2212"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10 000 km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terre entière</a:t>
                      </a:r>
                    </a:p>
                  </a:txBody>
                  <a:tcPr marL="63500" marR="63500" marT="63500" marB="6350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12" name="Tableau 1"/>
          <p:cNvGraphicFramePr/>
          <p:nvPr/>
        </p:nvGraphicFramePr>
        <p:xfrm>
          <a:off x="4490621" y="2309403"/>
          <a:ext cx="5247245" cy="393971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594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0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ctr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chemeClr val="accent1">
                              <a:hueOff val="228644"/>
                              <a:lumOff val="-9058"/>
                            </a:schemeClr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Abréviation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BEC0B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chemeClr val="accent1">
                              <a:hueOff val="228644"/>
                              <a:lumOff val="-9058"/>
                            </a:schemeClr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Réseau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BEC0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438"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500" b="0" i="0" spc="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rPr sz="1700"/>
                        <a:t>PAN</a:t>
                      </a:r>
                      <a:br>
                        <a:rPr sz="1700"/>
                      </a:br>
                      <a:r>
                        <a:t>Personal Area Network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Réseau domestique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4438"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500" b="0" i="0" spc="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rPr sz="1700"/>
                        <a:t>LAN</a:t>
                      </a:r>
                      <a:br>
                        <a:rPr sz="1700"/>
                      </a:br>
                      <a:r>
                        <a:t>Local Area Network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Réseau local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438"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500" b="0" i="0" spc="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rPr sz="1700"/>
                        <a:t>MAN</a:t>
                      </a:r>
                      <a:br>
                        <a:rPr sz="1700"/>
                      </a:br>
                      <a:r>
                        <a:t>Metropolitan Area Network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Réseau métropolitain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438"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500" b="0" i="0" spc="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rPr sz="1700"/>
                        <a:t>WAN</a:t>
                      </a:r>
                      <a:br>
                        <a:rPr sz="1700"/>
                      </a:br>
                      <a:r>
                        <a:t>Wide Area Network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Réseau longue distance
Réseau étendu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0156"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700" b="0" i="0" spc="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GAN (</a:t>
                      </a:r>
                      <a:r>
                        <a:rPr sz="1500"/>
                        <a:t>Global Area Network)</a:t>
                      </a:r>
                    </a:p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700" b="0" i="0" spc="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rPr b="1"/>
                        <a:t>Internet</a:t>
                      </a:r>
                      <a:br/>
                      <a:endParaRPr/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00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500" b="0" i="0" spc="0">
                          <a:solidFill>
                            <a:srgbClr val="0000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Réseau mondial</a:t>
                      </a:r>
                      <a:br/>
                      <a:r>
                        <a:t>ex. : </a:t>
                      </a:r>
                      <a:r>
                        <a:rPr sz="1700"/>
                        <a:t>Internet </a:t>
                      </a:r>
                      <a:r>
                        <a:t>(Réseau de réseaux TCP/IP)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3" name="Ligne"/>
          <p:cNvSpPr/>
          <p:nvPr/>
        </p:nvSpPr>
        <p:spPr>
          <a:xfrm flipV="1">
            <a:off x="3025385" y="3359172"/>
            <a:ext cx="1452148" cy="106248"/>
          </a:xfrm>
          <a:prstGeom prst="line">
            <a:avLst/>
          </a:prstGeom>
          <a:ln w="25400">
            <a:solidFill>
              <a:schemeClr val="accent3">
                <a:satOff val="35166"/>
                <a:lumOff val="-19898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14" name="Ligne"/>
          <p:cNvSpPr/>
          <p:nvPr/>
        </p:nvSpPr>
        <p:spPr>
          <a:xfrm flipV="1">
            <a:off x="3045997" y="4021168"/>
            <a:ext cx="1449748" cy="452681"/>
          </a:xfrm>
          <a:prstGeom prst="line">
            <a:avLst/>
          </a:prstGeom>
          <a:ln w="25400">
            <a:solidFill>
              <a:schemeClr val="accent3">
                <a:satOff val="35166"/>
                <a:lumOff val="-19898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15" name="Ligne"/>
          <p:cNvSpPr/>
          <p:nvPr/>
        </p:nvSpPr>
        <p:spPr>
          <a:xfrm flipV="1">
            <a:off x="3062022" y="4698910"/>
            <a:ext cx="1417698" cy="343740"/>
          </a:xfrm>
          <a:prstGeom prst="line">
            <a:avLst/>
          </a:prstGeom>
          <a:ln w="25400">
            <a:solidFill>
              <a:schemeClr val="accent3">
                <a:satOff val="35166"/>
                <a:lumOff val="-19898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16" name="Ligne"/>
          <p:cNvSpPr/>
          <p:nvPr/>
        </p:nvSpPr>
        <p:spPr>
          <a:xfrm flipV="1">
            <a:off x="3053788" y="5330500"/>
            <a:ext cx="1449678" cy="627145"/>
          </a:xfrm>
          <a:prstGeom prst="line">
            <a:avLst/>
          </a:prstGeom>
          <a:ln w="25400">
            <a:solidFill>
              <a:schemeClr val="accent3">
                <a:satOff val="35166"/>
                <a:lumOff val="-19898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17" name="Ligne"/>
          <p:cNvSpPr/>
          <p:nvPr/>
        </p:nvSpPr>
        <p:spPr>
          <a:xfrm>
            <a:off x="3039402" y="6241017"/>
            <a:ext cx="1462939" cy="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18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222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23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225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226" name="Architecture de communication en couches                 Ch.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  <p:sp>
        <p:nvSpPr>
          <p:cNvPr id="227" name="1 - Architecture logicielle des réseaux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1 - Architecture logicielle des réseaux</a:t>
            </a:r>
          </a:p>
        </p:txBody>
      </p:sp>
      <p:sp>
        <p:nvSpPr>
          <p:cNvPr id="228" name="Histoire des télécommunications…"/>
          <p:cNvSpPr txBox="1"/>
          <p:nvPr/>
        </p:nvSpPr>
        <p:spPr>
          <a:xfrm>
            <a:off x="10287000" y="1611333"/>
            <a:ext cx="3760964" cy="1527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>
              <a:tabLst>
                <a:tab pos="711200" algn="l"/>
              </a:tabLst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231428" indent="-231428">
              <a:buClr>
                <a:srgbClr val="000000"/>
              </a:buClr>
              <a:buSzPct val="100000"/>
              <a:buFont typeface="Arial"/>
              <a:buAutoNum type="arabicPeriod"/>
              <a:tabLst>
                <a:tab pos="711200" algn="l"/>
              </a:tabLst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Histoire des télécommunications</a:t>
            </a:r>
            <a:br/>
            <a:endParaRPr/>
          </a:p>
          <a:p>
            <a:pPr marL="231428" indent="-231428">
              <a:buClr>
                <a:srgbClr val="000000"/>
              </a:buClr>
              <a:buSzPct val="100000"/>
              <a:buFont typeface="Arial"/>
              <a:buAutoNum type="arabicPeriod"/>
              <a:tabLst>
                <a:tab pos="711200" algn="l"/>
              </a:tabLst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Qui a inventé le téléphone ?</a:t>
            </a:r>
            <a:br/>
            <a:endParaRPr/>
          </a:p>
        </p:txBody>
      </p:sp>
      <p:sp>
        <p:nvSpPr>
          <p:cNvPr id="229" name="Forte structuration des logiciels de réseaux pour réduire la complexité de conception des réseaux…"/>
          <p:cNvSpPr txBox="1"/>
          <p:nvPr/>
        </p:nvSpPr>
        <p:spPr>
          <a:xfrm>
            <a:off x="279400" y="1460500"/>
            <a:ext cx="9601200" cy="558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marL="230909" indent="-230909" defTabSz="457200">
              <a:spcBef>
                <a:spcPts val="1500"/>
              </a:spcBef>
              <a:buClr>
                <a:srgbClr val="5C86B9"/>
              </a:buClr>
              <a:buSzPct val="50000"/>
              <a:buFont typeface="Zapf Dingbats"/>
              <a:buChar char="✤"/>
              <a:defRPr sz="200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Forte structuration des logiciels de réseaux pour réduire la complexité de conception </a:t>
            </a:r>
            <a:r>
              <a:rPr b="0"/>
              <a:t>des réseaux</a:t>
            </a:r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Diviser pour mieux régner </a:t>
            </a:r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Rendre chaque problème de communication autonome avec des interfaces claires</a:t>
            </a:r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Une approche récursive et générique</a:t>
            </a:r>
          </a:p>
          <a:p>
            <a:pPr marL="230909" indent="-230909" defTabSz="457200">
              <a:spcBef>
                <a:spcPts val="1500"/>
              </a:spcBef>
              <a:buClr>
                <a:srgbClr val="5C86B9"/>
              </a:buClr>
              <a:buSzPct val="50000"/>
              <a:buFont typeface="Zapf Dingbats"/>
              <a:buChar char="✤"/>
              <a:defRPr sz="200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Organisation en couches ou niveaux : </a:t>
            </a:r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Une couche N offre un ensemble de </a:t>
            </a:r>
            <a:r>
              <a:rPr b="1"/>
              <a:t>services</a:t>
            </a:r>
            <a:r>
              <a:t> à la couche immédiatement au- dessus N+1. </a:t>
            </a:r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La couche N se sert pour cela de la couche N-1 en dessous, masquant à la couche N+1 le fonctionnement et la complexité de la couche N-1.</a:t>
            </a:r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Chaque couche est construite au-dessus de la précédente et gère la communication avec </a:t>
            </a:r>
            <a:r>
              <a:rPr b="1"/>
              <a:t>la couche de même niveau</a:t>
            </a:r>
            <a:r>
              <a:t> d’une autre machine</a:t>
            </a:r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Cette communication utilise des règles et des conventions appelées </a:t>
            </a:r>
            <a:r>
              <a:rPr b="1"/>
              <a:t>protocoles</a:t>
            </a:r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Le </a:t>
            </a:r>
            <a:r>
              <a:rPr b="1"/>
              <a:t>support de transmission </a:t>
            </a:r>
            <a:r>
              <a:t>(la couche 0), lié à la couche la plus basse, </a:t>
            </a:r>
            <a:br/>
            <a:r>
              <a:t>véhicule réellement la communication</a:t>
            </a:r>
          </a:p>
        </p:txBody>
      </p:sp>
      <p:pic>
        <p:nvPicPr>
          <p:cNvPr id="230" name="OSIMODELET.png" descr="OSIMODEL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Rectangle"/>
          <p:cNvSpPr/>
          <p:nvPr/>
        </p:nvSpPr>
        <p:spPr>
          <a:xfrm>
            <a:off x="2885910" y="1704811"/>
            <a:ext cx="7109558" cy="5303783"/>
          </a:xfrm>
          <a:prstGeom prst="rect">
            <a:avLst/>
          </a:prstGeom>
          <a:solidFill>
            <a:srgbClr val="FFFFFF"/>
          </a:solidFill>
          <a:ln w="12700">
            <a:solidFill>
              <a:srgbClr val="C0C0C0"/>
            </a:solidFill>
            <a:miter lim="400000"/>
          </a:ln>
          <a:effectLst>
            <a:outerShdw blurRad="127000" dist="50800" dir="2700000" rotWithShape="0">
              <a:srgbClr val="000000">
                <a:alpha val="75000"/>
              </a:srgbClr>
            </a:outerShdw>
          </a:effectLst>
        </p:spPr>
        <p:txBody>
          <a:bodyPr lIns="0" tIns="0" rIns="0" bIns="0"/>
          <a:lstStyle/>
          <a:p>
            <a:pPr defTabSz="450000">
              <a:lnSpc>
                <a:spcPct val="100000"/>
              </a:lnSpc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grpSp>
        <p:nvGrpSpPr>
          <p:cNvPr id="235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233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34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236" name="1 - Architecture logicielle des réseaux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1 - Architecture logicielle des réseaux</a:t>
            </a:r>
          </a:p>
        </p:txBody>
      </p:sp>
      <p:sp>
        <p:nvSpPr>
          <p:cNvPr id="237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238" name="pasted-image.pdf" descr="pasted-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479" y="1587500"/>
            <a:ext cx="7399126" cy="5538405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Illustration…"/>
          <p:cNvSpPr txBox="1">
            <a:spLocks noGrp="1"/>
          </p:cNvSpPr>
          <p:nvPr>
            <p:ph type="body" sz="quarter" idx="1"/>
          </p:nvPr>
        </p:nvSpPr>
        <p:spPr>
          <a:xfrm>
            <a:off x="257955" y="1587500"/>
            <a:ext cx="2872084" cy="1861146"/>
          </a:xfrm>
          <a:prstGeom prst="rect">
            <a:avLst/>
          </a:prstGeom>
        </p:spPr>
        <p:txBody>
          <a:bodyPr lIns="25400" tIns="25400" rIns="25400" bIns="25400"/>
          <a:lstStyle>
            <a:lvl1pPr marL="230909" indent="-230909">
              <a:spcBef>
                <a:spcPts val="1500"/>
              </a:spcBef>
              <a:buClr>
                <a:srgbClr val="5C86B9"/>
              </a:buClr>
              <a:buSzPct val="50000"/>
              <a:buFont typeface="Zapf Dingbats"/>
              <a:buChar char="✤"/>
              <a:defRPr b="1"/>
            </a:lvl1pPr>
            <a:lvl2pPr marL="571500" indent="-254000">
              <a:buSzPct val="75000"/>
              <a:buChar char="‣"/>
            </a:lvl2pPr>
          </a:lstStyle>
          <a:p>
            <a:r>
              <a:t>Illustration</a:t>
            </a:r>
          </a:p>
          <a:p>
            <a:pPr lvl="1"/>
            <a:r>
              <a:t>L'architecture philosophe/traducteur/secrétaire</a:t>
            </a:r>
          </a:p>
        </p:txBody>
      </p:sp>
      <p:sp>
        <p:nvSpPr>
          <p:cNvPr id="240" name="Architecture de communication en couches                 Ch.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  <p:sp>
        <p:nvSpPr>
          <p:cNvPr id="241" name="Fig 1.1 - Une architecture à trois couches"/>
          <p:cNvSpPr txBox="1"/>
          <p:nvPr/>
        </p:nvSpPr>
        <p:spPr>
          <a:xfrm>
            <a:off x="601218" y="7162800"/>
            <a:ext cx="4809895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1.1 - Une architecture à trois couches</a:t>
            </a:r>
          </a:p>
        </p:txBody>
      </p:sp>
      <p:pic>
        <p:nvPicPr>
          <p:cNvPr id="242" name="OSIMODELET.png" descr="OSIMODEL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Rectangle"/>
          <p:cNvSpPr/>
          <p:nvPr/>
        </p:nvSpPr>
        <p:spPr>
          <a:xfrm>
            <a:off x="4958793" y="1435100"/>
            <a:ext cx="5100969" cy="34997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90500" dist="12700" dir="5400000" rotWithShape="0">
              <a:srgbClr val="000000">
                <a:alpha val="49807"/>
              </a:srgbClr>
            </a:outerShdw>
          </a:effectLst>
        </p:spPr>
        <p:txBody>
          <a:bodyPr lIns="50800" tIns="50800" rIns="50800" bIns="50800" anchor="ctr"/>
          <a:lstStyle/>
          <a:p>
            <a: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pPr>
            <a:endParaRPr/>
          </a:p>
        </p:txBody>
      </p:sp>
      <p:grpSp>
        <p:nvGrpSpPr>
          <p:cNvPr id="247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245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46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248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249" name="Protocole P(n) d’une couche n…"/>
          <p:cNvSpPr txBox="1">
            <a:spLocks noGrp="1"/>
          </p:cNvSpPr>
          <p:nvPr>
            <p:ph type="body" sz="half" idx="1"/>
          </p:nvPr>
        </p:nvSpPr>
        <p:spPr>
          <a:xfrm>
            <a:off x="304800" y="1460500"/>
            <a:ext cx="4546600" cy="3448901"/>
          </a:xfrm>
          <a:prstGeom prst="rect">
            <a:avLst/>
          </a:prstGeom>
        </p:spPr>
        <p:txBody>
          <a:bodyPr lIns="25400" tIns="25400" rIns="25400" bIns="25400"/>
          <a:lstStyle/>
          <a:p>
            <a:pPr marL="230909" indent="-230909">
              <a:lnSpc>
                <a:spcPct val="100000"/>
              </a:lnSpc>
              <a:spcBef>
                <a:spcPts val="1500"/>
              </a:spcBef>
              <a:buClr>
                <a:srgbClr val="5C86B9"/>
              </a:buClr>
              <a:buSzPct val="50000"/>
              <a:buFont typeface="Zapf Dingbats"/>
              <a:buChar char="✤"/>
              <a:defRPr b="1"/>
            </a:pPr>
            <a:r>
              <a:t>Protocole P(n) d’une couche </a:t>
            </a:r>
            <a:r>
              <a:rPr i="1"/>
              <a:t>n</a:t>
            </a:r>
          </a:p>
          <a:p>
            <a:pPr marL="571500" lvl="1" indent="-254000">
              <a:lnSpc>
                <a:spcPct val="100000"/>
              </a:lnSpc>
              <a:buSzPct val="75000"/>
              <a:buChar char="‣"/>
            </a:pPr>
            <a:r>
              <a:t>Ensemble des </a:t>
            </a:r>
            <a:r>
              <a:rPr b="1"/>
              <a:t>règles et conventions</a:t>
            </a:r>
            <a:r>
              <a:t> utilisées pour le dialogue de la couche </a:t>
            </a:r>
            <a:r>
              <a:rPr b="1"/>
              <a:t>n</a:t>
            </a:r>
          </a:p>
          <a:p>
            <a:pPr marL="230909" indent="-230909">
              <a:lnSpc>
                <a:spcPct val="100000"/>
              </a:lnSpc>
              <a:spcBef>
                <a:spcPts val="1500"/>
              </a:spcBef>
              <a:buClr>
                <a:srgbClr val="5C86B9"/>
              </a:buClr>
              <a:buSzPct val="50000"/>
              <a:buFont typeface="Zapf Dingbats"/>
              <a:buChar char="✤"/>
              <a:defRPr b="1"/>
            </a:pPr>
            <a:r>
              <a:t>Pile de protocoles</a:t>
            </a:r>
          </a:p>
          <a:p>
            <a:pPr marL="508000" indent="-254000">
              <a:lnSpc>
                <a:spcPct val="100000"/>
              </a:lnSpc>
              <a:buSzPct val="75000"/>
              <a:buChar char="‣"/>
            </a:pPr>
            <a:r>
              <a:t>Ensemble des protocoles utilisés par un système, avec 1 protocole par couche</a:t>
            </a:r>
          </a:p>
        </p:txBody>
      </p:sp>
      <p:sp>
        <p:nvSpPr>
          <p:cNvPr id="250" name="2 - Définitions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2 - Définitions</a:t>
            </a:r>
          </a:p>
        </p:txBody>
      </p:sp>
      <p:grpSp>
        <p:nvGrpSpPr>
          <p:cNvPr id="279" name="Grouper"/>
          <p:cNvGrpSpPr/>
          <p:nvPr/>
        </p:nvGrpSpPr>
        <p:grpSpPr>
          <a:xfrm>
            <a:off x="4975621" y="1428749"/>
            <a:ext cx="4935672" cy="3355707"/>
            <a:chOff x="0" y="0"/>
            <a:chExt cx="4935671" cy="3355705"/>
          </a:xfrm>
        </p:grpSpPr>
        <p:sp>
          <p:nvSpPr>
            <p:cNvPr id="251" name="Rectangle"/>
            <p:cNvSpPr/>
            <p:nvPr/>
          </p:nvSpPr>
          <p:spPr>
            <a:xfrm>
              <a:off x="777799" y="1753028"/>
              <a:ext cx="1141706" cy="1043536"/>
            </a:xfrm>
            <a:prstGeom prst="rect">
              <a:avLst/>
            </a:prstGeom>
            <a:solidFill>
              <a:srgbClr val="FFC072">
                <a:alpha val="40000"/>
              </a:srgbClr>
            </a:solidFill>
            <a:ln w="25400" cap="flat">
              <a:solidFill>
                <a:srgbClr val="000000">
                  <a:alpha val="40000"/>
                </a:srgbClr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FFFFFF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52" name="Ligne"/>
            <p:cNvSpPr/>
            <p:nvPr/>
          </p:nvSpPr>
          <p:spPr>
            <a:xfrm flipV="1">
              <a:off x="777800" y="1273492"/>
              <a:ext cx="1" cy="2002608"/>
            </a:xfrm>
            <a:prstGeom prst="line">
              <a:avLst/>
            </a:prstGeom>
            <a:noFill/>
            <a:ln w="25400" cap="flat">
              <a:solidFill>
                <a:srgbClr val="000000">
                  <a:alpha val="40000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253" name="Ligne"/>
            <p:cNvSpPr/>
            <p:nvPr/>
          </p:nvSpPr>
          <p:spPr>
            <a:xfrm flipV="1">
              <a:off x="1931922" y="1273492"/>
              <a:ext cx="1" cy="2002608"/>
            </a:xfrm>
            <a:prstGeom prst="line">
              <a:avLst/>
            </a:prstGeom>
            <a:noFill/>
            <a:ln w="25400" cap="flat">
              <a:solidFill>
                <a:srgbClr val="000000">
                  <a:alpha val="40000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254" name="Entité"/>
            <p:cNvSpPr/>
            <p:nvPr/>
          </p:nvSpPr>
          <p:spPr>
            <a:xfrm>
              <a:off x="869321" y="1986265"/>
              <a:ext cx="963555" cy="526087"/>
            </a:xfrm>
            <a:prstGeom prst="roundRect">
              <a:avLst>
                <a:gd name="adj" fmla="val 34467"/>
              </a:avLst>
            </a:prstGeom>
            <a:solidFill>
              <a:srgbClr val="64B3DF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300" i="0" spc="0">
                  <a:solidFill>
                    <a:srgbClr val="FFFFFF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Entité</a:t>
              </a:r>
            </a:p>
          </p:txBody>
        </p:sp>
        <p:sp>
          <p:nvSpPr>
            <p:cNvPr id="255" name="Couche N"/>
            <p:cNvSpPr txBox="1"/>
            <p:nvPr/>
          </p:nvSpPr>
          <p:spPr>
            <a:xfrm>
              <a:off x="746" y="2031172"/>
              <a:ext cx="759843" cy="4872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Couche N</a:t>
              </a:r>
            </a:p>
          </p:txBody>
        </p:sp>
        <p:sp>
          <p:nvSpPr>
            <p:cNvPr id="256" name="Couche N-1"/>
            <p:cNvSpPr txBox="1"/>
            <p:nvPr/>
          </p:nvSpPr>
          <p:spPr>
            <a:xfrm>
              <a:off x="946" y="2868457"/>
              <a:ext cx="759443" cy="4872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Couche N-1</a:t>
              </a:r>
            </a:p>
          </p:txBody>
        </p:sp>
        <p:sp>
          <p:nvSpPr>
            <p:cNvPr id="257" name="Couche N+1"/>
            <p:cNvSpPr txBox="1"/>
            <p:nvPr/>
          </p:nvSpPr>
          <p:spPr>
            <a:xfrm>
              <a:off x="0" y="1228639"/>
              <a:ext cx="761336" cy="4872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Couche N+1</a:t>
              </a:r>
            </a:p>
          </p:txBody>
        </p:sp>
        <p:sp>
          <p:nvSpPr>
            <p:cNvPr id="258" name="Ligne"/>
            <p:cNvSpPr/>
            <p:nvPr/>
          </p:nvSpPr>
          <p:spPr>
            <a:xfrm>
              <a:off x="1861696" y="2271882"/>
              <a:ext cx="1966925" cy="1"/>
            </a:xfrm>
            <a:prstGeom prst="line">
              <a:avLst/>
            </a:prstGeom>
            <a:noFill/>
            <a:ln w="25400" cap="flat">
              <a:solidFill>
                <a:srgbClr val="367DA2"/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259" name="ProtocoleN"/>
            <p:cNvSpPr txBox="1"/>
            <p:nvPr/>
          </p:nvSpPr>
          <p:spPr>
            <a:xfrm>
              <a:off x="2139172" y="1919271"/>
              <a:ext cx="1411972" cy="4872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3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Protocole</a:t>
              </a:r>
              <a:r>
                <a:rPr baseline="-5999"/>
                <a:t>N</a:t>
              </a:r>
            </a:p>
          </p:txBody>
        </p:sp>
        <p:pic>
          <p:nvPicPr>
            <p:cNvPr id="260" name="Ligne Ligne" descr="Ligne Lign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1194831" y="1847258"/>
              <a:ext cx="317730" cy="50801"/>
            </a:xfrm>
            <a:prstGeom prst="rect">
              <a:avLst/>
            </a:prstGeom>
            <a:effectLst/>
          </p:spPr>
        </p:pic>
        <p:pic>
          <p:nvPicPr>
            <p:cNvPr id="262" name="Ligne Ligne" descr="Ligne Lign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1185508" y="2653657"/>
              <a:ext cx="317730" cy="50801"/>
            </a:xfrm>
            <a:prstGeom prst="rect">
              <a:avLst/>
            </a:prstGeom>
            <a:effectLst/>
          </p:spPr>
        </p:pic>
        <p:sp>
          <p:nvSpPr>
            <p:cNvPr id="264" name="Cercle"/>
            <p:cNvSpPr/>
            <p:nvPr/>
          </p:nvSpPr>
          <p:spPr>
            <a:xfrm>
              <a:off x="1263841" y="1633221"/>
              <a:ext cx="178377" cy="178377"/>
            </a:xfrm>
            <a:prstGeom prst="ellipse">
              <a:avLst/>
            </a:prstGeom>
            <a:solidFill>
              <a:srgbClr val="EC5B55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FFFFFF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65" name="Cercle"/>
            <p:cNvSpPr/>
            <p:nvPr/>
          </p:nvSpPr>
          <p:spPr>
            <a:xfrm>
              <a:off x="1261511" y="2705313"/>
              <a:ext cx="178377" cy="178377"/>
            </a:xfrm>
            <a:prstGeom prst="ellipse">
              <a:avLst/>
            </a:prstGeom>
            <a:solidFill>
              <a:srgbClr val="EC5C56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FFFFFF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grpSp>
          <p:nvGrpSpPr>
            <p:cNvPr id="276" name="Grouper"/>
            <p:cNvGrpSpPr/>
            <p:nvPr/>
          </p:nvGrpSpPr>
          <p:grpSpPr>
            <a:xfrm>
              <a:off x="3770354" y="1273492"/>
              <a:ext cx="1165318" cy="2002608"/>
              <a:chOff x="0" y="0"/>
              <a:chExt cx="1165316" cy="2002607"/>
            </a:xfrm>
          </p:grpSpPr>
          <p:sp>
            <p:nvSpPr>
              <p:cNvPr id="266" name="Rectangle"/>
              <p:cNvSpPr/>
              <p:nvPr/>
            </p:nvSpPr>
            <p:spPr>
              <a:xfrm>
                <a:off x="10137" y="459202"/>
                <a:ext cx="1143986" cy="1045620"/>
              </a:xfrm>
              <a:prstGeom prst="rect">
                <a:avLst/>
              </a:prstGeom>
              <a:solidFill>
                <a:srgbClr val="FFC072">
                  <a:alpha val="40000"/>
                </a:srgbClr>
              </a:solidFill>
              <a:ln w="25400" cap="flat">
                <a:solidFill>
                  <a:srgbClr val="000000">
                    <a:alpha val="40000"/>
                  </a:srgbClr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i="0" spc="0">
                    <a:solidFill>
                      <a:srgbClr val="FFFFFF"/>
                    </a:solidFill>
                    <a:effectLst>
                      <a:outerShdw blurRad="25400" dist="23998" dir="2700000" rotWithShape="0">
                        <a:srgbClr val="000000">
                          <a:alpha val="31034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267" name="Entité"/>
              <p:cNvSpPr/>
              <p:nvPr/>
            </p:nvSpPr>
            <p:spPr>
              <a:xfrm>
                <a:off x="97589" y="709974"/>
                <a:ext cx="967584" cy="525219"/>
              </a:xfrm>
              <a:prstGeom prst="roundRect">
                <a:avLst>
                  <a:gd name="adj" fmla="val 35734"/>
                </a:avLst>
              </a:prstGeom>
              <a:solidFill>
                <a:srgbClr val="64B3DF"/>
              </a:soli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ctr" defTabSz="457200">
                  <a:lnSpc>
                    <a:spcPct val="100000"/>
                  </a:lnSpc>
                  <a:spcBef>
                    <a:spcPts val="0"/>
                  </a:spcBef>
                  <a:defRPr sz="1300" i="0" spc="0">
                    <a:solidFill>
                      <a:srgbClr val="FFFFFF"/>
                    </a:solidFill>
                    <a:effectLst>
                      <a:outerShdw blurRad="25400" dist="23998" dir="2700000" rotWithShape="0">
                        <a:srgbClr val="000000">
                          <a:alpha val="31034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Entité</a:t>
                </a:r>
              </a:p>
            </p:txBody>
          </p:sp>
          <p:sp>
            <p:nvSpPr>
              <p:cNvPr id="268" name="Ligne"/>
              <p:cNvSpPr/>
              <p:nvPr/>
            </p:nvSpPr>
            <p:spPr>
              <a:xfrm flipV="1">
                <a:off x="-1" y="0"/>
                <a:ext cx="2" cy="2002608"/>
              </a:xfrm>
              <a:prstGeom prst="line">
                <a:avLst/>
              </a:prstGeom>
              <a:noFill/>
              <a:ln w="25400" cap="flat">
                <a:solidFill>
                  <a:srgbClr val="000000">
                    <a:alpha val="40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269" name="Ligne"/>
              <p:cNvSpPr/>
              <p:nvPr/>
            </p:nvSpPr>
            <p:spPr>
              <a:xfrm flipV="1">
                <a:off x="1165316" y="0"/>
                <a:ext cx="1" cy="2002608"/>
              </a:xfrm>
              <a:prstGeom prst="line">
                <a:avLst/>
              </a:prstGeom>
              <a:noFill/>
              <a:ln w="25400" cap="flat">
                <a:solidFill>
                  <a:srgbClr val="000000">
                    <a:alpha val="40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pic>
            <p:nvPicPr>
              <p:cNvPr id="270" name="Ligne Ligne" descr="Ligne Ligne"/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6200000">
                <a:off x="400315" y="573766"/>
                <a:ext cx="317730" cy="50801"/>
              </a:xfrm>
              <a:prstGeom prst="rect">
                <a:avLst/>
              </a:prstGeom>
              <a:effectLst/>
            </p:spPr>
          </p:pic>
          <p:pic>
            <p:nvPicPr>
              <p:cNvPr id="272" name="Ligne Ligne" descr="Ligne Ligne"/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6200000">
                <a:off x="390992" y="1380165"/>
                <a:ext cx="317730" cy="50801"/>
              </a:xfrm>
              <a:prstGeom prst="rect">
                <a:avLst/>
              </a:prstGeom>
              <a:effectLst/>
            </p:spPr>
          </p:pic>
          <p:sp>
            <p:nvSpPr>
              <p:cNvPr id="274" name="Cercle"/>
              <p:cNvSpPr/>
              <p:nvPr/>
            </p:nvSpPr>
            <p:spPr>
              <a:xfrm>
                <a:off x="471656" y="359729"/>
                <a:ext cx="178378" cy="178377"/>
              </a:xfrm>
              <a:prstGeom prst="ellipse">
                <a:avLst/>
              </a:prstGeom>
              <a:solidFill>
                <a:srgbClr val="EC5C56"/>
              </a:soli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i="0" spc="0">
                    <a:solidFill>
                      <a:srgbClr val="FFFFFF"/>
                    </a:solidFill>
                    <a:effectLst>
                      <a:outerShdw blurRad="25400" dist="23998" dir="2700000" rotWithShape="0">
                        <a:srgbClr val="000000">
                          <a:alpha val="31034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275" name="Cercle"/>
              <p:cNvSpPr/>
              <p:nvPr/>
            </p:nvSpPr>
            <p:spPr>
              <a:xfrm>
                <a:off x="469326" y="1431820"/>
                <a:ext cx="178377" cy="178377"/>
              </a:xfrm>
              <a:prstGeom prst="ellipse">
                <a:avLst/>
              </a:prstGeom>
              <a:solidFill>
                <a:srgbClr val="EC5C56"/>
              </a:soli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i="0" spc="0">
                    <a:solidFill>
                      <a:srgbClr val="FFFFFF"/>
                    </a:solidFill>
                    <a:effectLst>
                      <a:outerShdw blurRad="25400" dist="23998" dir="2700000" rotWithShape="0">
                        <a:srgbClr val="000000">
                          <a:alpha val="31034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</p:grpSp>
        <p:pic>
          <p:nvPicPr>
            <p:cNvPr id="277" name="Laptop copie.png" descr="Laptop copi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9321" y="93104"/>
              <a:ext cx="883193" cy="9185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8" name="Server2.png" descr="Server2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00648" y="0"/>
              <a:ext cx="1104730" cy="11047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80" name="Service…"/>
          <p:cNvSpPr txBox="1"/>
          <p:nvPr/>
        </p:nvSpPr>
        <p:spPr>
          <a:xfrm>
            <a:off x="311794" y="4595592"/>
            <a:ext cx="9022255" cy="28139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marL="230909" indent="-230909" defTabSz="457200">
              <a:lnSpc>
                <a:spcPct val="100000"/>
              </a:lnSpc>
              <a:spcBef>
                <a:spcPts val="1500"/>
              </a:spcBef>
              <a:buClr>
                <a:srgbClr val="5C86B9"/>
              </a:buClr>
              <a:buSzPct val="50000"/>
              <a:buFont typeface="Zapf Dingbats"/>
              <a:buChar char="✤"/>
              <a:defRPr sz="200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Service</a:t>
            </a:r>
          </a:p>
          <a:p>
            <a:pPr marL="508000" indent="-254000" defTabSz="457200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Description abstraite de fonctionnalités à l'aide de </a:t>
            </a:r>
            <a:r>
              <a:rPr b="1"/>
              <a:t>primitives de service (</a:t>
            </a:r>
            <a:r>
              <a:t>commandes ou événements)</a:t>
            </a:r>
          </a:p>
          <a:p>
            <a:pPr marL="508000" indent="-254000" defTabSz="457200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Le service d’une couche </a:t>
            </a:r>
            <a:r>
              <a:rPr b="1" i="1"/>
              <a:t>n</a:t>
            </a:r>
            <a:r>
              <a:t> définit l’ensemble des fonctionnalités possédées par la couche </a:t>
            </a:r>
            <a:r>
              <a:rPr b="1" i="1"/>
              <a:t>n</a:t>
            </a:r>
            <a:r>
              <a:t> et fournies aux entités de la couche </a:t>
            </a:r>
            <a:r>
              <a:rPr b="1" i="1"/>
              <a:t>n+1</a:t>
            </a:r>
            <a:r>
              <a:t> à l’interface </a:t>
            </a:r>
            <a:r>
              <a:rPr b="1" i="1"/>
              <a:t>n/n+1</a:t>
            </a:r>
            <a:br/>
            <a:endParaRPr/>
          </a:p>
        </p:txBody>
      </p:sp>
      <p:sp>
        <p:nvSpPr>
          <p:cNvPr id="281" name="Fig 1.2 - ProtocoleN d’une couche N"/>
          <p:cNvSpPr txBox="1"/>
          <p:nvPr/>
        </p:nvSpPr>
        <p:spPr>
          <a:xfrm>
            <a:off x="4965065" y="4951768"/>
            <a:ext cx="4439009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pPr>
            <a:r>
              <a:t>Fig 1.2 - Protocole</a:t>
            </a:r>
            <a:r>
              <a:rPr baseline="-5999"/>
              <a:t>N</a:t>
            </a:r>
            <a:r>
              <a:t> d’une couche N</a:t>
            </a:r>
          </a:p>
        </p:txBody>
      </p:sp>
      <p:pic>
        <p:nvPicPr>
          <p:cNvPr id="282" name="OSIMODELET.png" descr="OSIMODELE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Rectangle"/>
          <p:cNvSpPr/>
          <p:nvPr/>
        </p:nvSpPr>
        <p:spPr>
          <a:xfrm>
            <a:off x="6873893" y="1435100"/>
            <a:ext cx="3135069" cy="333209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90500" dist="12700" dir="5400000" rotWithShape="0">
              <a:srgbClr val="000000">
                <a:alpha val="49807"/>
              </a:srgbClr>
            </a:outerShdw>
          </a:effectLst>
        </p:spPr>
        <p:txBody>
          <a:bodyPr lIns="50800" tIns="50800" rIns="50800" bIns="50800" anchor="ctr"/>
          <a:lstStyle/>
          <a:p>
            <a: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pPr>
            <a:endParaRPr/>
          </a:p>
        </p:txBody>
      </p:sp>
      <p:grpSp>
        <p:nvGrpSpPr>
          <p:cNvPr id="290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288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89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291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292" name="Interface…"/>
          <p:cNvSpPr txBox="1">
            <a:spLocks noGrp="1"/>
          </p:cNvSpPr>
          <p:nvPr>
            <p:ph type="body" sz="half" idx="1"/>
          </p:nvPr>
        </p:nvSpPr>
        <p:spPr>
          <a:xfrm>
            <a:off x="304800" y="1466034"/>
            <a:ext cx="6396239" cy="3978809"/>
          </a:xfrm>
          <a:prstGeom prst="rect">
            <a:avLst/>
          </a:prstGeom>
        </p:spPr>
        <p:txBody>
          <a:bodyPr lIns="25400" tIns="25400" rIns="25400" bIns="25400"/>
          <a:lstStyle/>
          <a:p>
            <a:pPr marL="230909" indent="-230909">
              <a:buClr>
                <a:srgbClr val="5C86B9"/>
              </a:buClr>
              <a:buSzPct val="50000"/>
              <a:buFont typeface="Zapf Dingbats"/>
              <a:buChar char="✤"/>
              <a:defRPr b="1"/>
            </a:pPr>
            <a:r>
              <a:t>Interface</a:t>
            </a:r>
          </a:p>
          <a:p>
            <a:pPr marL="571500" lvl="1" indent="-254000">
              <a:buSzPct val="75000"/>
              <a:buChar char="‣"/>
            </a:pPr>
            <a:r>
              <a:t>Accès à l’ensemble des opérations élémentaires et des services qu’une couche (n) offre à la couche (n+1) supérieure</a:t>
            </a:r>
          </a:p>
          <a:p>
            <a:pPr marL="571500" lvl="1" indent="-254000">
              <a:buSzPct val="75000"/>
              <a:buChar char="‣"/>
            </a:pPr>
            <a:r>
              <a:t>Une interface est le moyen concret d'utiliser un </a:t>
            </a:r>
            <a:r>
              <a:rPr b="1"/>
              <a:t>service</a:t>
            </a:r>
          </a:p>
          <a:p>
            <a:pPr marL="571500" lvl="1" indent="-254000">
              <a:buSzPct val="75000"/>
              <a:buChar char="‣"/>
            </a:pPr>
            <a:endParaRPr b="1"/>
          </a:p>
          <a:p>
            <a:pPr marL="230909" indent="-230909">
              <a:buClr>
                <a:srgbClr val="5C86B9"/>
              </a:buClr>
              <a:buSzPct val="50000"/>
              <a:buFont typeface="Zapf Dingbats"/>
              <a:buChar char="✤"/>
              <a:defRPr b="1"/>
            </a:pPr>
            <a:r>
              <a:t>Encapsulation</a:t>
            </a:r>
          </a:p>
          <a:p>
            <a:pPr marL="571500" lvl="1" indent="-254000">
              <a:buSzPct val="75000"/>
              <a:buChar char="‣"/>
            </a:pPr>
            <a:r>
              <a:t>Technique consistant à ajouter à un bloc de données un en-tête (</a:t>
            </a:r>
            <a:r>
              <a:rPr i="1"/>
              <a:t>header</a:t>
            </a:r>
            <a:r>
              <a:t>), et éventuellement une queue (</a:t>
            </a:r>
            <a:r>
              <a:rPr i="1"/>
              <a:t>trailer</a:t>
            </a:r>
            <a:r>
              <a:t>). L’en-tête contient les informations de contrôle du protocole.</a:t>
            </a:r>
          </a:p>
        </p:txBody>
      </p:sp>
      <p:sp>
        <p:nvSpPr>
          <p:cNvPr id="293" name="2 - Définitions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2 - Définitions</a:t>
            </a:r>
          </a:p>
        </p:txBody>
      </p:sp>
      <p:sp>
        <p:nvSpPr>
          <p:cNvPr id="294" name="Décapsulation…"/>
          <p:cNvSpPr txBox="1"/>
          <p:nvPr/>
        </p:nvSpPr>
        <p:spPr>
          <a:xfrm>
            <a:off x="279400" y="5154543"/>
            <a:ext cx="9601200" cy="14508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 marL="230909" indent="-230909" defTabSz="457200">
              <a:spcBef>
                <a:spcPts val="100"/>
              </a:spcBef>
              <a:buClr>
                <a:srgbClr val="5C86B9"/>
              </a:buClr>
              <a:buSzPct val="50000"/>
              <a:buFont typeface="Zapf Dingbats"/>
              <a:buChar char="✤"/>
              <a:defRPr sz="200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lvl1pPr>
            <a:lvl2pPr marL="571500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lvl2pPr>
          </a:lstStyle>
          <a:p>
            <a:r>
              <a:t>Décapsulation</a:t>
            </a:r>
          </a:p>
          <a:p>
            <a:pPr lvl="1"/>
            <a:r>
              <a:t>Extraction des données utiles à partir de l’unité de données de protocole</a:t>
            </a:r>
          </a:p>
        </p:txBody>
      </p:sp>
      <p:grpSp>
        <p:nvGrpSpPr>
          <p:cNvPr id="312" name="Grouper"/>
          <p:cNvGrpSpPr/>
          <p:nvPr/>
        </p:nvGrpSpPr>
        <p:grpSpPr>
          <a:xfrm>
            <a:off x="6966063" y="1560180"/>
            <a:ext cx="3135068" cy="2732683"/>
            <a:chOff x="0" y="0"/>
            <a:chExt cx="3135067" cy="2732682"/>
          </a:xfrm>
        </p:grpSpPr>
        <p:sp>
          <p:nvSpPr>
            <p:cNvPr id="295" name="Rectangle"/>
            <p:cNvSpPr/>
            <p:nvPr/>
          </p:nvSpPr>
          <p:spPr>
            <a:xfrm>
              <a:off x="847671" y="986032"/>
              <a:ext cx="1244268" cy="1137279"/>
            </a:xfrm>
            <a:prstGeom prst="rect">
              <a:avLst/>
            </a:prstGeom>
            <a:solidFill>
              <a:srgbClr val="FFC072">
                <a:alpha val="40000"/>
              </a:srgbClr>
            </a:solidFill>
            <a:ln w="25400" cap="flat">
              <a:solidFill>
                <a:srgbClr val="000000">
                  <a:alpha val="40000"/>
                </a:srgbClr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FFFFFF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96" name="Ligne"/>
            <p:cNvSpPr/>
            <p:nvPr/>
          </p:nvSpPr>
          <p:spPr>
            <a:xfrm flipV="1">
              <a:off x="847671" y="463418"/>
              <a:ext cx="1" cy="2182507"/>
            </a:xfrm>
            <a:prstGeom prst="line">
              <a:avLst/>
            </a:prstGeom>
            <a:noFill/>
            <a:ln w="25400" cap="flat">
              <a:solidFill>
                <a:srgbClr val="000000">
                  <a:alpha val="40000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297" name="Cercle"/>
            <p:cNvSpPr/>
            <p:nvPr/>
          </p:nvSpPr>
          <p:spPr>
            <a:xfrm>
              <a:off x="1377376" y="855462"/>
              <a:ext cx="194401" cy="194401"/>
            </a:xfrm>
            <a:prstGeom prst="ellipse">
              <a:avLst/>
            </a:prstGeom>
            <a:solidFill>
              <a:srgbClr val="EC5B55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FFFFFF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98" name="Ligne"/>
            <p:cNvSpPr/>
            <p:nvPr/>
          </p:nvSpPr>
          <p:spPr>
            <a:xfrm flipV="1">
              <a:off x="2105471" y="463418"/>
              <a:ext cx="1" cy="2182507"/>
            </a:xfrm>
            <a:prstGeom prst="line">
              <a:avLst/>
            </a:prstGeom>
            <a:noFill/>
            <a:ln w="25400" cap="flat">
              <a:solidFill>
                <a:srgbClr val="000000">
                  <a:alpha val="40000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299" name="Entité"/>
            <p:cNvSpPr/>
            <p:nvPr/>
          </p:nvSpPr>
          <p:spPr>
            <a:xfrm>
              <a:off x="947415" y="1240221"/>
              <a:ext cx="1050113" cy="573346"/>
            </a:xfrm>
            <a:prstGeom prst="roundRect">
              <a:avLst>
                <a:gd name="adj" fmla="val 34467"/>
              </a:avLst>
            </a:prstGeom>
            <a:solidFill>
              <a:srgbClr val="64B3DF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300" i="0" spc="0">
                  <a:solidFill>
                    <a:srgbClr val="FFFFFF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Entité</a:t>
              </a:r>
            </a:p>
          </p:txBody>
        </p:sp>
        <p:sp>
          <p:nvSpPr>
            <p:cNvPr id="300" name="Couche N"/>
            <p:cNvSpPr txBox="1"/>
            <p:nvPr/>
          </p:nvSpPr>
          <p:spPr>
            <a:xfrm>
              <a:off x="813" y="1289162"/>
              <a:ext cx="828102" cy="5310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Couche N</a:t>
              </a:r>
            </a:p>
          </p:txBody>
        </p:sp>
        <p:sp>
          <p:nvSpPr>
            <p:cNvPr id="301" name="Couche N-1"/>
            <p:cNvSpPr txBox="1"/>
            <p:nvPr/>
          </p:nvSpPr>
          <p:spPr>
            <a:xfrm>
              <a:off x="1032" y="2201663"/>
              <a:ext cx="827665" cy="5310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Couche N-1</a:t>
              </a:r>
            </a:p>
          </p:txBody>
        </p:sp>
        <p:sp>
          <p:nvSpPr>
            <p:cNvPr id="302" name="Couche N+1"/>
            <p:cNvSpPr txBox="1"/>
            <p:nvPr/>
          </p:nvSpPr>
          <p:spPr>
            <a:xfrm>
              <a:off x="0" y="414535"/>
              <a:ext cx="829729" cy="5310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Couche N+1</a:t>
              </a:r>
            </a:p>
          </p:txBody>
        </p:sp>
        <p:pic>
          <p:nvPicPr>
            <p:cNvPr id="303" name="Ligne Ligne" descr="Ligne Lign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1304447" y="1091008"/>
              <a:ext cx="341709" cy="50801"/>
            </a:xfrm>
            <a:prstGeom prst="rect">
              <a:avLst/>
            </a:prstGeom>
            <a:effectLst/>
          </p:spPr>
        </p:pic>
        <p:pic>
          <p:nvPicPr>
            <p:cNvPr id="305" name="Ligne Ligne" descr="Ligne Lign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1294287" y="1969848"/>
              <a:ext cx="341709" cy="50801"/>
            </a:xfrm>
            <a:prstGeom prst="rect">
              <a:avLst/>
            </a:prstGeom>
            <a:effectLst/>
          </p:spPr>
        </p:pic>
        <p:sp>
          <p:nvSpPr>
            <p:cNvPr id="307" name="Cercle"/>
            <p:cNvSpPr/>
            <p:nvPr/>
          </p:nvSpPr>
          <p:spPr>
            <a:xfrm>
              <a:off x="1374835" y="2023863"/>
              <a:ext cx="194401" cy="194401"/>
            </a:xfrm>
            <a:prstGeom prst="ellipse">
              <a:avLst/>
            </a:prstGeom>
            <a:solidFill>
              <a:srgbClr val="EC5C56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FFFFFF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08" name="Ligne"/>
            <p:cNvSpPr/>
            <p:nvPr/>
          </p:nvSpPr>
          <p:spPr>
            <a:xfrm>
              <a:off x="834971" y="2121062"/>
              <a:ext cx="1237694" cy="1"/>
            </a:xfrm>
            <a:prstGeom prst="line">
              <a:avLst/>
            </a:prstGeom>
            <a:noFill/>
            <a:ln w="25400" cap="flat">
              <a:solidFill>
                <a:srgbClr val="EC5D57"/>
              </a:solidFill>
              <a:prstDash val="solid"/>
              <a:miter lim="400000"/>
              <a:headEnd type="arrow" w="med" len="med"/>
              <a:tailEnd type="arrow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09" name="Ligne"/>
            <p:cNvSpPr/>
            <p:nvPr/>
          </p:nvSpPr>
          <p:spPr>
            <a:xfrm>
              <a:off x="850958" y="998732"/>
              <a:ext cx="1237694" cy="1"/>
            </a:xfrm>
            <a:prstGeom prst="line">
              <a:avLst/>
            </a:prstGeom>
            <a:noFill/>
            <a:ln w="25400" cap="flat">
              <a:solidFill>
                <a:srgbClr val="EC5D57"/>
              </a:solidFill>
              <a:prstDash val="solid"/>
              <a:miter lim="400000"/>
              <a:headEnd type="arrow" w="med" len="med"/>
              <a:tailEnd type="arrow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10" name="Interface"/>
            <p:cNvSpPr txBox="1"/>
            <p:nvPr/>
          </p:nvSpPr>
          <p:spPr>
            <a:xfrm>
              <a:off x="2072664" y="709202"/>
              <a:ext cx="1062404" cy="5310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300" i="0" spc="0">
                  <a:solidFill>
                    <a:srgbClr val="CF232B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Interface</a:t>
              </a:r>
            </a:p>
          </p:txBody>
        </p:sp>
        <p:sp>
          <p:nvSpPr>
            <p:cNvPr id="311" name="SAP (N+1)/N"/>
            <p:cNvSpPr/>
            <p:nvPr/>
          </p:nvSpPr>
          <p:spPr>
            <a:xfrm>
              <a:off x="1265420" y="0"/>
              <a:ext cx="807100" cy="614661"/>
            </a:xfrm>
            <a:prstGeom prst="wedgeEllipseCallout">
              <a:avLst>
                <a:gd name="adj1" fmla="val -20379"/>
                <a:gd name="adj2" fmla="val 84859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508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000" i="0" spc="0">
                  <a:solidFill>
                    <a:srgbClr val="CF232B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SAP</a:t>
              </a:r>
              <a:br/>
              <a:r>
                <a:t>(N+1)/N</a:t>
              </a:r>
            </a:p>
          </p:txBody>
        </p:sp>
      </p:grpSp>
      <p:sp>
        <p:nvSpPr>
          <p:cNvPr id="313" name="Fig 1.3 - Interfaces entre couches"/>
          <p:cNvSpPr txBox="1"/>
          <p:nvPr/>
        </p:nvSpPr>
        <p:spPr>
          <a:xfrm>
            <a:off x="6358612" y="4841310"/>
            <a:ext cx="416563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1.3 - Interfaces entre couches</a:t>
            </a:r>
          </a:p>
        </p:txBody>
      </p:sp>
      <p:pic>
        <p:nvPicPr>
          <p:cNvPr id="314" name="OSIMODELET.png" descr="OSIMODELE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315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Architecture de communication en couches                 Ch.1"/>
          <p:cNvSpPr txBox="1">
            <a:spLocks noGrp="1"/>
          </p:cNvSpPr>
          <p:nvPr>
            <p:ph type="title"/>
          </p:nvPr>
        </p:nvSpPr>
        <p:spPr>
          <a:xfrm>
            <a:off x="279400" y="139700"/>
            <a:ext cx="9601200" cy="571500"/>
          </a:xfrm>
          <a:prstGeom prst="rect">
            <a:avLst/>
          </a:prstGeom>
        </p:spPr>
        <p:txBody>
          <a:bodyPr lIns="50800" tIns="50800" rIns="50800" bIns="50800"/>
          <a:lstStyle/>
          <a:p>
            <a:pPr>
              <a:defRPr sz="3300" spc="-131"/>
            </a:pPr>
            <a:r>
              <a:t>Architecture de communication en couches</a:t>
            </a:r>
            <a:r>
              <a:rPr sz="2200" spc="-87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  <p:sp>
        <p:nvSpPr>
          <p:cNvPr id="320" name="Rectangle"/>
          <p:cNvSpPr/>
          <p:nvPr/>
        </p:nvSpPr>
        <p:spPr>
          <a:xfrm>
            <a:off x="541338" y="1462696"/>
            <a:ext cx="8908425" cy="5358333"/>
          </a:xfrm>
          <a:prstGeom prst="rect">
            <a:avLst/>
          </a:prstGeom>
          <a:solidFill>
            <a:srgbClr val="FFFFFF"/>
          </a:solidFill>
          <a:ln w="12700">
            <a:solidFill>
              <a:srgbClr val="C0C0C0"/>
            </a:solidFill>
            <a:miter lim="400000"/>
          </a:ln>
          <a:effectLst>
            <a:outerShdw blurRad="127000" dist="50800" dir="2700000" rotWithShape="0">
              <a:srgbClr val="000000">
                <a:alpha val="75000"/>
              </a:srgbClr>
            </a:outerShdw>
          </a:effectLst>
        </p:spPr>
        <p:txBody>
          <a:bodyPr lIns="0" tIns="0" rIns="0" bIns="0"/>
          <a:lstStyle/>
          <a:p>
            <a:pPr defTabSz="450000">
              <a:lnSpc>
                <a:spcPct val="100000"/>
              </a:lnSpc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grpSp>
        <p:nvGrpSpPr>
          <p:cNvPr id="323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321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2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324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325" name="Modifier : 2 clics"/>
          <p:cNvSpPr txBox="1">
            <a:spLocks noGrp="1"/>
          </p:cNvSpPr>
          <p:nvPr>
            <p:ph type="body" idx="1"/>
          </p:nvPr>
        </p:nvSpPr>
        <p:spPr>
          <a:xfrm>
            <a:off x="304800" y="1466034"/>
            <a:ext cx="9601200" cy="5582466"/>
          </a:xfrm>
          <a:prstGeom prst="rect">
            <a:avLst/>
          </a:prstGeom>
        </p:spPr>
        <p:txBody>
          <a:bodyPr lIns="25400" tIns="25400" rIns="25400" bIns="25400"/>
          <a:lstStyle>
            <a:lvl1pPr>
              <a:lnSpc>
                <a:spcPct val="100000"/>
              </a:lnSpc>
              <a:spcBef>
                <a:spcPts val="800"/>
              </a:spcBef>
              <a:buClrTx/>
              <a:buFontTx/>
              <a:defRPr sz="1800">
                <a:solidFill>
                  <a:srgbClr val="5C86B9"/>
                </a:solidFill>
              </a:defRPr>
            </a:lvl1pPr>
          </a:lstStyle>
          <a:p>
            <a:r>
              <a:t> </a:t>
            </a:r>
          </a:p>
        </p:txBody>
      </p:sp>
      <p:sp>
        <p:nvSpPr>
          <p:cNvPr id="326" name="2 - Définitions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2 - Définitions</a:t>
            </a:r>
          </a:p>
        </p:txBody>
      </p:sp>
      <p:pic>
        <p:nvPicPr>
          <p:cNvPr id="327" name="OSIMODELET.png" descr="OSIMODEL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8123" y="215830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Fig 1.4 - Couches, services et protocoles"/>
          <p:cNvSpPr txBox="1"/>
          <p:nvPr/>
        </p:nvSpPr>
        <p:spPr>
          <a:xfrm>
            <a:off x="601218" y="6948141"/>
            <a:ext cx="4972564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1.4 - Couches, services et protocoles</a:t>
            </a:r>
          </a:p>
        </p:txBody>
      </p:sp>
      <p:grpSp>
        <p:nvGrpSpPr>
          <p:cNvPr id="361" name="Grouper"/>
          <p:cNvGrpSpPr/>
          <p:nvPr/>
        </p:nvGrpSpPr>
        <p:grpSpPr>
          <a:xfrm>
            <a:off x="677550" y="1604593"/>
            <a:ext cx="8636001" cy="5074539"/>
            <a:chOff x="0" y="0"/>
            <a:chExt cx="8636000" cy="5074537"/>
          </a:xfrm>
        </p:grpSpPr>
        <p:sp>
          <p:nvSpPr>
            <p:cNvPr id="329" name="Rectangle"/>
            <p:cNvSpPr/>
            <p:nvPr/>
          </p:nvSpPr>
          <p:spPr>
            <a:xfrm>
              <a:off x="6814348" y="28736"/>
              <a:ext cx="1577623" cy="1681425"/>
            </a:xfrm>
            <a:prstGeom prst="rect">
              <a:avLst/>
            </a:prstGeom>
            <a:solidFill>
              <a:srgbClr val="C8D4EF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0" name="Rectangle"/>
            <p:cNvSpPr/>
            <p:nvPr/>
          </p:nvSpPr>
          <p:spPr>
            <a:xfrm>
              <a:off x="1668907" y="0"/>
              <a:ext cx="3226549" cy="1681424"/>
            </a:xfrm>
            <a:prstGeom prst="rect">
              <a:avLst/>
            </a:prstGeom>
            <a:solidFill>
              <a:srgbClr val="C8D4EF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1" name="Rectangle"/>
            <p:cNvSpPr/>
            <p:nvPr/>
          </p:nvSpPr>
          <p:spPr>
            <a:xfrm>
              <a:off x="1668907" y="1696556"/>
              <a:ext cx="3226549" cy="1681425"/>
            </a:xfrm>
            <a:prstGeom prst="rect">
              <a:avLst/>
            </a:prstGeom>
            <a:solidFill>
              <a:srgbClr val="BBD2DF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FFFFFF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2" name="Rectangle"/>
            <p:cNvSpPr/>
            <p:nvPr/>
          </p:nvSpPr>
          <p:spPr>
            <a:xfrm>
              <a:off x="1668907" y="3393113"/>
              <a:ext cx="3226549" cy="1681425"/>
            </a:xfrm>
            <a:prstGeom prst="rect">
              <a:avLst/>
            </a:prstGeom>
            <a:solidFill>
              <a:srgbClr val="ABC6CC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FFFFFF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3" name="Couche n+1"/>
            <p:cNvSpPr txBox="1"/>
            <p:nvPr/>
          </p:nvSpPr>
          <p:spPr>
            <a:xfrm>
              <a:off x="1677314" y="0"/>
              <a:ext cx="1806270" cy="5517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457200">
                <a:lnSpc>
                  <a:spcPct val="100000"/>
                </a:lnSpc>
                <a:spcBef>
                  <a:spcPts val="0"/>
                </a:spcBef>
                <a:defRPr sz="120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Couche n+1</a:t>
              </a:r>
            </a:p>
          </p:txBody>
        </p:sp>
        <p:sp>
          <p:nvSpPr>
            <p:cNvPr id="334" name="Couche n"/>
            <p:cNvSpPr txBox="1"/>
            <p:nvPr/>
          </p:nvSpPr>
          <p:spPr>
            <a:xfrm>
              <a:off x="1677314" y="2841344"/>
              <a:ext cx="1806270" cy="5517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457200">
                <a:lnSpc>
                  <a:spcPct val="100000"/>
                </a:lnSpc>
                <a:spcBef>
                  <a:spcPts val="0"/>
                </a:spcBef>
                <a:defRPr sz="120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Couche n</a:t>
              </a:r>
            </a:p>
          </p:txBody>
        </p:sp>
        <p:sp>
          <p:nvSpPr>
            <p:cNvPr id="335" name="Couche n-1"/>
            <p:cNvSpPr txBox="1"/>
            <p:nvPr/>
          </p:nvSpPr>
          <p:spPr>
            <a:xfrm>
              <a:off x="1677314" y="4522767"/>
              <a:ext cx="1806270" cy="551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457200">
                <a:lnSpc>
                  <a:spcPct val="100000"/>
                </a:lnSpc>
                <a:spcBef>
                  <a:spcPts val="0"/>
                </a:spcBef>
                <a:defRPr sz="120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Couche n-1</a:t>
              </a:r>
            </a:p>
          </p:txBody>
        </p:sp>
        <p:pic>
          <p:nvPicPr>
            <p:cNvPr id="336" name="Entité n Entité n" descr="Entité n Entité n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5424" y="2088270"/>
              <a:ext cx="1865320" cy="647811"/>
            </a:xfrm>
            <a:prstGeom prst="rect">
              <a:avLst/>
            </a:prstGeom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337" name="Ligne"/>
            <p:cNvSpPr/>
            <p:nvPr/>
          </p:nvSpPr>
          <p:spPr>
            <a:xfrm flipH="1">
              <a:off x="966176" y="2889281"/>
              <a:ext cx="1" cy="501484"/>
            </a:xfrm>
            <a:prstGeom prst="line">
              <a:avLst/>
            </a:prstGeom>
            <a:noFill/>
            <a:ln w="25400" cap="flat">
              <a:solidFill>
                <a:srgbClr val="578726"/>
              </a:solidFill>
              <a:prstDash val="sysDot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38" name="Primitive de service n"/>
            <p:cNvSpPr txBox="1"/>
            <p:nvPr/>
          </p:nvSpPr>
          <p:spPr>
            <a:xfrm>
              <a:off x="2901094" y="1154921"/>
              <a:ext cx="2458873" cy="5517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457200">
                <a:lnSpc>
                  <a:spcPct val="100000"/>
                </a:lnSpc>
                <a:spcBef>
                  <a:spcPts val="0"/>
                </a:spcBef>
                <a:defRPr sz="1100" i="0" spc="0">
                  <a:solidFill>
                    <a:srgbClr val="578726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Primitive de service n</a:t>
              </a:r>
            </a:p>
          </p:txBody>
        </p:sp>
        <p:sp>
          <p:nvSpPr>
            <p:cNvPr id="339" name="Primitive de service n-1"/>
            <p:cNvSpPr txBox="1"/>
            <p:nvPr/>
          </p:nvSpPr>
          <p:spPr>
            <a:xfrm>
              <a:off x="2894106" y="2928598"/>
              <a:ext cx="2458874" cy="551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457200">
                <a:lnSpc>
                  <a:spcPct val="100000"/>
                </a:lnSpc>
                <a:spcBef>
                  <a:spcPts val="0"/>
                </a:spcBef>
                <a:defRPr sz="1100" i="0" spc="0">
                  <a:solidFill>
                    <a:srgbClr val="578726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Primitive de service n-1</a:t>
              </a:r>
            </a:p>
          </p:txBody>
        </p:sp>
        <p:sp>
          <p:nvSpPr>
            <p:cNvPr id="340" name="Ligne"/>
            <p:cNvSpPr/>
            <p:nvPr/>
          </p:nvSpPr>
          <p:spPr>
            <a:xfrm flipH="1">
              <a:off x="2901691" y="2719385"/>
              <a:ext cx="1" cy="1145680"/>
            </a:xfrm>
            <a:prstGeom prst="line">
              <a:avLst/>
            </a:prstGeom>
            <a:noFill/>
            <a:ln w="38100" cap="flat">
              <a:solidFill>
                <a:srgbClr val="578726"/>
              </a:solidFill>
              <a:prstDash val="sysDot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41" name="Ovale"/>
            <p:cNvSpPr/>
            <p:nvPr/>
          </p:nvSpPr>
          <p:spPr>
            <a:xfrm>
              <a:off x="194455" y="3333088"/>
              <a:ext cx="1457638" cy="526955"/>
            </a:xfrm>
            <a:prstGeom prst="ellipse">
              <a:avLst/>
            </a:prstGeom>
            <a:solidFill>
              <a:srgbClr val="9CE159"/>
            </a:solidFill>
            <a:ln w="25400" cap="flat">
              <a:solidFill>
                <a:srgbClr val="578726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pPr>
              <a:endParaRPr/>
            </a:p>
          </p:txBody>
        </p:sp>
        <p:sp>
          <p:nvSpPr>
            <p:cNvPr id="342" name="Service n-1"/>
            <p:cNvSpPr txBox="1"/>
            <p:nvPr/>
          </p:nvSpPr>
          <p:spPr>
            <a:xfrm>
              <a:off x="409809" y="3316274"/>
              <a:ext cx="1046425" cy="551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100" i="0" spc="0">
                  <a:solidFill>
                    <a:srgbClr val="000000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1pPr>
            </a:lstStyle>
            <a:p>
              <a:r>
                <a:t>Service n-1</a:t>
              </a:r>
            </a:p>
          </p:txBody>
        </p:sp>
        <p:sp>
          <p:nvSpPr>
            <p:cNvPr id="343" name="Ovale"/>
            <p:cNvSpPr/>
            <p:nvPr/>
          </p:nvSpPr>
          <p:spPr>
            <a:xfrm>
              <a:off x="204202" y="1596124"/>
              <a:ext cx="1457638" cy="526955"/>
            </a:xfrm>
            <a:prstGeom prst="ellipse">
              <a:avLst/>
            </a:prstGeom>
            <a:solidFill>
              <a:srgbClr val="9CE159"/>
            </a:solidFill>
            <a:ln w="25400" cap="flat">
              <a:solidFill>
                <a:srgbClr val="578726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pPr>
              <a:endParaRPr/>
            </a:p>
          </p:txBody>
        </p:sp>
        <p:sp>
          <p:nvSpPr>
            <p:cNvPr id="344" name="Service n"/>
            <p:cNvSpPr txBox="1"/>
            <p:nvPr/>
          </p:nvSpPr>
          <p:spPr>
            <a:xfrm>
              <a:off x="456416" y="1612939"/>
              <a:ext cx="1046425" cy="5517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100" i="0" spc="0">
                  <a:solidFill>
                    <a:srgbClr val="000000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1pPr>
            </a:lstStyle>
            <a:p>
              <a:r>
                <a:t>Service n</a:t>
              </a:r>
            </a:p>
          </p:txBody>
        </p:sp>
        <p:sp>
          <p:nvSpPr>
            <p:cNvPr id="345" name="Utilisé par la…"/>
            <p:cNvSpPr txBox="1"/>
            <p:nvPr/>
          </p:nvSpPr>
          <p:spPr>
            <a:xfrm>
              <a:off x="28479" y="2644335"/>
              <a:ext cx="1806270" cy="5517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Utilisé par la </a:t>
              </a:r>
            </a:p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couche n</a:t>
              </a:r>
            </a:p>
          </p:txBody>
        </p:sp>
        <p:sp>
          <p:nvSpPr>
            <p:cNvPr id="346" name="Fourni par…"/>
            <p:cNvSpPr txBox="1"/>
            <p:nvPr/>
          </p:nvSpPr>
          <p:spPr>
            <a:xfrm>
              <a:off x="0" y="4124515"/>
              <a:ext cx="1806270" cy="667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Fourni par </a:t>
              </a:r>
            </a:p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la couche n-1</a:t>
              </a:r>
            </a:p>
          </p:txBody>
        </p:sp>
        <p:sp>
          <p:nvSpPr>
            <p:cNvPr id="347" name="Ligne"/>
            <p:cNvSpPr/>
            <p:nvPr/>
          </p:nvSpPr>
          <p:spPr>
            <a:xfrm flipH="1">
              <a:off x="966176" y="3868044"/>
              <a:ext cx="1" cy="501483"/>
            </a:xfrm>
            <a:prstGeom prst="line">
              <a:avLst/>
            </a:prstGeom>
            <a:noFill/>
            <a:ln w="25400" cap="flat">
              <a:solidFill>
                <a:srgbClr val="578726"/>
              </a:solidFill>
              <a:prstDash val="sysDot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48" name="Ligne"/>
            <p:cNvSpPr/>
            <p:nvPr/>
          </p:nvSpPr>
          <p:spPr>
            <a:xfrm flipH="1">
              <a:off x="2901691" y="911700"/>
              <a:ext cx="1" cy="1232553"/>
            </a:xfrm>
            <a:prstGeom prst="line">
              <a:avLst/>
            </a:prstGeom>
            <a:noFill/>
            <a:ln w="38100" cap="flat">
              <a:solidFill>
                <a:srgbClr val="578726"/>
              </a:solidFill>
              <a:prstDash val="sysDot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49" name="Ligne"/>
            <p:cNvSpPr/>
            <p:nvPr/>
          </p:nvSpPr>
          <p:spPr>
            <a:xfrm>
              <a:off x="1798703" y="1686681"/>
              <a:ext cx="2982242" cy="1"/>
            </a:xfrm>
            <a:prstGeom prst="line">
              <a:avLst/>
            </a:prstGeom>
            <a:noFill/>
            <a:ln w="50800" cap="flat">
              <a:solidFill>
                <a:srgbClr val="C69300">
                  <a:alpha val="35691"/>
                </a:srgbClr>
              </a:solidFill>
              <a:prstDash val="solid"/>
              <a:miter lim="400000"/>
              <a:headEnd type="arrow" w="med" len="med"/>
              <a:tailEnd type="arrow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50" name="Interface n/(n+1)"/>
            <p:cNvSpPr txBox="1"/>
            <p:nvPr/>
          </p:nvSpPr>
          <p:spPr>
            <a:xfrm>
              <a:off x="4891556" y="1486101"/>
              <a:ext cx="1548902" cy="332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100" i="0" spc="0">
                  <a:solidFill>
                    <a:srgbClr val="C693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Interface n/(n+1)</a:t>
              </a:r>
            </a:p>
          </p:txBody>
        </p:sp>
        <p:sp>
          <p:nvSpPr>
            <p:cNvPr id="351" name="Rectangle"/>
            <p:cNvSpPr/>
            <p:nvPr/>
          </p:nvSpPr>
          <p:spPr>
            <a:xfrm>
              <a:off x="6814348" y="1736118"/>
              <a:ext cx="1577623" cy="1681425"/>
            </a:xfrm>
            <a:prstGeom prst="rect">
              <a:avLst/>
            </a:prstGeom>
            <a:solidFill>
              <a:srgbClr val="BBD2DF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FFFFFF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52" name="Couche n"/>
            <p:cNvSpPr txBox="1"/>
            <p:nvPr/>
          </p:nvSpPr>
          <p:spPr>
            <a:xfrm>
              <a:off x="6829730" y="2874373"/>
              <a:ext cx="1806271" cy="5517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457200">
                <a:lnSpc>
                  <a:spcPct val="100000"/>
                </a:lnSpc>
                <a:spcBef>
                  <a:spcPts val="0"/>
                </a:spcBef>
                <a:defRPr sz="120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Couche n</a:t>
              </a:r>
            </a:p>
          </p:txBody>
        </p:sp>
        <p:sp>
          <p:nvSpPr>
            <p:cNvPr id="353" name="Couche n+1"/>
            <p:cNvSpPr txBox="1"/>
            <p:nvPr/>
          </p:nvSpPr>
          <p:spPr>
            <a:xfrm>
              <a:off x="6829730" y="28736"/>
              <a:ext cx="1806271" cy="551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457200">
                <a:lnSpc>
                  <a:spcPct val="100000"/>
                </a:lnSpc>
                <a:spcBef>
                  <a:spcPts val="0"/>
                </a:spcBef>
                <a:defRPr sz="120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Couche n+1</a:t>
              </a:r>
            </a:p>
          </p:txBody>
        </p:sp>
        <p:pic>
          <p:nvPicPr>
            <p:cNvPr id="354" name="Entité n Entité n" descr="Entité n Entité n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96620" y="2088270"/>
              <a:ext cx="1414681" cy="647811"/>
            </a:xfrm>
            <a:prstGeom prst="rect">
              <a:avLst/>
            </a:prstGeom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355" name="Protocole n"/>
            <p:cNvSpPr txBox="1"/>
            <p:nvPr/>
          </p:nvSpPr>
          <p:spPr>
            <a:xfrm>
              <a:off x="5431623" y="2031446"/>
              <a:ext cx="1394375" cy="551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457200">
                <a:lnSpc>
                  <a:spcPct val="100000"/>
                </a:lnSpc>
                <a:spcBef>
                  <a:spcPts val="0"/>
                </a:spcBef>
                <a:defRPr sz="1100" i="0" spc="0">
                  <a:solidFill>
                    <a:srgbClr val="CF232B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Protocole n</a:t>
              </a:r>
            </a:p>
          </p:txBody>
        </p:sp>
        <p:pic>
          <p:nvPicPr>
            <p:cNvPr id="356" name="Ligne Ligne" descr="Ligne Ligne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06762" y="2305440"/>
              <a:ext cx="2082241" cy="246915"/>
            </a:xfrm>
            <a:prstGeom prst="rect">
              <a:avLst/>
            </a:prstGeom>
            <a:effectLst/>
          </p:spPr>
        </p:pic>
        <p:sp>
          <p:nvSpPr>
            <p:cNvPr id="358" name="Ligne"/>
            <p:cNvSpPr/>
            <p:nvPr/>
          </p:nvSpPr>
          <p:spPr>
            <a:xfrm>
              <a:off x="1795866" y="3378349"/>
              <a:ext cx="2982241" cy="1"/>
            </a:xfrm>
            <a:prstGeom prst="line">
              <a:avLst/>
            </a:prstGeom>
            <a:noFill/>
            <a:ln w="50800" cap="flat">
              <a:solidFill>
                <a:srgbClr val="C69300">
                  <a:alpha val="35691"/>
                </a:srgbClr>
              </a:solidFill>
              <a:prstDash val="solid"/>
              <a:miter lim="400000"/>
              <a:headEnd type="arrow" w="med" len="med"/>
              <a:tailEnd type="arrow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59" name="Interface (n-1)/n"/>
            <p:cNvSpPr txBox="1"/>
            <p:nvPr/>
          </p:nvSpPr>
          <p:spPr>
            <a:xfrm>
              <a:off x="4891556" y="3193059"/>
              <a:ext cx="1548902" cy="332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100" i="0" spc="0">
                  <a:solidFill>
                    <a:srgbClr val="C693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Interface (n-1)/n</a:t>
              </a:r>
            </a:p>
          </p:txBody>
        </p:sp>
        <p:sp>
          <p:nvSpPr>
            <p:cNvPr id="360" name="Ligne"/>
            <p:cNvSpPr/>
            <p:nvPr/>
          </p:nvSpPr>
          <p:spPr>
            <a:xfrm>
              <a:off x="6870795" y="1696556"/>
              <a:ext cx="1429077" cy="1"/>
            </a:xfrm>
            <a:prstGeom prst="line">
              <a:avLst/>
            </a:prstGeom>
            <a:noFill/>
            <a:ln w="50800" cap="flat">
              <a:solidFill>
                <a:srgbClr val="C69300">
                  <a:alpha val="35691"/>
                </a:srgbClr>
              </a:solidFill>
              <a:prstDash val="solid"/>
              <a:miter lim="400000"/>
              <a:headEnd type="arrow" w="med" len="med"/>
              <a:tailEnd type="arrow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362" name="Ligne"/>
          <p:cNvSpPr/>
          <p:nvPr/>
        </p:nvSpPr>
        <p:spPr>
          <a:xfrm>
            <a:off x="7566885" y="5010408"/>
            <a:ext cx="1429077" cy="1"/>
          </a:xfrm>
          <a:prstGeom prst="line">
            <a:avLst/>
          </a:prstGeom>
          <a:ln w="50800">
            <a:solidFill>
              <a:srgbClr val="C69300">
                <a:alpha val="35691"/>
              </a:srgbClr>
            </a:solidFill>
            <a:miter lim="400000"/>
            <a:headEnd type="arrow"/>
            <a:tailEnd type="arrow"/>
          </a:ln>
        </p:spPr>
        <p:txBody>
          <a:bodyPr lIns="50800" tIns="50800" rIns="50800" bIns="50800" anchor="ctr"/>
          <a:lstStyle/>
          <a:p>
            <a:pPr algn="ct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Rectangle"/>
          <p:cNvSpPr/>
          <p:nvPr/>
        </p:nvSpPr>
        <p:spPr>
          <a:xfrm>
            <a:off x="886832" y="1586403"/>
            <a:ext cx="8386336" cy="5197785"/>
          </a:xfrm>
          <a:prstGeom prst="rect">
            <a:avLst/>
          </a:prstGeom>
          <a:solidFill>
            <a:srgbClr val="FFFFFF"/>
          </a:solidFill>
          <a:ln w="12700">
            <a:solidFill>
              <a:srgbClr val="C0C0C0"/>
            </a:solidFill>
            <a:miter lim="400000"/>
          </a:ln>
          <a:effectLst>
            <a:outerShdw blurRad="127000" dist="50800" dir="2700000" rotWithShape="0">
              <a:srgbClr val="000000">
                <a:alpha val="75000"/>
              </a:srgbClr>
            </a:outerShdw>
          </a:effectLst>
        </p:spPr>
        <p:txBody>
          <a:bodyPr lIns="0" tIns="0" rIns="0" bIns="0"/>
          <a:lstStyle/>
          <a:p>
            <a:pPr defTabSz="450000">
              <a:lnSpc>
                <a:spcPct val="100000"/>
              </a:lnSpc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grpSp>
        <p:nvGrpSpPr>
          <p:cNvPr id="369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367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68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370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371" name="2 - Définitions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2 - Définitions</a:t>
            </a:r>
          </a:p>
        </p:txBody>
      </p:sp>
      <p:sp>
        <p:nvSpPr>
          <p:cNvPr id="372" name="Fig 1.5 - Primitives de service"/>
          <p:cNvSpPr txBox="1"/>
          <p:nvPr/>
        </p:nvSpPr>
        <p:spPr>
          <a:xfrm>
            <a:off x="601218" y="6998941"/>
            <a:ext cx="3953764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1.5 - Primitives de service</a:t>
            </a:r>
          </a:p>
        </p:txBody>
      </p:sp>
      <p:grpSp>
        <p:nvGrpSpPr>
          <p:cNvPr id="394" name="Grouper"/>
          <p:cNvGrpSpPr/>
          <p:nvPr/>
        </p:nvGrpSpPr>
        <p:grpSpPr>
          <a:xfrm>
            <a:off x="1123276" y="1543987"/>
            <a:ext cx="7773205" cy="5181017"/>
            <a:chOff x="0" y="0"/>
            <a:chExt cx="7773203" cy="5181016"/>
          </a:xfrm>
        </p:grpSpPr>
        <p:sp>
          <p:nvSpPr>
            <p:cNvPr id="373" name="Couche n+1"/>
            <p:cNvSpPr txBox="1"/>
            <p:nvPr/>
          </p:nvSpPr>
          <p:spPr>
            <a:xfrm>
              <a:off x="438955" y="0"/>
              <a:ext cx="1499884" cy="6039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50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Couche n+1</a:t>
              </a:r>
            </a:p>
          </p:txBody>
        </p:sp>
        <p:sp>
          <p:nvSpPr>
            <p:cNvPr id="374" name="Ligne"/>
            <p:cNvSpPr/>
            <p:nvPr/>
          </p:nvSpPr>
          <p:spPr>
            <a:xfrm>
              <a:off x="162916" y="1145407"/>
              <a:ext cx="1780906" cy="648197"/>
            </a:xfrm>
            <a:prstGeom prst="line">
              <a:avLst/>
            </a:prstGeom>
            <a:noFill/>
            <a:ln w="38100" cap="flat">
              <a:solidFill>
                <a:srgbClr val="578726"/>
              </a:solidFill>
              <a:prstDash val="sysDot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75" name="Couche n"/>
            <p:cNvSpPr txBox="1"/>
            <p:nvPr/>
          </p:nvSpPr>
          <p:spPr>
            <a:xfrm>
              <a:off x="1938838" y="0"/>
              <a:ext cx="1499883" cy="6039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50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Couche n</a:t>
              </a:r>
            </a:p>
          </p:txBody>
        </p:sp>
        <p:sp>
          <p:nvSpPr>
            <p:cNvPr id="376" name="Ligne"/>
            <p:cNvSpPr/>
            <p:nvPr/>
          </p:nvSpPr>
          <p:spPr>
            <a:xfrm flipV="1">
              <a:off x="1953208" y="355024"/>
              <a:ext cx="1" cy="4663477"/>
            </a:xfrm>
            <a:prstGeom prst="line">
              <a:avLst/>
            </a:prstGeom>
            <a:noFill/>
            <a:ln w="50800" cap="flat">
              <a:solidFill>
                <a:srgbClr val="773F9B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77" name="Ligne"/>
            <p:cNvSpPr/>
            <p:nvPr/>
          </p:nvSpPr>
          <p:spPr>
            <a:xfrm flipV="1">
              <a:off x="5954614" y="355024"/>
              <a:ext cx="1" cy="4663477"/>
            </a:xfrm>
            <a:prstGeom prst="line">
              <a:avLst/>
            </a:prstGeom>
            <a:noFill/>
            <a:ln w="50800" cap="flat">
              <a:solidFill>
                <a:srgbClr val="773F9B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78" name="Couche n"/>
            <p:cNvSpPr txBox="1"/>
            <p:nvPr/>
          </p:nvSpPr>
          <p:spPr>
            <a:xfrm>
              <a:off x="4561082" y="0"/>
              <a:ext cx="1499884" cy="6039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50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Couche n</a:t>
              </a:r>
            </a:p>
          </p:txBody>
        </p:sp>
        <p:sp>
          <p:nvSpPr>
            <p:cNvPr id="379" name="Ligne"/>
            <p:cNvSpPr/>
            <p:nvPr/>
          </p:nvSpPr>
          <p:spPr>
            <a:xfrm>
              <a:off x="5992299" y="2349620"/>
              <a:ext cx="1780905" cy="648197"/>
            </a:xfrm>
            <a:prstGeom prst="line">
              <a:avLst/>
            </a:prstGeom>
            <a:noFill/>
            <a:ln w="38100" cap="flat">
              <a:solidFill>
                <a:srgbClr val="578726"/>
              </a:solidFill>
              <a:prstDash val="sysDot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80" name="Couche n+1"/>
            <p:cNvSpPr txBox="1"/>
            <p:nvPr/>
          </p:nvSpPr>
          <p:spPr>
            <a:xfrm>
              <a:off x="6060964" y="0"/>
              <a:ext cx="1499884" cy="6039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50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Couche n+1</a:t>
              </a:r>
            </a:p>
          </p:txBody>
        </p:sp>
        <p:grpSp>
          <p:nvGrpSpPr>
            <p:cNvPr id="386" name="Grouper"/>
            <p:cNvGrpSpPr/>
            <p:nvPr/>
          </p:nvGrpSpPr>
          <p:grpSpPr>
            <a:xfrm>
              <a:off x="2134112" y="1556195"/>
              <a:ext cx="3707972" cy="3394954"/>
              <a:chOff x="0" y="0"/>
              <a:chExt cx="3707971" cy="3394953"/>
            </a:xfrm>
          </p:grpSpPr>
          <p:sp>
            <p:nvSpPr>
              <p:cNvPr id="381" name="Cercle"/>
              <p:cNvSpPr/>
              <p:nvPr/>
            </p:nvSpPr>
            <p:spPr>
              <a:xfrm>
                <a:off x="0" y="0"/>
                <a:ext cx="1850017" cy="1850017"/>
              </a:xfrm>
              <a:prstGeom prst="ellipse">
                <a:avLst/>
              </a:prstGeom>
              <a:solidFill>
                <a:srgbClr val="DEDED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382" name="Ovale"/>
              <p:cNvSpPr/>
              <p:nvPr/>
            </p:nvSpPr>
            <p:spPr>
              <a:xfrm>
                <a:off x="1203628" y="129513"/>
                <a:ext cx="1378205" cy="1222679"/>
              </a:xfrm>
              <a:prstGeom prst="ellipse">
                <a:avLst/>
              </a:prstGeom>
              <a:solidFill>
                <a:srgbClr val="DEDED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383" name="Ovale"/>
              <p:cNvSpPr/>
              <p:nvPr/>
            </p:nvSpPr>
            <p:spPr>
              <a:xfrm>
                <a:off x="1623696" y="130330"/>
                <a:ext cx="2084276" cy="2007442"/>
              </a:xfrm>
              <a:prstGeom prst="ellipse">
                <a:avLst/>
              </a:prstGeom>
              <a:solidFill>
                <a:srgbClr val="DEDED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384" name="Ovale"/>
              <p:cNvSpPr/>
              <p:nvPr/>
            </p:nvSpPr>
            <p:spPr>
              <a:xfrm>
                <a:off x="207024" y="1134051"/>
                <a:ext cx="2195168" cy="2260903"/>
              </a:xfrm>
              <a:prstGeom prst="ellipse">
                <a:avLst/>
              </a:prstGeom>
              <a:solidFill>
                <a:srgbClr val="DEDED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385" name="Ovale"/>
              <p:cNvSpPr/>
              <p:nvPr/>
            </p:nvSpPr>
            <p:spPr>
              <a:xfrm>
                <a:off x="1657303" y="1658376"/>
                <a:ext cx="1849059" cy="1418133"/>
              </a:xfrm>
              <a:prstGeom prst="ellipse">
                <a:avLst/>
              </a:prstGeom>
              <a:solidFill>
                <a:srgbClr val="DEDED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</p:grpSp>
        <p:sp>
          <p:nvSpPr>
            <p:cNvPr id="387" name="Transmission à N-1 puis … à travers le support"/>
            <p:cNvSpPr txBox="1"/>
            <p:nvPr/>
          </p:nvSpPr>
          <p:spPr>
            <a:xfrm>
              <a:off x="2584058" y="2175956"/>
              <a:ext cx="2726966" cy="17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7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Transmission à N-1 puis … à travers le support</a:t>
              </a:r>
            </a:p>
          </p:txBody>
        </p:sp>
        <p:sp>
          <p:nvSpPr>
            <p:cNvPr id="388" name="Requête"/>
            <p:cNvSpPr txBox="1"/>
            <p:nvPr/>
          </p:nvSpPr>
          <p:spPr>
            <a:xfrm>
              <a:off x="8353" y="1336948"/>
              <a:ext cx="1288301" cy="7078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i="0" spc="0">
                  <a:solidFill>
                    <a:srgbClr val="578626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Requête</a:t>
              </a:r>
            </a:p>
          </p:txBody>
        </p:sp>
        <p:sp>
          <p:nvSpPr>
            <p:cNvPr id="389" name="Indication"/>
            <p:cNvSpPr txBox="1"/>
            <p:nvPr/>
          </p:nvSpPr>
          <p:spPr>
            <a:xfrm>
              <a:off x="6120372" y="1833473"/>
              <a:ext cx="1516122" cy="7078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i="0" spc="0">
                  <a:solidFill>
                    <a:srgbClr val="578626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Indication</a:t>
              </a:r>
            </a:p>
          </p:txBody>
        </p:sp>
        <p:sp>
          <p:nvSpPr>
            <p:cNvPr id="390" name="Ligne"/>
            <p:cNvSpPr/>
            <p:nvPr/>
          </p:nvSpPr>
          <p:spPr>
            <a:xfrm flipH="1">
              <a:off x="154278" y="3971547"/>
              <a:ext cx="1780906" cy="648197"/>
            </a:xfrm>
            <a:prstGeom prst="line">
              <a:avLst/>
            </a:prstGeom>
            <a:noFill/>
            <a:ln w="38100" cap="flat">
              <a:solidFill>
                <a:srgbClr val="578726"/>
              </a:solidFill>
              <a:prstDash val="sysDot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91" name="Ligne"/>
            <p:cNvSpPr/>
            <p:nvPr/>
          </p:nvSpPr>
          <p:spPr>
            <a:xfrm flipH="1">
              <a:off x="5966824" y="3597202"/>
              <a:ext cx="1780905" cy="648197"/>
            </a:xfrm>
            <a:prstGeom prst="line">
              <a:avLst/>
            </a:prstGeom>
            <a:noFill/>
            <a:ln w="38100" cap="flat">
              <a:solidFill>
                <a:srgbClr val="578726"/>
              </a:solidFill>
              <a:prstDash val="sysDot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392" name="Réponse"/>
            <p:cNvSpPr txBox="1"/>
            <p:nvPr/>
          </p:nvSpPr>
          <p:spPr>
            <a:xfrm>
              <a:off x="6257083" y="3876494"/>
              <a:ext cx="1516121" cy="7078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i="0" spc="0">
                  <a:solidFill>
                    <a:srgbClr val="578626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Réponse</a:t>
              </a:r>
            </a:p>
          </p:txBody>
        </p:sp>
        <p:sp>
          <p:nvSpPr>
            <p:cNvPr id="393" name="Confirmation"/>
            <p:cNvSpPr txBox="1"/>
            <p:nvPr/>
          </p:nvSpPr>
          <p:spPr>
            <a:xfrm>
              <a:off x="0" y="4473129"/>
              <a:ext cx="1710273" cy="7078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i="0" spc="0">
                  <a:solidFill>
                    <a:srgbClr val="578626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Confirmation</a:t>
              </a:r>
            </a:p>
          </p:txBody>
        </p:sp>
      </p:grpSp>
      <p:pic>
        <p:nvPicPr>
          <p:cNvPr id="395" name="OSIMODELET.png" descr="OSIMODEL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396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Rectangle"/>
          <p:cNvSpPr/>
          <p:nvPr/>
        </p:nvSpPr>
        <p:spPr>
          <a:xfrm>
            <a:off x="234199" y="1950733"/>
            <a:ext cx="9588501" cy="4864859"/>
          </a:xfrm>
          <a:prstGeom prst="rect">
            <a:avLst/>
          </a:prstGeom>
          <a:solidFill>
            <a:srgbClr val="FFFFFF"/>
          </a:solidFill>
          <a:ln w="12700">
            <a:solidFill>
              <a:srgbClr val="C0C0C0"/>
            </a:solidFill>
            <a:miter lim="400000"/>
          </a:ln>
          <a:effectLst>
            <a:outerShdw blurRad="127000" dist="50800" dir="2700000" rotWithShape="0">
              <a:srgbClr val="000000">
                <a:alpha val="75000"/>
              </a:srgbClr>
            </a:outerShdw>
          </a:effectLst>
        </p:spPr>
        <p:txBody>
          <a:bodyPr lIns="0" tIns="0" rIns="0" bIns="0"/>
          <a:lstStyle/>
          <a:p>
            <a:pPr defTabSz="450000">
              <a:lnSpc>
                <a:spcPct val="100000"/>
              </a:lnSpc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grpSp>
        <p:nvGrpSpPr>
          <p:cNvPr id="403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401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02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404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405" name="2 - Définitions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2 - Définitions</a:t>
            </a:r>
          </a:p>
        </p:txBody>
      </p:sp>
      <p:sp>
        <p:nvSpPr>
          <p:cNvPr id="406" name="Fig 1.6 - Unités de Données de Protocole &amp; encapsulation"/>
          <p:cNvSpPr txBox="1"/>
          <p:nvPr/>
        </p:nvSpPr>
        <p:spPr>
          <a:xfrm>
            <a:off x="601218" y="6998941"/>
            <a:ext cx="6883067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1.6 - Unités de Données de Protocole &amp; encapsulation</a:t>
            </a:r>
          </a:p>
        </p:txBody>
      </p:sp>
      <p:grpSp>
        <p:nvGrpSpPr>
          <p:cNvPr id="423" name="Grouper"/>
          <p:cNvGrpSpPr/>
          <p:nvPr/>
        </p:nvGrpSpPr>
        <p:grpSpPr>
          <a:xfrm>
            <a:off x="412999" y="2100648"/>
            <a:ext cx="9708626" cy="4358504"/>
            <a:chOff x="0" y="0"/>
            <a:chExt cx="9708625" cy="4358503"/>
          </a:xfrm>
        </p:grpSpPr>
        <p:sp>
          <p:nvSpPr>
            <p:cNvPr id="407" name="(n+1) PDU"/>
            <p:cNvSpPr txBox="1"/>
            <p:nvPr/>
          </p:nvSpPr>
          <p:spPr>
            <a:xfrm>
              <a:off x="2531112" y="0"/>
              <a:ext cx="1554828" cy="488144"/>
            </a:xfrm>
            <a:prstGeom prst="rect">
              <a:avLst/>
            </a:prstGeom>
            <a:solidFill>
              <a:srgbClr val="E1E1E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(n+1) PDU</a:t>
              </a:r>
            </a:p>
          </p:txBody>
        </p:sp>
        <p:sp>
          <p:nvSpPr>
            <p:cNvPr id="408" name="Ligne"/>
            <p:cNvSpPr/>
            <p:nvPr/>
          </p:nvSpPr>
          <p:spPr>
            <a:xfrm flipV="1">
              <a:off x="1023292" y="650857"/>
              <a:ext cx="3605029" cy="7233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09" name="(n) SDU"/>
            <p:cNvSpPr txBox="1"/>
            <p:nvPr/>
          </p:nvSpPr>
          <p:spPr>
            <a:xfrm>
              <a:off x="2531112" y="849730"/>
              <a:ext cx="1554828" cy="488144"/>
            </a:xfrm>
            <a:prstGeom prst="rect">
              <a:avLst/>
            </a:prstGeom>
            <a:solidFill>
              <a:srgbClr val="E1E1E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(n) SDU</a:t>
              </a:r>
            </a:p>
          </p:txBody>
        </p:sp>
        <p:sp>
          <p:nvSpPr>
            <p:cNvPr id="410" name="(n) SDU"/>
            <p:cNvSpPr txBox="1"/>
            <p:nvPr/>
          </p:nvSpPr>
          <p:spPr>
            <a:xfrm>
              <a:off x="2531112" y="1699461"/>
              <a:ext cx="1554828" cy="488144"/>
            </a:xfrm>
            <a:prstGeom prst="rect">
              <a:avLst/>
            </a:prstGeom>
            <a:solidFill>
              <a:srgbClr val="E1E1E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(n) SDU</a:t>
              </a:r>
            </a:p>
          </p:txBody>
        </p:sp>
        <p:sp>
          <p:nvSpPr>
            <p:cNvPr id="411" name="(n) PDU"/>
            <p:cNvSpPr txBox="1"/>
            <p:nvPr/>
          </p:nvSpPr>
          <p:spPr>
            <a:xfrm>
              <a:off x="1482508" y="2549192"/>
              <a:ext cx="2603432" cy="488144"/>
            </a:xfrm>
            <a:prstGeom prst="rect">
              <a:avLst/>
            </a:prstGeom>
            <a:solidFill>
              <a:srgbClr val="A9A9A9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(n) PDU</a:t>
              </a:r>
            </a:p>
          </p:txBody>
        </p:sp>
        <p:sp>
          <p:nvSpPr>
            <p:cNvPr id="412" name="(n) PCI"/>
            <p:cNvSpPr txBox="1"/>
            <p:nvPr/>
          </p:nvSpPr>
          <p:spPr>
            <a:xfrm>
              <a:off x="1482508" y="1699461"/>
              <a:ext cx="994367" cy="488144"/>
            </a:xfrm>
            <a:prstGeom prst="rect">
              <a:avLst/>
            </a:prstGeom>
            <a:solidFill>
              <a:srgbClr val="A9A9A9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(n) PCI</a:t>
              </a:r>
            </a:p>
          </p:txBody>
        </p:sp>
        <p:sp>
          <p:nvSpPr>
            <p:cNvPr id="413" name="Ligne"/>
            <p:cNvSpPr/>
            <p:nvPr/>
          </p:nvSpPr>
          <p:spPr>
            <a:xfrm flipV="1">
              <a:off x="1030524" y="3236208"/>
              <a:ext cx="3605029" cy="7233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14" name="(n-1) SDU"/>
            <p:cNvSpPr txBox="1"/>
            <p:nvPr/>
          </p:nvSpPr>
          <p:spPr>
            <a:xfrm>
              <a:off x="1482508" y="3398922"/>
              <a:ext cx="2603432" cy="488144"/>
            </a:xfrm>
            <a:prstGeom prst="rect">
              <a:avLst/>
            </a:prstGeom>
            <a:solidFill>
              <a:srgbClr val="A9A9A9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(n-1) SDU</a:t>
              </a:r>
            </a:p>
          </p:txBody>
        </p:sp>
        <p:sp>
          <p:nvSpPr>
            <p:cNvPr id="415" name="Protocol Data Unit"/>
            <p:cNvSpPr txBox="1"/>
            <p:nvPr/>
          </p:nvSpPr>
          <p:spPr>
            <a:xfrm>
              <a:off x="4556002" y="90396"/>
              <a:ext cx="3308527" cy="3073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defTabSz="450000">
                <a:lnSpc>
                  <a:spcPct val="100000"/>
                </a:lnSpc>
                <a:spcBef>
                  <a:spcPts val="0"/>
                </a:spcBef>
                <a:defRPr sz="13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Protocol Data Unit</a:t>
              </a:r>
            </a:p>
          </p:txBody>
        </p:sp>
        <p:sp>
          <p:nvSpPr>
            <p:cNvPr id="416" name="Service Data Unit"/>
            <p:cNvSpPr txBox="1"/>
            <p:nvPr/>
          </p:nvSpPr>
          <p:spPr>
            <a:xfrm>
              <a:off x="4556002" y="940127"/>
              <a:ext cx="3308527" cy="3073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defTabSz="450000">
                <a:lnSpc>
                  <a:spcPct val="100000"/>
                </a:lnSpc>
                <a:spcBef>
                  <a:spcPts val="0"/>
                </a:spcBef>
                <a:defRPr sz="13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Service Data Unit</a:t>
              </a:r>
            </a:p>
          </p:txBody>
        </p:sp>
        <p:sp>
          <p:nvSpPr>
            <p:cNvPr id="417" name="Encapsulation : ajout d’un Protocol Control Information"/>
            <p:cNvSpPr txBox="1"/>
            <p:nvPr/>
          </p:nvSpPr>
          <p:spPr>
            <a:xfrm>
              <a:off x="4556002" y="1827958"/>
              <a:ext cx="5152624" cy="3073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b="1"/>
                <a:t>Encapsulation</a:t>
              </a:r>
              <a:r>
                <a:t> : ajout d’un </a:t>
              </a:r>
              <a:r>
                <a:rPr b="1"/>
                <a:t>Protocol Control Information</a:t>
              </a:r>
            </a:p>
          </p:txBody>
        </p:sp>
        <p:sp>
          <p:nvSpPr>
            <p:cNvPr id="418" name="Protocol Data Unit"/>
            <p:cNvSpPr txBox="1"/>
            <p:nvPr/>
          </p:nvSpPr>
          <p:spPr>
            <a:xfrm>
              <a:off x="4556002" y="2639589"/>
              <a:ext cx="3308527" cy="3073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defTabSz="450000">
                <a:lnSpc>
                  <a:spcPct val="100000"/>
                </a:lnSpc>
                <a:spcBef>
                  <a:spcPts val="0"/>
                </a:spcBef>
                <a:defRPr sz="13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Protocol Data Unit</a:t>
              </a:r>
            </a:p>
          </p:txBody>
        </p:sp>
        <p:sp>
          <p:nvSpPr>
            <p:cNvPr id="419" name="Ligne"/>
            <p:cNvSpPr/>
            <p:nvPr/>
          </p:nvSpPr>
          <p:spPr>
            <a:xfrm>
              <a:off x="2827614" y="2893770"/>
              <a:ext cx="6135675" cy="1464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9843" extrusionOk="0">
                  <a:moveTo>
                    <a:pt x="0" y="521"/>
                  </a:moveTo>
                  <a:cubicBezTo>
                    <a:pt x="0" y="521"/>
                    <a:pt x="9215" y="21600"/>
                    <a:pt x="21385" y="362"/>
                  </a:cubicBezTo>
                  <a:lnTo>
                    <a:pt x="21600" y="0"/>
                  </a:lnTo>
                </a:path>
              </a:pathLst>
            </a:custGeom>
            <a:noFill/>
            <a:ln w="12700" cap="flat">
              <a:solidFill>
                <a:srgbClr val="DC5B00"/>
              </a:solidFill>
              <a:custDash>
                <a:ds d="600000" sp="600000"/>
              </a:custDash>
              <a:miter lim="400000"/>
              <a:tailEnd type="triangle" w="med" len="med"/>
            </a:ln>
            <a:effectLst/>
          </p:spPr>
          <p:txBody>
            <a:bodyPr wrap="square" lIns="101600" tIns="101600" rIns="101600" bIns="101600" numCol="1" anchor="t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20" name="échangé via une connexion de niveau (n-1)"/>
            <p:cNvSpPr txBox="1"/>
            <p:nvPr/>
          </p:nvSpPr>
          <p:spPr>
            <a:xfrm>
              <a:off x="4800074" y="3887066"/>
              <a:ext cx="4628322" cy="3073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defTabSz="450000">
                <a:lnSpc>
                  <a:spcPct val="100000"/>
                </a:lnSpc>
                <a:spcBef>
                  <a:spcPts val="0"/>
                </a:spcBef>
                <a:defRPr sz="1200" b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échangé via une connexion de niveau (n-1)</a:t>
              </a:r>
            </a:p>
          </p:txBody>
        </p:sp>
        <p:sp>
          <p:nvSpPr>
            <p:cNvPr id="421" name="Interface (N+1) / N"/>
            <p:cNvSpPr txBox="1"/>
            <p:nvPr/>
          </p:nvSpPr>
          <p:spPr>
            <a:xfrm>
              <a:off x="0" y="361587"/>
              <a:ext cx="2079129" cy="3254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FF26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Interface (N+1) / N</a:t>
              </a:r>
            </a:p>
          </p:txBody>
        </p:sp>
        <p:sp>
          <p:nvSpPr>
            <p:cNvPr id="422" name="Interface N / (N-1)"/>
            <p:cNvSpPr txBox="1"/>
            <p:nvPr/>
          </p:nvSpPr>
          <p:spPr>
            <a:xfrm>
              <a:off x="0" y="2914395"/>
              <a:ext cx="2079129" cy="3254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FF26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Interface N / (N-1)</a:t>
              </a:r>
            </a:p>
          </p:txBody>
        </p:sp>
      </p:grpSp>
      <p:pic>
        <p:nvPicPr>
          <p:cNvPr id="424" name="OSIMODELET.png" descr="OSIMODEL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425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1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429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30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432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433" name="Modèle OSI…"/>
          <p:cNvSpPr txBox="1">
            <a:spLocks noGrp="1"/>
          </p:cNvSpPr>
          <p:nvPr>
            <p:ph type="body" idx="1"/>
          </p:nvPr>
        </p:nvSpPr>
        <p:spPr>
          <a:xfrm>
            <a:off x="403626" y="1466034"/>
            <a:ext cx="9445745" cy="4791906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 marL="230909" indent="-230909">
              <a:buClr>
                <a:srgbClr val="5C86B9"/>
              </a:buClr>
              <a:buSzPct val="50000"/>
              <a:buFont typeface="Zapf Dingbats"/>
              <a:buChar char="✤"/>
              <a:defRPr b="1"/>
            </a:pPr>
            <a:r>
              <a:t>Modèle OSI</a:t>
            </a:r>
          </a:p>
          <a:p>
            <a:pPr marL="571500" lvl="1" indent="-254000">
              <a:buSzPct val="75000"/>
              <a:buChar char="‣"/>
            </a:pPr>
            <a:r>
              <a:t>Modèle </a:t>
            </a:r>
            <a:r>
              <a:rPr b="1"/>
              <a:t>OSI</a:t>
            </a:r>
            <a:r>
              <a:t>, </a:t>
            </a:r>
            <a:r>
              <a:rPr i="1"/>
              <a:t>Open Systems Interconnection</a:t>
            </a:r>
            <a:r>
              <a:t> de l’ISO, </a:t>
            </a:r>
            <a:r>
              <a:rPr i="1"/>
              <a:t>International Standard Organization</a:t>
            </a:r>
          </a:p>
          <a:p>
            <a:pPr marL="571500" lvl="1" indent="-254000">
              <a:buSzPct val="75000"/>
              <a:buChar char="‣"/>
            </a:pPr>
            <a:endParaRPr i="1"/>
          </a:p>
          <a:p>
            <a:pPr marL="571500" lvl="1" indent="-254000">
              <a:buSzPct val="75000"/>
              <a:buChar char="‣"/>
            </a:pPr>
            <a:r>
              <a:t>Ce modèle de référence a </a:t>
            </a:r>
            <a:br/>
            <a:r>
              <a:t>été conçu par l’ISO (années </a:t>
            </a:r>
            <a:br/>
            <a:r>
              <a:t>1970) et a été normalisé en </a:t>
            </a:r>
            <a:br/>
            <a:r>
              <a:t>1984 et révisé en 1994.</a:t>
            </a:r>
          </a:p>
        </p:txBody>
      </p:sp>
      <p:sp>
        <p:nvSpPr>
          <p:cNvPr id="434" name="2 - Définitions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2 - Définitions</a:t>
            </a:r>
          </a:p>
        </p:txBody>
      </p:sp>
      <p:grpSp>
        <p:nvGrpSpPr>
          <p:cNvPr id="437" name="Modèle-OSI.png"/>
          <p:cNvGrpSpPr/>
          <p:nvPr/>
        </p:nvGrpSpPr>
        <p:grpSpPr>
          <a:xfrm>
            <a:off x="4342909" y="2740581"/>
            <a:ext cx="5568520" cy="4318700"/>
            <a:chOff x="0" y="0"/>
            <a:chExt cx="5568519" cy="4318699"/>
          </a:xfrm>
        </p:grpSpPr>
        <p:pic>
          <p:nvPicPr>
            <p:cNvPr id="436" name="Modèle-OSI.png" descr="Modèle-OSI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27000" y="88900"/>
              <a:ext cx="5314520" cy="39885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35" name="Modèle-OSI.png" descr="Modèle-OSI.png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568520" cy="4318700"/>
            </a:xfrm>
            <a:prstGeom prst="rect">
              <a:avLst/>
            </a:prstGeom>
            <a:effectLst/>
          </p:spPr>
        </p:pic>
      </p:grpSp>
      <p:sp>
        <p:nvSpPr>
          <p:cNvPr id="438" name="Fig 1.7 - Le modèle OSI"/>
          <p:cNvSpPr txBox="1"/>
          <p:nvPr/>
        </p:nvSpPr>
        <p:spPr>
          <a:xfrm>
            <a:off x="4087429" y="7018180"/>
            <a:ext cx="3098760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1.7 - Le modèle OSI</a:t>
            </a:r>
          </a:p>
        </p:txBody>
      </p:sp>
      <p:pic>
        <p:nvPicPr>
          <p:cNvPr id="439" name="OSIMODELET.png" descr="OSIMODELE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440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4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442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43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445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446" name="3 - Le modèle de référence OSI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3 - Le modèle de référence OSI</a:t>
            </a:r>
          </a:p>
        </p:txBody>
      </p:sp>
      <p:sp>
        <p:nvSpPr>
          <p:cNvPr id="447" name="Pour  Le  Réseau  Tout  Se Passe Automatiquement"/>
          <p:cNvSpPr txBox="1"/>
          <p:nvPr/>
        </p:nvSpPr>
        <p:spPr>
          <a:xfrm>
            <a:off x="177800" y="1597054"/>
            <a:ext cx="2634914" cy="5680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marL="228600" lvl="1" indent="-228600">
              <a:lnSpc>
                <a:spcPct val="140000"/>
              </a:lnSpc>
              <a:buClr>
                <a:srgbClr val="040F6A"/>
              </a:buClr>
              <a:buSzPct val="75000"/>
              <a:buFont typeface="Lucida Grande"/>
              <a:buChar char="‣"/>
              <a:defRPr>
                <a:solidFill>
                  <a:srgbClr val="000000"/>
                </a:solidFill>
              </a:defRPr>
            </a:pPr>
            <a:r>
              <a:t>P</a:t>
            </a:r>
            <a:r>
              <a:rPr b="0"/>
              <a:t>our</a:t>
            </a:r>
            <a:r>
              <a:t> </a:t>
            </a:r>
            <a:br/>
            <a:r>
              <a:t>L</a:t>
            </a:r>
            <a:r>
              <a:rPr b="0"/>
              <a:t>e</a:t>
            </a:r>
            <a:r>
              <a:t> </a:t>
            </a:r>
            <a:br/>
            <a:r>
              <a:t>R</a:t>
            </a:r>
            <a:r>
              <a:rPr b="0"/>
              <a:t>éseau</a:t>
            </a:r>
            <a:r>
              <a:t> </a:t>
            </a:r>
            <a:br/>
            <a:r>
              <a:t>T</a:t>
            </a:r>
            <a:r>
              <a:rPr b="0"/>
              <a:t>out </a:t>
            </a:r>
            <a:br>
              <a:rPr b="0"/>
            </a:br>
            <a:r>
              <a:t>S</a:t>
            </a:r>
            <a:r>
              <a:rPr b="0"/>
              <a:t>e</a:t>
            </a:r>
            <a:br>
              <a:rPr b="0"/>
            </a:br>
            <a:r>
              <a:t>P</a:t>
            </a:r>
            <a:r>
              <a:rPr b="0"/>
              <a:t>asse</a:t>
            </a:r>
            <a:br>
              <a:rPr b="0"/>
            </a:br>
            <a:r>
              <a:t>A</a:t>
            </a:r>
            <a:r>
              <a:rPr b="0"/>
              <a:t>utomatiquement</a:t>
            </a:r>
          </a:p>
        </p:txBody>
      </p:sp>
      <p:sp>
        <p:nvSpPr>
          <p:cNvPr id="448" name="Fig 1.8 - Schéma du modèle en couche OSI"/>
          <p:cNvSpPr txBox="1"/>
          <p:nvPr/>
        </p:nvSpPr>
        <p:spPr>
          <a:xfrm>
            <a:off x="601218" y="7214841"/>
            <a:ext cx="5133338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1.8 - Schéma du modèle en couche OSI</a:t>
            </a:r>
          </a:p>
        </p:txBody>
      </p:sp>
      <p:pic>
        <p:nvPicPr>
          <p:cNvPr id="449" name="OSI.jpg" descr="OS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200" y="1312830"/>
            <a:ext cx="7502237" cy="5967428"/>
          </a:xfrm>
          <a:prstGeom prst="rect">
            <a:avLst/>
          </a:prstGeom>
          <a:ln w="12700">
            <a:miter lim="400000"/>
          </a:ln>
        </p:spPr>
      </p:pic>
      <p:pic>
        <p:nvPicPr>
          <p:cNvPr id="450" name="OSIMODELET.png" descr="OSIMODELE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451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" grpId="1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7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455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56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458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459" name="Le modèle OSI (Open Systems Interconnection) est un cadre conceptuel développé par l'Organisation internationale de normalisation (ISO) pour standardiser la communication entre systèmes informatiques en réseau.…"/>
          <p:cNvSpPr txBox="1">
            <a:spLocks noGrp="1"/>
          </p:cNvSpPr>
          <p:nvPr>
            <p:ph type="body" idx="1"/>
          </p:nvPr>
        </p:nvSpPr>
        <p:spPr>
          <a:xfrm>
            <a:off x="304800" y="1772509"/>
            <a:ext cx="9601200" cy="4691791"/>
          </a:xfrm>
          <a:prstGeom prst="rect">
            <a:avLst/>
          </a:prstGeom>
        </p:spPr>
        <p:txBody>
          <a:bodyPr lIns="25400" tIns="25400" rIns="25400" bIns="25400"/>
          <a:lstStyle/>
          <a:p>
            <a:pPr marL="571500" lvl="1" indent="-254000">
              <a:buSzPct val="75000"/>
              <a:buChar char="‣"/>
            </a:pPr>
            <a:r>
              <a:t>Le modèle OSI (</a:t>
            </a:r>
            <a:r>
              <a:rPr i="1"/>
              <a:t>Open Systems Interconnection</a:t>
            </a:r>
            <a:r>
              <a:t>) est un cadre conceptuel développé par l'Organisation internationale de normalisation (ISO) pour standardiser la communication entre systèmes informatiques en réseau. </a:t>
            </a:r>
          </a:p>
          <a:p>
            <a:pPr marL="571500" lvl="1" indent="-254000">
              <a:buSzPct val="75000"/>
              <a:buChar char="‣"/>
            </a:pPr>
            <a:endParaRPr/>
          </a:p>
          <a:p>
            <a:pPr marL="571500" marR="4800600" lvl="1" indent="-254000">
              <a:buSzPct val="75000"/>
              <a:buChar char="‣"/>
            </a:pPr>
            <a:r>
              <a:t>Créé dans les années 1970 et publié en 1984, ce modèle divise le processus de communication en </a:t>
            </a:r>
            <a:r>
              <a:rPr b="1"/>
              <a:t>sept couches distinctes</a:t>
            </a:r>
            <a:r>
              <a:t>, chacune ayant des fonctions spécifiques et interagissant avec les couches adjacentes. </a:t>
            </a:r>
          </a:p>
          <a:p>
            <a:pPr marL="571500" marR="4800600" lvl="1" indent="-254000">
              <a:buSzPct val="75000"/>
              <a:buChar char="‣"/>
            </a:pPr>
            <a:endParaRPr/>
          </a:p>
          <a:p>
            <a:pPr marL="571500" marR="4800600" lvl="1" indent="-254000">
              <a:buSzPct val="75000"/>
              <a:buChar char="‣"/>
            </a:pPr>
            <a:r>
              <a:t>Cette division facilite la compréhension, la conception et le dépannage des réseaux complexes.</a:t>
            </a:r>
          </a:p>
        </p:txBody>
      </p:sp>
      <p:sp>
        <p:nvSpPr>
          <p:cNvPr id="460" name="3 - Le modèle de référence OSI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3 - Le modèle de référence OSI</a:t>
            </a:r>
          </a:p>
        </p:txBody>
      </p:sp>
      <p:pic>
        <p:nvPicPr>
          <p:cNvPr id="461" name="OSIMODELET.png" descr="OSIMODEL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462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  <p:grpSp>
        <p:nvGrpSpPr>
          <p:cNvPr id="465" name="Modèle-OSI.png"/>
          <p:cNvGrpSpPr/>
          <p:nvPr/>
        </p:nvGrpSpPr>
        <p:grpSpPr>
          <a:xfrm>
            <a:off x="5184611" y="3187939"/>
            <a:ext cx="4769178" cy="3718800"/>
            <a:chOff x="0" y="0"/>
            <a:chExt cx="4769176" cy="3718799"/>
          </a:xfrm>
        </p:grpSpPr>
        <p:pic>
          <p:nvPicPr>
            <p:cNvPr id="464" name="Modèle-OSI.png" descr="Modèle-OSI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000" y="88900"/>
              <a:ext cx="4515177" cy="33886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63" name="Modèle-OSI.png" descr="Modèle-OSI.png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4769177" cy="3718800"/>
            </a:xfrm>
            <a:prstGeom prst="rect">
              <a:avLst/>
            </a:prstGeom>
            <a:effectLst/>
          </p:spPr>
        </p:pic>
      </p:grpSp>
      <p:sp>
        <p:nvSpPr>
          <p:cNvPr id="466" name="Fig 1.9 - Le modèle OSI"/>
          <p:cNvSpPr txBox="1"/>
          <p:nvPr/>
        </p:nvSpPr>
        <p:spPr>
          <a:xfrm>
            <a:off x="5131264" y="6928709"/>
            <a:ext cx="3098760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1.9 - Le modèle OSI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468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69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471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472" name="Couche physique - Niveau physique - Physical layer - Couche 1…"/>
          <p:cNvSpPr txBox="1">
            <a:spLocks noGrp="1"/>
          </p:cNvSpPr>
          <p:nvPr>
            <p:ph type="body" idx="1"/>
          </p:nvPr>
        </p:nvSpPr>
        <p:spPr>
          <a:xfrm>
            <a:off x="304800" y="2044700"/>
            <a:ext cx="9601200" cy="4419600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1500"/>
              </a:spcBef>
              <a:defRPr b="1"/>
            </a:pPr>
            <a:r>
              <a:t>Couche physique - Niveau physique - </a:t>
            </a:r>
            <a:r>
              <a:rPr i="1"/>
              <a:t>Physical layer - </a:t>
            </a:r>
            <a:r>
              <a:t>Couche 1</a:t>
            </a:r>
          </a:p>
          <a:p>
            <a:pPr marL="571500" lvl="1" indent="-254000">
              <a:buSzPct val="75000"/>
              <a:buChar char="‣"/>
              <a:defRPr sz="800"/>
            </a:pPr>
            <a:endParaRPr/>
          </a:p>
          <a:p>
            <a:pPr marL="571500" marR="1625600" lvl="1" indent="-254000">
              <a:buSzPct val="75000"/>
              <a:buChar char="‣"/>
            </a:pPr>
            <a:r>
              <a:t>Elle concerne le transfert de </a:t>
            </a:r>
            <a:r>
              <a:rPr b="1"/>
              <a:t>train de bits</a:t>
            </a:r>
            <a:r>
              <a:t> d’information sur le support physique</a:t>
            </a:r>
          </a:p>
          <a:p>
            <a:pPr marL="571500" marR="1625600" lvl="1" indent="-254000">
              <a:buSzPct val="75000"/>
              <a:buChar char="‣"/>
              <a:defRPr sz="800"/>
            </a:pPr>
            <a:endParaRPr/>
          </a:p>
          <a:p>
            <a:pPr marL="571500" lvl="1" indent="-254000">
              <a:buSzPct val="75000"/>
              <a:buChar char="‣"/>
            </a:pPr>
            <a:r>
              <a:t>Unité de PDU : </a:t>
            </a:r>
            <a:r>
              <a:rPr b="1"/>
              <a:t>bit</a:t>
            </a:r>
          </a:p>
          <a:p>
            <a:pPr marL="889000" lvl="2" indent="-254000">
              <a:buSzPct val="75000"/>
            </a:pPr>
            <a:r>
              <a:t>Unité d’information</a:t>
            </a:r>
          </a:p>
          <a:p>
            <a:pPr marL="889000" lvl="2" indent="-254000">
              <a:buSzPct val="75000"/>
            </a:pPr>
            <a:r>
              <a:rPr b="1"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0 | 1</a:t>
            </a:r>
          </a:p>
          <a:p>
            <a:pPr marL="571500" marR="1625600" lvl="1" indent="-254000">
              <a:buSzPct val="75000"/>
              <a:buChar char="‣"/>
              <a:defRPr sz="800"/>
            </a:pPr>
            <a:endParaRPr b="1">
              <a:solidFill>
                <a:schemeClr val="accent5">
                  <a:lumOff val="-6018"/>
                </a:schemeClr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571500" lvl="1" indent="-254000">
              <a:buSzPct val="75000"/>
              <a:buChar char="‣"/>
            </a:pPr>
            <a:r>
              <a:t>Les </a:t>
            </a:r>
            <a:r>
              <a:rPr b="1"/>
              <a:t>supports physiques</a:t>
            </a:r>
            <a:r>
              <a:t> véhiculent des </a:t>
            </a:r>
            <a:r>
              <a:rPr b="1"/>
              <a:t>signaux</a:t>
            </a:r>
            <a:r>
              <a:t> qui représentent les informations transmises</a:t>
            </a:r>
          </a:p>
          <a:p>
            <a:pPr marL="889000" lvl="2" indent="-254000">
              <a:buSzPct val="75000"/>
            </a:pPr>
            <a:r>
              <a:t>Support métallique =&gt; signaux électriques</a:t>
            </a:r>
          </a:p>
          <a:p>
            <a:pPr marL="889000" lvl="2" indent="-254000">
              <a:buSzPct val="75000"/>
            </a:pPr>
            <a:r>
              <a:t>Ondes radio</a:t>
            </a:r>
          </a:p>
          <a:p>
            <a:pPr marL="889000" lvl="2" indent="-254000">
              <a:buSzPct val="75000"/>
            </a:pPr>
            <a:r>
              <a:t>Infrarouge</a:t>
            </a:r>
          </a:p>
          <a:p>
            <a:pPr marL="889000" lvl="2" indent="-254000">
              <a:buSzPct val="75000"/>
            </a:pPr>
            <a:r>
              <a:t>Fibre optique =&gt; ondes optiques</a:t>
            </a:r>
          </a:p>
        </p:txBody>
      </p:sp>
      <p:sp>
        <p:nvSpPr>
          <p:cNvPr id="473" name="3 - Le modèle de référence OSI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3 - Le modèle de référence OSI</a:t>
            </a:r>
          </a:p>
        </p:txBody>
      </p:sp>
      <p:sp>
        <p:nvSpPr>
          <p:cNvPr id="474" name="Les sept couches du modèle OSI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Les sept couches du modèle OSI</a:t>
            </a:r>
          </a:p>
        </p:txBody>
      </p:sp>
      <p:pic>
        <p:nvPicPr>
          <p:cNvPr id="475" name="Pkuczynski_RJ-45_patchcord-400.png" descr="Pkuczynski_RJ-45_patchcord-4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46" y="2379133"/>
            <a:ext cx="1828801" cy="1330453"/>
          </a:xfrm>
          <a:prstGeom prst="rect">
            <a:avLst/>
          </a:prstGeom>
          <a:ln w="12700">
            <a:miter lim="400000"/>
          </a:ln>
        </p:spPr>
      </p:pic>
      <p:pic>
        <p:nvPicPr>
          <p:cNvPr id="476" name="OSIMODELET.png" descr="OSIMODEL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477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479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80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482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483" name="Couche physique (suite)…"/>
          <p:cNvSpPr txBox="1">
            <a:spLocks noGrp="1"/>
          </p:cNvSpPr>
          <p:nvPr>
            <p:ph type="body" idx="1"/>
          </p:nvPr>
        </p:nvSpPr>
        <p:spPr>
          <a:xfrm>
            <a:off x="304800" y="2044700"/>
            <a:ext cx="9601200" cy="4419600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1500"/>
              </a:spcBef>
              <a:defRPr b="1"/>
            </a:pPr>
            <a:r>
              <a:t>Couche physique </a:t>
            </a:r>
            <a:r>
              <a:rPr b="0"/>
              <a:t>(suite)</a:t>
            </a:r>
            <a:br>
              <a:rPr b="0"/>
            </a:br>
            <a:endParaRPr b="0"/>
          </a:p>
          <a:p>
            <a:pPr marL="571500" lvl="1" indent="-254000">
              <a:buSzPct val="75000"/>
              <a:buChar char="‣"/>
            </a:pPr>
            <a:r>
              <a:t>La transformation de trains de bits en </a:t>
            </a:r>
            <a:r>
              <a:rPr b="1"/>
              <a:t>signaux </a:t>
            </a:r>
            <a:r>
              <a:t>adaptés au support passe par des techniques de </a:t>
            </a:r>
            <a:r>
              <a:rPr b="1"/>
              <a:t>codage en bande de base</a:t>
            </a:r>
            <a:r>
              <a:t> ou de </a:t>
            </a:r>
            <a:r>
              <a:rPr b="1"/>
              <a:t>modulation</a:t>
            </a:r>
            <a:r>
              <a:t>.</a:t>
            </a:r>
          </a:p>
          <a:p>
            <a:pPr marL="571500" lvl="1" indent="-254000">
              <a:buSzPct val="75000"/>
              <a:buChar char="‣"/>
              <a:defRPr sz="1000"/>
            </a:pPr>
            <a:endParaRPr/>
          </a:p>
          <a:p>
            <a:pPr marL="571500" lvl="1" indent="-254000">
              <a:buSzPct val="75000"/>
              <a:buChar char="‣"/>
              <a:defRPr b="1"/>
            </a:pPr>
            <a:r>
              <a:t>Débit binaire </a:t>
            </a:r>
            <a:r>
              <a:rPr b="0" i="1"/>
              <a:t>(bitrate </a:t>
            </a:r>
            <a:r>
              <a:rPr b="0"/>
              <a:t>ou</a:t>
            </a:r>
            <a:r>
              <a:rPr b="0" i="1"/>
              <a:t> bit rate)</a:t>
            </a:r>
            <a:endParaRPr b="0"/>
          </a:p>
          <a:p>
            <a:pPr marL="889000" lvl="2" indent="-254000">
              <a:buSzPct val="75000"/>
            </a:pPr>
            <a:r>
              <a:t>Nombre de bits par seconde émis sur le support de transmission</a:t>
            </a:r>
          </a:p>
          <a:p>
            <a:pPr marL="889000" lvl="2" indent="-254000">
              <a:buSzPct val="75000"/>
            </a:pPr>
            <a:r>
              <a:t>Quantité de données transmises dans un intervalle de temps fixé</a:t>
            </a:r>
            <a:br/>
            <a:br/>
            <a:br/>
            <a:br/>
            <a:br/>
            <a:br/>
            <a:br/>
            <a:endParaRPr sz="1500"/>
          </a:p>
          <a:p>
            <a:pPr marL="889000" lvl="2" indent="-254000">
              <a:buSzPct val="75000"/>
            </a:pPr>
            <a:r>
              <a:t>Un débit s’exprime en </a:t>
            </a:r>
            <a:r>
              <a:rPr b="1"/>
              <a:t>bit/s</a:t>
            </a:r>
            <a:r>
              <a:t> (ou ses multiples : kbit/s ; Mbit/s ; Gbit/s…)</a:t>
            </a:r>
          </a:p>
        </p:txBody>
      </p:sp>
      <p:sp>
        <p:nvSpPr>
          <p:cNvPr id="484" name="3 - Le modèle de référence OSI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3 - Le modèle de référence OSI</a:t>
            </a:r>
          </a:p>
        </p:txBody>
      </p:sp>
      <p:sp>
        <p:nvSpPr>
          <p:cNvPr id="485" name="Les sept couches du modèle OSI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Les sept couches du modèle OSI</a:t>
            </a:r>
          </a:p>
        </p:txBody>
      </p:sp>
      <p:pic>
        <p:nvPicPr>
          <p:cNvPr id="486" name="OSIMODELET.png" descr="OSIMODEL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487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  <p:grpSp>
        <p:nvGrpSpPr>
          <p:cNvPr id="492" name="Grouper"/>
          <p:cNvGrpSpPr/>
          <p:nvPr/>
        </p:nvGrpSpPr>
        <p:grpSpPr>
          <a:xfrm>
            <a:off x="2163233" y="4334933"/>
            <a:ext cx="7505704" cy="1574801"/>
            <a:chOff x="0" y="0"/>
            <a:chExt cx="7505703" cy="1574800"/>
          </a:xfrm>
        </p:grpSpPr>
        <p:sp>
          <p:nvSpPr>
            <p:cNvPr id="488" name="Rectangle"/>
            <p:cNvSpPr/>
            <p:nvPr/>
          </p:nvSpPr>
          <p:spPr>
            <a:xfrm>
              <a:off x="46331" y="0"/>
              <a:ext cx="7428486" cy="1559362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C0C0C0"/>
              </a:solidFill>
              <a:prstDash val="solid"/>
              <a:miter lim="400000"/>
            </a:ln>
            <a:effectLst>
              <a:outerShdw blurRad="127000" dist="508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grpSp>
          <p:nvGrpSpPr>
            <p:cNvPr id="491" name="Grouper"/>
            <p:cNvGrpSpPr/>
            <p:nvPr/>
          </p:nvGrpSpPr>
          <p:grpSpPr>
            <a:xfrm>
              <a:off x="-1" y="30878"/>
              <a:ext cx="7505705" cy="1543923"/>
              <a:chOff x="0" y="0"/>
              <a:chExt cx="7505702" cy="1543921"/>
            </a:xfrm>
          </p:grpSpPr>
          <p:sp>
            <p:nvSpPr>
              <p:cNvPr id="489" name="V…"/>
              <p:cNvSpPr/>
              <p:nvPr/>
            </p:nvSpPr>
            <p:spPr>
              <a:xfrm>
                <a:off x="0" y="0"/>
                <a:ext cx="1745155" cy="15439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/>
              <a:p>
                <a:pPr marL="139699" lvl="2" indent="0" defTabSz="450000">
                  <a:lnSpc>
                    <a:spcPct val="70000"/>
                  </a:lnSpc>
                  <a:spcBef>
                    <a:spcPts val="100"/>
                  </a:spcBef>
                  <a:buClr>
                    <a:srgbClr val="040F6A"/>
                  </a:buClr>
                  <a:buFont typeface="Lucida Grande"/>
                  <a:tabLst>
                    <a:tab pos="1016000" algn="ctr"/>
                  </a:tabLst>
                  <a:defRPr sz="2000" i="0" spc="0">
                    <a:solidFill>
                      <a:srgbClr val="000000"/>
                    </a:solidFill>
                    <a:latin typeface="Lucida Sans Regular"/>
                    <a:ea typeface="Lucida Sans Regular"/>
                    <a:cs typeface="Lucida Sans Regular"/>
                    <a:sym typeface="Lucida Sans Regular"/>
                  </a:defRPr>
                </a:pPr>
                <a:r>
                  <a:t>	</a:t>
                </a:r>
                <a:r>
                  <a:rPr>
                    <a:solidFill>
                      <a:schemeClr val="accent2">
                        <a:satOff val="10782"/>
                        <a:lumOff val="-18924"/>
                      </a:schemeClr>
                    </a:solidFill>
                  </a:rPr>
                  <a:t>V</a:t>
                </a:r>
              </a:p>
              <a:p>
                <a:pPr marL="139699" lvl="2" indent="0" defTabSz="450000">
                  <a:spcBef>
                    <a:spcPts val="100"/>
                  </a:spcBef>
                  <a:buClr>
                    <a:srgbClr val="040F6A"/>
                  </a:buClr>
                  <a:buFont typeface="Lucida Grande"/>
                  <a:tabLst>
                    <a:tab pos="1016000" algn="ctr"/>
                  </a:tabLst>
                  <a:defRPr sz="2000" i="0" spc="0">
                    <a:solidFill>
                      <a:srgbClr val="000000"/>
                    </a:solidFill>
                    <a:latin typeface="Lucida Sans Regular"/>
                    <a:ea typeface="Lucida Sans Regular"/>
                    <a:cs typeface="Lucida Sans Regular"/>
                    <a:sym typeface="Lucida Sans Regular"/>
                  </a:defRPr>
                </a:pPr>
                <a:r>
                  <a:rPr>
                    <a:solidFill>
                      <a:schemeClr val="accent5">
                        <a:satOff val="8112"/>
                        <a:lumOff val="-14630"/>
                      </a:schemeClr>
                    </a:solidFill>
                  </a:rPr>
                  <a:t>D</a:t>
                </a:r>
                <a:r>
                  <a:t> =	—</a:t>
                </a:r>
              </a:p>
              <a:p>
                <a:pPr marL="139699" lvl="2" indent="0" defTabSz="450000">
                  <a:lnSpc>
                    <a:spcPct val="70000"/>
                  </a:lnSpc>
                  <a:spcBef>
                    <a:spcPts val="100"/>
                  </a:spcBef>
                  <a:buClr>
                    <a:srgbClr val="040F6A"/>
                  </a:buClr>
                  <a:buFont typeface="Lucida Grande"/>
                  <a:tabLst>
                    <a:tab pos="1016000" algn="ctr"/>
                  </a:tabLst>
                  <a:defRPr sz="2000" i="0" spc="0">
                    <a:solidFill>
                      <a:srgbClr val="000000"/>
                    </a:solidFill>
                    <a:latin typeface="Lucida Sans Regular"/>
                    <a:ea typeface="Lucida Sans Regular"/>
                    <a:cs typeface="Lucida Sans Regular"/>
                    <a:sym typeface="Lucida Sans Regular"/>
                  </a:defRPr>
                </a:pPr>
                <a:r>
                  <a:t>	</a:t>
                </a:r>
                <a:r>
                  <a:rPr>
                    <a:solidFill>
                      <a:schemeClr val="accent1">
                        <a:hueOff val="54751"/>
                        <a:satOff val="-1697"/>
                        <a:lumOff val="-18038"/>
                      </a:schemeClr>
                    </a:solidFill>
                  </a:rPr>
                  <a:t>T</a:t>
                </a:r>
              </a:p>
            </p:txBody>
          </p:sp>
          <p:sp>
            <p:nvSpPr>
              <p:cNvPr id="490" name="D : débit binaire en bit/s…"/>
              <p:cNvSpPr/>
              <p:nvPr/>
            </p:nvSpPr>
            <p:spPr>
              <a:xfrm>
                <a:off x="2625453" y="0"/>
                <a:ext cx="4880250" cy="15439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2" indent="0" defTabSz="450000">
                  <a:lnSpc>
                    <a:spcPct val="120000"/>
                  </a:lnSpc>
                  <a:spcBef>
                    <a:spcPts val="0"/>
                  </a:spcBef>
                  <a:buClr>
                    <a:srgbClr val="040F6A"/>
                  </a:buClr>
                  <a:buFont typeface="Lucida Grande"/>
                  <a:tabLst>
                    <a:tab pos="1079500" algn="ctr"/>
                  </a:tabLst>
                  <a:defRPr i="0" spc="0">
                    <a:solidFill>
                      <a:schemeClr val="accent5">
                        <a:satOff val="8112"/>
                        <a:lumOff val="-14630"/>
                      </a:schemeClr>
                    </a:solidFill>
                    <a:latin typeface="Lucida Sans Regular"/>
                    <a:ea typeface="Lucida Sans Regular"/>
                    <a:cs typeface="Lucida Sans Regular"/>
                    <a:sym typeface="Lucida Sans Regular"/>
                  </a:defRPr>
                </a:pPr>
                <a:r>
                  <a:t>D : débit binaire en bit/s</a:t>
                </a:r>
              </a:p>
              <a:p>
                <a:pPr lvl="2" indent="0" defTabSz="450000">
                  <a:lnSpc>
                    <a:spcPct val="120000"/>
                  </a:lnSpc>
                  <a:spcBef>
                    <a:spcPts val="100"/>
                  </a:spcBef>
                  <a:buClr>
                    <a:srgbClr val="040F6A"/>
                  </a:buClr>
                  <a:buFont typeface="Lucida Grande"/>
                  <a:tabLst>
                    <a:tab pos="1079500" algn="ctr"/>
                  </a:tabLst>
                  <a:defRPr i="0" spc="0">
                    <a:solidFill>
                      <a:schemeClr val="accent2">
                        <a:satOff val="10782"/>
                        <a:lumOff val="-18924"/>
                      </a:schemeClr>
                    </a:solidFill>
                    <a:latin typeface="Lucida Sans Regular"/>
                    <a:ea typeface="Lucida Sans Regular"/>
                    <a:cs typeface="Lucida Sans Regular"/>
                    <a:sym typeface="Lucida Sans Regular"/>
                  </a:defRPr>
                </a:pPr>
                <a:r>
                  <a:t>V : Volume d’information en bit</a:t>
                </a:r>
              </a:p>
              <a:p>
                <a:pPr lvl="2" indent="0" defTabSz="450000">
                  <a:lnSpc>
                    <a:spcPct val="120000"/>
                  </a:lnSpc>
                  <a:spcBef>
                    <a:spcPts val="100"/>
                  </a:spcBef>
                  <a:buClr>
                    <a:srgbClr val="040F6A"/>
                  </a:buClr>
                  <a:buFont typeface="Lucida Grande"/>
                  <a:tabLst>
                    <a:tab pos="1079500" algn="ctr"/>
                  </a:tabLst>
                  <a:defRPr i="0" spc="0">
                    <a:solidFill>
                      <a:schemeClr val="accent1">
                        <a:hueOff val="54751"/>
                        <a:satOff val="-1697"/>
                        <a:lumOff val="-18038"/>
                      </a:schemeClr>
                    </a:solidFill>
                    <a:latin typeface="Lucida Sans Regular"/>
                    <a:ea typeface="Lucida Sans Regular"/>
                    <a:cs typeface="Lucida Sans Regular"/>
                    <a:sym typeface="Lucida Sans Regular"/>
                  </a:defRPr>
                </a:pPr>
                <a:r>
                  <a:t>T : durée d’émission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6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494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95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497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498" name="Couche physique (suite)…"/>
          <p:cNvSpPr txBox="1">
            <a:spLocks noGrp="1"/>
          </p:cNvSpPr>
          <p:nvPr>
            <p:ph type="body" idx="1"/>
          </p:nvPr>
        </p:nvSpPr>
        <p:spPr>
          <a:xfrm>
            <a:off x="304800" y="2044700"/>
            <a:ext cx="9601200" cy="4419600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1500"/>
              </a:spcBef>
              <a:defRPr b="1"/>
            </a:pPr>
            <a:r>
              <a:t>Couche physique </a:t>
            </a:r>
            <a:r>
              <a:rPr b="0"/>
              <a:t>(suite)</a:t>
            </a:r>
          </a:p>
          <a:p>
            <a:pPr>
              <a:defRPr b="1"/>
            </a:pPr>
            <a:endParaRPr b="0"/>
          </a:p>
          <a:p>
            <a:pPr marL="571500" lvl="1" indent="-254000">
              <a:buSzPct val="75000"/>
              <a:buChar char="‣"/>
            </a:pPr>
            <a:r>
              <a:rPr b="1"/>
              <a:t>Latence</a:t>
            </a:r>
            <a:r>
              <a:t> </a:t>
            </a:r>
            <a:r>
              <a:rPr i="1"/>
              <a:t>(lag) : </a:t>
            </a:r>
            <a:r>
              <a:t>Temps de transit entre l’émission d’un bit et sa réception</a:t>
            </a:r>
          </a:p>
          <a:p>
            <a:pPr marL="571500" lvl="1" indent="-254000">
              <a:buSzPct val="75000"/>
              <a:buChar char="‣"/>
              <a:defRPr sz="1000"/>
            </a:pPr>
            <a:endParaRPr/>
          </a:p>
          <a:p>
            <a:pPr marL="571500" lvl="1" indent="-254000">
              <a:buSzPct val="75000"/>
              <a:buChar char="‣"/>
            </a:pPr>
            <a:r>
              <a:rPr b="1"/>
              <a:t>Gigue</a:t>
            </a:r>
            <a:r>
              <a:t> </a:t>
            </a:r>
            <a:r>
              <a:rPr i="1"/>
              <a:t>(jitter) : </a:t>
            </a:r>
            <a:r>
              <a:rPr b="1"/>
              <a:t>Variation</a:t>
            </a:r>
            <a:r>
              <a:t> de la latence dans le temps. Une gigue faible indique une connexion stable</a:t>
            </a:r>
          </a:p>
          <a:p>
            <a:pPr marL="571500" lvl="1" indent="-254000">
              <a:buSzPct val="75000"/>
              <a:buChar char="‣"/>
              <a:defRPr sz="1000"/>
            </a:pPr>
            <a:endParaRPr/>
          </a:p>
          <a:p>
            <a:pPr marL="571500" lvl="1" indent="-254000">
              <a:buSzPct val="75000"/>
              <a:buChar char="‣"/>
              <a:defRPr b="1"/>
            </a:pPr>
            <a:r>
              <a:t>Bande passante </a:t>
            </a:r>
            <a:r>
              <a:rPr b="0"/>
              <a:t>(</a:t>
            </a:r>
            <a:r>
              <a:rPr b="0" i="1"/>
              <a:t>bandwidth</a:t>
            </a:r>
            <a:r>
              <a:rPr b="0"/>
              <a:t>)</a:t>
            </a:r>
            <a:r>
              <a:t> </a:t>
            </a:r>
          </a:p>
          <a:p>
            <a:pPr marL="889000" lvl="2" indent="-254000">
              <a:buSzPct val="75000"/>
            </a:pPr>
            <a:r>
              <a:t>C’est une caractéristique physique d’un </a:t>
            </a:r>
            <a:r>
              <a:rPr b="1"/>
              <a:t>support de transmission</a:t>
            </a:r>
            <a:r>
              <a:t>, mesurée en hertz (Hz)</a:t>
            </a:r>
          </a:p>
          <a:p>
            <a:pPr marL="889000" lvl="2" indent="-254000">
              <a:buSzPct val="75000"/>
            </a:pPr>
            <a:r>
              <a:t>Largeur de la bande de fréquences des signaux qui sont transmis correctement (sans affaiblissement dommageable)</a:t>
            </a:r>
          </a:p>
        </p:txBody>
      </p:sp>
      <p:sp>
        <p:nvSpPr>
          <p:cNvPr id="499" name="3 - Le modèle de référence OSI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3 - Le modèle de référence OSI</a:t>
            </a:r>
          </a:p>
        </p:txBody>
      </p:sp>
      <p:sp>
        <p:nvSpPr>
          <p:cNvPr id="500" name="Les sept couches du modèle OSI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Les sept couches du modèle OSI</a:t>
            </a:r>
          </a:p>
        </p:txBody>
      </p:sp>
      <p:pic>
        <p:nvPicPr>
          <p:cNvPr id="501" name="OSIMODELET.png" descr="OSIMODEL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502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8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506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07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509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510" name="Couche liaison de données - Niveau trame - Data Link layer - Couche 2…"/>
          <p:cNvSpPr txBox="1">
            <a:spLocks noGrp="1"/>
          </p:cNvSpPr>
          <p:nvPr>
            <p:ph type="body" idx="1"/>
          </p:nvPr>
        </p:nvSpPr>
        <p:spPr>
          <a:xfrm>
            <a:off x="304800" y="2044700"/>
            <a:ext cx="9601200" cy="4419600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1500"/>
              </a:spcBef>
              <a:defRPr b="1"/>
            </a:pPr>
            <a:r>
              <a:t>Couche liaison de données - Niveau trame - </a:t>
            </a:r>
            <a:r>
              <a:rPr i="1"/>
              <a:t>Data Link layer - </a:t>
            </a:r>
            <a:r>
              <a:t>Couche 2</a:t>
            </a:r>
          </a:p>
          <a:p>
            <a:pPr marL="571500" lvl="1" indent="-254000">
              <a:buSzPct val="75000"/>
              <a:buChar char="‣"/>
              <a:defRPr sz="800"/>
            </a:pPr>
            <a:endParaRPr/>
          </a:p>
          <a:p>
            <a:pPr marL="571500" lvl="1" indent="-254000">
              <a:buSzPct val="75000"/>
              <a:buChar char="‣"/>
            </a:pPr>
            <a:r>
              <a:t>Transfert de </a:t>
            </a:r>
            <a:r>
              <a:rPr b="1"/>
              <a:t>trames</a:t>
            </a:r>
            <a:r>
              <a:t> entre deux systèmes adjacents</a:t>
            </a:r>
          </a:p>
          <a:p>
            <a:pPr marL="571500" lvl="1" indent="-254000">
              <a:buSzPct val="75000"/>
              <a:buChar char="‣"/>
            </a:pPr>
            <a:r>
              <a:t>Établissement, maintient, contrôle et libération du </a:t>
            </a:r>
            <a:r>
              <a:rPr b="1"/>
              <a:t>lien logique</a:t>
            </a:r>
            <a:r>
              <a:t> entre les deux entités</a:t>
            </a:r>
          </a:p>
          <a:p>
            <a:pPr marL="571500" lvl="1" indent="-254000">
              <a:buSzPct val="75000"/>
              <a:buChar char="‣"/>
            </a:pPr>
            <a:r>
              <a:t>Constitution et transmission de trames </a:t>
            </a:r>
            <a:r>
              <a:rPr b="1"/>
              <a:t>bien délimitées</a:t>
            </a:r>
          </a:p>
          <a:p>
            <a:pPr marL="571500" lvl="1" indent="-254000">
              <a:buSzPct val="75000"/>
              <a:buChar char="‣"/>
            </a:pPr>
            <a:r>
              <a:rPr b="1"/>
              <a:t>Détection</a:t>
            </a:r>
            <a:r>
              <a:t> et correction d’erreurs</a:t>
            </a:r>
          </a:p>
          <a:p>
            <a:pPr marL="571500" lvl="1" indent="-254000">
              <a:buSzPct val="75000"/>
              <a:buChar char="‣"/>
            </a:pPr>
            <a:r>
              <a:t>[Pour un réseau à diffusion] : </a:t>
            </a:r>
            <a:r>
              <a:rPr b="1"/>
              <a:t>Sous-couche MAC</a:t>
            </a:r>
            <a:r>
              <a:t> pour gérer et arbitrer les accès multiples au canal de transmission partagé</a:t>
            </a:r>
          </a:p>
        </p:txBody>
      </p:sp>
      <p:sp>
        <p:nvSpPr>
          <p:cNvPr id="511" name="3 - Le modèle de référence OSI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3 - Le modèle de référence OSI</a:t>
            </a:r>
          </a:p>
        </p:txBody>
      </p:sp>
      <p:sp>
        <p:nvSpPr>
          <p:cNvPr id="512" name="Les sept couches du modèle OSI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Les sept couches du modèle OSI</a:t>
            </a:r>
          </a:p>
        </p:txBody>
      </p:sp>
      <p:pic>
        <p:nvPicPr>
          <p:cNvPr id="513" name="OSIMODELET.png" descr="OSIMODEL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514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  <p:pic>
        <p:nvPicPr>
          <p:cNvPr id="515" name="1400px-Ethernet_Type_II_Frame_format.svg.png" descr="1400px-Ethernet_Type_II_Frame_format.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355" y="4674284"/>
            <a:ext cx="8342357" cy="1471831"/>
          </a:xfrm>
          <a:prstGeom prst="rect">
            <a:avLst/>
          </a:prstGeom>
          <a:ln w="12700">
            <a:miter lim="400000"/>
          </a:ln>
        </p:spPr>
      </p:pic>
      <p:sp>
        <p:nvSpPr>
          <p:cNvPr id="516" name="Fig 1.10 - Trame Ethernet type II"/>
          <p:cNvSpPr txBox="1"/>
          <p:nvPr/>
        </p:nvSpPr>
        <p:spPr>
          <a:xfrm>
            <a:off x="1160018" y="6270808"/>
            <a:ext cx="4086399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1.10 - Trame Ethernet type II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Rectangle"/>
          <p:cNvSpPr/>
          <p:nvPr/>
        </p:nvSpPr>
        <p:spPr>
          <a:xfrm>
            <a:off x="584200" y="2534920"/>
            <a:ext cx="6970659" cy="381771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90500" dist="25400" dir="5400000" rotWithShape="0">
              <a:srgbClr val="000000"/>
            </a:outerShdw>
          </a:effectLst>
        </p:spPr>
        <p:txBody>
          <a:bodyPr lIns="50800" tIns="50800" rIns="50800" bIns="50800" anchor="ctr"/>
          <a:lstStyle/>
          <a:p>
            <a: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pPr>
            <a:endParaRPr/>
          </a:p>
        </p:txBody>
      </p:sp>
      <p:grpSp>
        <p:nvGrpSpPr>
          <p:cNvPr id="521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519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20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522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523" name="3 - Le modèle de référence OSI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3 - Le modèle de référence OSI</a:t>
            </a:r>
          </a:p>
        </p:txBody>
      </p:sp>
      <p:sp>
        <p:nvSpPr>
          <p:cNvPr id="524" name="Couche liaison de données (suite)"/>
          <p:cNvSpPr txBox="1">
            <a:spLocks noGrp="1"/>
          </p:cNvSpPr>
          <p:nvPr>
            <p:ph type="body" idx="1"/>
          </p:nvPr>
        </p:nvSpPr>
        <p:spPr>
          <a:xfrm>
            <a:off x="304800" y="2044700"/>
            <a:ext cx="9596305" cy="5041239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1500"/>
              </a:spcBef>
              <a:defRPr b="1"/>
            </a:pPr>
            <a:r>
              <a:t>Couche liaison de données </a:t>
            </a:r>
            <a:r>
              <a:rPr b="0"/>
              <a:t>(suite)</a:t>
            </a:r>
          </a:p>
        </p:txBody>
      </p:sp>
      <p:sp>
        <p:nvSpPr>
          <p:cNvPr id="525" name="Les sept couches du modèle OSI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Les sept couches du modèle OSI</a:t>
            </a:r>
          </a:p>
        </p:txBody>
      </p:sp>
      <p:pic>
        <p:nvPicPr>
          <p:cNvPr id="526" name="OSIMODELET.png" descr="OSIMODEL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527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  <p:sp>
        <p:nvSpPr>
          <p:cNvPr id="528" name="Fig 1.11 - Couches PHY, MAC et LLC"/>
          <p:cNvSpPr txBox="1"/>
          <p:nvPr/>
        </p:nvSpPr>
        <p:spPr>
          <a:xfrm>
            <a:off x="639657" y="6612466"/>
            <a:ext cx="4181580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1.11 - Couches PHY, MAC et LLC</a:t>
            </a:r>
          </a:p>
        </p:txBody>
      </p:sp>
      <p:grpSp>
        <p:nvGrpSpPr>
          <p:cNvPr id="544" name="Grouper"/>
          <p:cNvGrpSpPr/>
          <p:nvPr/>
        </p:nvGrpSpPr>
        <p:grpSpPr>
          <a:xfrm>
            <a:off x="800100" y="2649220"/>
            <a:ext cx="6486126" cy="3560063"/>
            <a:chOff x="0" y="0"/>
            <a:chExt cx="6486125" cy="3560062"/>
          </a:xfrm>
        </p:grpSpPr>
        <p:sp>
          <p:nvSpPr>
            <p:cNvPr id="529" name="PHY"/>
            <p:cNvSpPr/>
            <p:nvPr/>
          </p:nvSpPr>
          <p:spPr>
            <a:xfrm>
              <a:off x="1787272" y="2759084"/>
              <a:ext cx="798135" cy="800979"/>
            </a:xfrm>
            <a:prstGeom prst="rect">
              <a:avLst/>
            </a:prstGeom>
            <a:solidFill>
              <a:srgbClr val="64B3DF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450000">
                <a:lnSpc>
                  <a:spcPct val="100000"/>
                </a:lnSpc>
                <a:spcBef>
                  <a:spcPts val="0"/>
                </a:spcBef>
                <a:defRPr sz="11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PHY</a:t>
              </a:r>
            </a:p>
          </p:txBody>
        </p:sp>
        <p:sp>
          <p:nvSpPr>
            <p:cNvPr id="530" name="MAC"/>
            <p:cNvSpPr/>
            <p:nvPr/>
          </p:nvSpPr>
          <p:spPr>
            <a:xfrm>
              <a:off x="1787272" y="2349200"/>
              <a:ext cx="798135" cy="379414"/>
            </a:xfrm>
            <a:prstGeom prst="rect">
              <a:avLst/>
            </a:prstGeom>
            <a:solidFill>
              <a:srgbClr val="6EC038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450000">
                <a:lnSpc>
                  <a:spcPct val="100000"/>
                </a:lnSpc>
                <a:spcBef>
                  <a:spcPts val="0"/>
                </a:spcBef>
                <a:defRPr sz="11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MAC</a:t>
              </a:r>
            </a:p>
          </p:txBody>
        </p:sp>
        <p:sp>
          <p:nvSpPr>
            <p:cNvPr id="531" name="LLC"/>
            <p:cNvSpPr/>
            <p:nvPr/>
          </p:nvSpPr>
          <p:spPr>
            <a:xfrm>
              <a:off x="1787272" y="1929772"/>
              <a:ext cx="798135" cy="379414"/>
            </a:xfrm>
            <a:prstGeom prst="rect">
              <a:avLst/>
            </a:prstGeom>
            <a:solidFill>
              <a:srgbClr val="FFA93A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450000">
                <a:lnSpc>
                  <a:spcPct val="100000"/>
                </a:lnSpc>
                <a:spcBef>
                  <a:spcPts val="0"/>
                </a:spcBef>
                <a:defRPr sz="11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LLC</a:t>
              </a:r>
            </a:p>
          </p:txBody>
        </p:sp>
        <p:sp>
          <p:nvSpPr>
            <p:cNvPr id="532" name="Physique"/>
            <p:cNvSpPr/>
            <p:nvPr/>
          </p:nvSpPr>
          <p:spPr>
            <a:xfrm>
              <a:off x="0" y="2759084"/>
              <a:ext cx="1480443" cy="800979"/>
            </a:xfrm>
            <a:prstGeom prst="rect">
              <a:avLst/>
            </a:prstGeom>
            <a:solidFill>
              <a:srgbClr val="64B3DF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1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Physique</a:t>
              </a:r>
            </a:p>
          </p:txBody>
        </p:sp>
        <p:sp>
          <p:nvSpPr>
            <p:cNvPr id="533" name="Liaison"/>
            <p:cNvSpPr/>
            <p:nvPr/>
          </p:nvSpPr>
          <p:spPr>
            <a:xfrm>
              <a:off x="0" y="1904763"/>
              <a:ext cx="1480443" cy="829313"/>
            </a:xfrm>
            <a:prstGeom prst="rect">
              <a:avLst/>
            </a:prstGeom>
            <a:gradFill flip="none" rotWithShape="1">
              <a:gsLst>
                <a:gs pos="0">
                  <a:srgbClr val="5EB437"/>
                </a:gs>
                <a:gs pos="100000">
                  <a:srgbClr val="FC9A3A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1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Liaison</a:t>
              </a:r>
            </a:p>
          </p:txBody>
        </p:sp>
        <p:sp>
          <p:nvSpPr>
            <p:cNvPr id="534" name="Réseau"/>
            <p:cNvSpPr/>
            <p:nvPr/>
          </p:nvSpPr>
          <p:spPr>
            <a:xfrm>
              <a:off x="0" y="1459505"/>
              <a:ext cx="1480443" cy="425358"/>
            </a:xfrm>
            <a:prstGeom prst="rect">
              <a:avLst/>
            </a:prstGeom>
            <a:solidFill>
              <a:srgbClr val="FF867F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1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Réseau</a:t>
              </a:r>
            </a:p>
          </p:txBody>
        </p:sp>
        <p:sp>
          <p:nvSpPr>
            <p:cNvPr id="535" name="Transport"/>
            <p:cNvSpPr/>
            <p:nvPr/>
          </p:nvSpPr>
          <p:spPr>
            <a:xfrm>
              <a:off x="0" y="1044585"/>
              <a:ext cx="1480443" cy="389912"/>
            </a:xfrm>
            <a:prstGeom prst="rect">
              <a:avLst/>
            </a:prstGeom>
            <a:solidFill>
              <a:srgbClr val="FFAAD5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1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Transport</a:t>
              </a:r>
            </a:p>
          </p:txBody>
        </p:sp>
        <p:sp>
          <p:nvSpPr>
            <p:cNvPr id="536" name="Session"/>
            <p:cNvSpPr/>
            <p:nvPr/>
          </p:nvSpPr>
          <p:spPr>
            <a:xfrm>
              <a:off x="0" y="665112"/>
              <a:ext cx="1480443" cy="354465"/>
            </a:xfrm>
            <a:prstGeom prst="rect">
              <a:avLst/>
            </a:prstGeom>
            <a:solidFill>
              <a:srgbClr val="D4B1E5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1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Session</a:t>
              </a:r>
            </a:p>
          </p:txBody>
        </p:sp>
        <p:sp>
          <p:nvSpPr>
            <p:cNvPr id="537" name="Présentation"/>
            <p:cNvSpPr/>
            <p:nvPr/>
          </p:nvSpPr>
          <p:spPr>
            <a:xfrm>
              <a:off x="0" y="321085"/>
              <a:ext cx="1480443" cy="319018"/>
            </a:xfrm>
            <a:prstGeom prst="rect">
              <a:avLst/>
            </a:prstGeom>
            <a:solidFill>
              <a:srgbClr val="72CBE5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1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Présentation</a:t>
              </a:r>
            </a:p>
          </p:txBody>
        </p:sp>
        <p:sp>
          <p:nvSpPr>
            <p:cNvPr id="538" name="Application"/>
            <p:cNvSpPr/>
            <p:nvPr/>
          </p:nvSpPr>
          <p:spPr>
            <a:xfrm>
              <a:off x="0" y="0"/>
              <a:ext cx="1480177" cy="283572"/>
            </a:xfrm>
            <a:prstGeom prst="rect">
              <a:avLst/>
            </a:prstGeom>
            <a:solidFill>
              <a:srgbClr val="F1D130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1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Application</a:t>
              </a:r>
            </a:p>
          </p:txBody>
        </p:sp>
        <p:sp>
          <p:nvSpPr>
            <p:cNvPr id="539" name="802.2 Logical Link Control (LLC)"/>
            <p:cNvSpPr/>
            <p:nvPr/>
          </p:nvSpPr>
          <p:spPr>
            <a:xfrm>
              <a:off x="2875999" y="1929772"/>
              <a:ext cx="3606972" cy="379414"/>
            </a:xfrm>
            <a:prstGeom prst="rect">
              <a:avLst/>
            </a:prstGeom>
            <a:noFill/>
            <a:ln w="12700" cap="flat">
              <a:solidFill>
                <a:srgbClr val="53585F">
                  <a:alpha val="71000"/>
                </a:srgbClr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802.2 Logical Link Control (LLC)</a:t>
              </a:r>
            </a:p>
          </p:txBody>
        </p:sp>
        <p:sp>
          <p:nvSpPr>
            <p:cNvPr id="540" name="802.3 Ethernet"/>
            <p:cNvSpPr/>
            <p:nvPr/>
          </p:nvSpPr>
          <p:spPr>
            <a:xfrm>
              <a:off x="2875999" y="2360914"/>
              <a:ext cx="873002" cy="1192896"/>
            </a:xfrm>
            <a:prstGeom prst="rect">
              <a:avLst/>
            </a:prstGeom>
            <a:noFill/>
            <a:ln w="12700" cap="flat">
              <a:solidFill>
                <a:srgbClr val="53585F">
                  <a:alpha val="71000"/>
                </a:srgbClr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802.3 Ethernet</a:t>
              </a:r>
            </a:p>
          </p:txBody>
        </p:sp>
        <p:sp>
          <p:nvSpPr>
            <p:cNvPr id="541" name="802.5 Token Ring"/>
            <p:cNvSpPr/>
            <p:nvPr/>
          </p:nvSpPr>
          <p:spPr>
            <a:xfrm>
              <a:off x="3800085" y="2360914"/>
              <a:ext cx="873001" cy="1192897"/>
            </a:xfrm>
            <a:prstGeom prst="rect">
              <a:avLst/>
            </a:prstGeom>
            <a:noFill/>
            <a:ln w="12700" cap="flat">
              <a:solidFill>
                <a:srgbClr val="53585F">
                  <a:alpha val="71000"/>
                </a:srgbClr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802.5 Token Ring</a:t>
              </a:r>
            </a:p>
          </p:txBody>
        </p:sp>
        <p:sp>
          <p:nvSpPr>
            <p:cNvPr id="542" name="802.11  Wi-Fi"/>
            <p:cNvSpPr/>
            <p:nvPr/>
          </p:nvSpPr>
          <p:spPr>
            <a:xfrm>
              <a:off x="4703605" y="2360914"/>
              <a:ext cx="873002" cy="1192896"/>
            </a:xfrm>
            <a:prstGeom prst="rect">
              <a:avLst/>
            </a:prstGeom>
            <a:noFill/>
            <a:ln w="12700" cap="flat">
              <a:solidFill>
                <a:srgbClr val="53585F">
                  <a:alpha val="71000"/>
                </a:srgbClr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802.11 </a:t>
              </a:r>
              <a:br/>
              <a:r>
                <a:t>Wi-Fi</a:t>
              </a:r>
            </a:p>
          </p:txBody>
        </p:sp>
        <p:sp>
          <p:nvSpPr>
            <p:cNvPr id="543" name="…"/>
            <p:cNvSpPr/>
            <p:nvPr/>
          </p:nvSpPr>
          <p:spPr>
            <a:xfrm>
              <a:off x="5615433" y="2360914"/>
              <a:ext cx="870693" cy="1192896"/>
            </a:xfrm>
            <a:prstGeom prst="rect">
              <a:avLst/>
            </a:prstGeom>
            <a:noFill/>
            <a:ln w="6350" cap="flat">
              <a:solidFill>
                <a:srgbClr val="53585F">
                  <a:alpha val="71000"/>
                </a:srgbClr>
              </a:solidFill>
              <a:prstDash val="sysDot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…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8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546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47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549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550" name="Couche réseau - Niveau paquet - Network layer - Couche 3…"/>
          <p:cNvSpPr txBox="1">
            <a:spLocks noGrp="1"/>
          </p:cNvSpPr>
          <p:nvPr>
            <p:ph type="body" idx="1"/>
          </p:nvPr>
        </p:nvSpPr>
        <p:spPr>
          <a:xfrm>
            <a:off x="304800" y="2044700"/>
            <a:ext cx="9601200" cy="4419600"/>
          </a:xfrm>
          <a:prstGeom prst="rect">
            <a:avLst/>
          </a:prstGeom>
        </p:spPr>
        <p:txBody>
          <a:bodyPr lIns="25400" tIns="25400" rIns="25400" bIns="25400"/>
          <a:lstStyle/>
          <a:p>
            <a:pPr>
              <a:spcBef>
                <a:spcPts val="1500"/>
              </a:spcBef>
              <a:defRPr b="1"/>
            </a:pPr>
            <a:r>
              <a:t>Couche réseau - Niveau paquet - </a:t>
            </a:r>
            <a:r>
              <a:rPr i="1"/>
              <a:t>Network layer - </a:t>
            </a:r>
            <a:r>
              <a:t>Couche 3</a:t>
            </a:r>
          </a:p>
          <a:p>
            <a:pPr marL="571500" lvl="1" indent="-254000">
              <a:buSzPct val="75000"/>
              <a:buChar char="‣"/>
              <a:defRPr sz="800"/>
            </a:pPr>
            <a:endParaRPr/>
          </a:p>
          <a:p>
            <a:pPr marL="571500" marR="3911600" lvl="1" indent="-254000">
              <a:buSzPct val="75000"/>
              <a:buChar char="‣"/>
            </a:pPr>
            <a:r>
              <a:t>Responsable du </a:t>
            </a:r>
            <a:r>
              <a:rPr b="1"/>
              <a:t>routage</a:t>
            </a:r>
            <a:r>
              <a:t> des paquets à travers le réseau, elle gère l'adressage logique et le choix des chemins.</a:t>
            </a:r>
          </a:p>
          <a:p>
            <a:pPr marL="571500" marR="1625600" lvl="1" indent="-254000">
              <a:buSzPct val="75000"/>
              <a:buChar char="‣"/>
            </a:pPr>
            <a:endParaRPr/>
          </a:p>
          <a:p>
            <a:pPr marL="571500" marR="1625600" lvl="1" indent="-254000">
              <a:buSzPct val="75000"/>
              <a:buChar char="‣"/>
            </a:pPr>
            <a:endParaRPr/>
          </a:p>
          <a:p>
            <a:pPr marL="571500" lvl="1" indent="-254000">
              <a:buSzPct val="75000"/>
              <a:buChar char="‣"/>
            </a:pPr>
            <a:endParaRPr/>
          </a:p>
          <a:p>
            <a:pPr marL="571500" lvl="1" indent="-254000">
              <a:buSzPct val="75000"/>
              <a:buChar char="‣"/>
            </a:pPr>
            <a:endParaRPr/>
          </a:p>
          <a:p>
            <a:pPr marL="571500" lvl="1" indent="-254000">
              <a:buSzPct val="75000"/>
              <a:buChar char="‣"/>
            </a:pPr>
            <a:endParaRPr/>
          </a:p>
          <a:p>
            <a:pPr marL="571500" lvl="1" indent="-254000">
              <a:buSzPct val="75000"/>
              <a:buChar char="‣"/>
            </a:pPr>
            <a:endParaRPr/>
          </a:p>
          <a:p>
            <a:pPr marL="571500" lvl="1" indent="-254000">
              <a:spcBef>
                <a:spcPts val="1500"/>
              </a:spcBef>
              <a:buSzPct val="75000"/>
              <a:buChar char="‣"/>
              <a:defRPr b="1"/>
            </a:pPr>
            <a:endParaRPr/>
          </a:p>
          <a:p>
            <a:pPr marL="571500" lvl="1" indent="-254000">
              <a:spcBef>
                <a:spcPts val="1500"/>
              </a:spcBef>
              <a:buSzPct val="75000"/>
              <a:buChar char="‣"/>
              <a:defRPr b="1"/>
            </a:pPr>
            <a:endParaRPr/>
          </a:p>
        </p:txBody>
      </p:sp>
      <p:sp>
        <p:nvSpPr>
          <p:cNvPr id="551" name="3 - Le modèle de référence OSI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3 - Le modèle de référence OSI</a:t>
            </a:r>
          </a:p>
        </p:txBody>
      </p:sp>
      <p:sp>
        <p:nvSpPr>
          <p:cNvPr id="552" name="Les sept couches du modèle OSI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Les sept couches du modèle OSI</a:t>
            </a:r>
          </a:p>
        </p:txBody>
      </p:sp>
      <p:pic>
        <p:nvPicPr>
          <p:cNvPr id="553" name="OSIMODELET.png" descr="OSIMODEL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554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  <p:sp>
        <p:nvSpPr>
          <p:cNvPr id="555" name="Fig 1.12 - Système de relais"/>
          <p:cNvSpPr txBox="1"/>
          <p:nvPr/>
        </p:nvSpPr>
        <p:spPr>
          <a:xfrm>
            <a:off x="5804322" y="4774769"/>
            <a:ext cx="2965808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1.12 - Système de relais</a:t>
            </a:r>
          </a:p>
        </p:txBody>
      </p:sp>
      <p:sp>
        <p:nvSpPr>
          <p:cNvPr id="556" name="Fig 1.13 - Fonction de routage"/>
          <p:cNvSpPr txBox="1"/>
          <p:nvPr/>
        </p:nvSpPr>
        <p:spPr>
          <a:xfrm>
            <a:off x="584733" y="6955725"/>
            <a:ext cx="3847668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1.13 - Fonction de routage</a:t>
            </a:r>
          </a:p>
        </p:txBody>
      </p:sp>
      <p:grpSp>
        <p:nvGrpSpPr>
          <p:cNvPr id="559" name="Grouper"/>
          <p:cNvGrpSpPr/>
          <p:nvPr/>
        </p:nvGrpSpPr>
        <p:grpSpPr>
          <a:xfrm>
            <a:off x="590583" y="3632213"/>
            <a:ext cx="4565108" cy="3264394"/>
            <a:chOff x="0" y="0"/>
            <a:chExt cx="4565107" cy="3264392"/>
          </a:xfrm>
        </p:grpSpPr>
        <p:sp>
          <p:nvSpPr>
            <p:cNvPr id="557" name="Rectangle"/>
            <p:cNvSpPr/>
            <p:nvPr/>
          </p:nvSpPr>
          <p:spPr>
            <a:xfrm>
              <a:off x="0" y="11926"/>
              <a:ext cx="4565108" cy="325246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190500" dist="12700" dir="5400000" rotWithShape="0">
                <a:srgbClr val="000000">
                  <a:alpha val="49807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600" i="0" spc="0">
                  <a:solidFill>
                    <a:srgbClr val="000000"/>
                  </a:solidFill>
                  <a:latin typeface="Lucida Sans Regular"/>
                  <a:ea typeface="Lucida Sans Regular"/>
                  <a:cs typeface="Lucida Sans Regular"/>
                  <a:sym typeface="Lucida Sans Regular"/>
                </a:defRPr>
              </a:pPr>
              <a:endParaRPr/>
            </a:p>
          </p:txBody>
        </p:sp>
        <p:pic>
          <p:nvPicPr>
            <p:cNvPr id="558" name="pasted-image.tiff" descr="pasted-image.tif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9324" y="0"/>
              <a:ext cx="4239937" cy="31757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70" name="Grouper"/>
          <p:cNvGrpSpPr/>
          <p:nvPr/>
        </p:nvGrpSpPr>
        <p:grpSpPr>
          <a:xfrm>
            <a:off x="5819449" y="2655147"/>
            <a:ext cx="4100491" cy="2081106"/>
            <a:chOff x="0" y="0"/>
            <a:chExt cx="4100490" cy="2081105"/>
          </a:xfrm>
        </p:grpSpPr>
        <p:sp>
          <p:nvSpPr>
            <p:cNvPr id="560" name="Rectangle"/>
            <p:cNvSpPr/>
            <p:nvPr/>
          </p:nvSpPr>
          <p:spPr>
            <a:xfrm>
              <a:off x="0" y="0"/>
              <a:ext cx="4100491" cy="208110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190500" dist="12700" dir="5400000" rotWithShape="0">
                <a:srgbClr val="000000">
                  <a:alpha val="49807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600" i="0" spc="0">
                  <a:solidFill>
                    <a:srgbClr val="000000"/>
                  </a:solidFill>
                  <a:latin typeface="Lucida Sans Regular"/>
                  <a:ea typeface="Lucida Sans Regular"/>
                  <a:cs typeface="Lucida Sans Regular"/>
                  <a:sym typeface="Lucida Sans Regular"/>
                </a:defRPr>
              </a:pPr>
              <a:endParaRPr/>
            </a:p>
          </p:txBody>
        </p:sp>
        <p:pic>
          <p:nvPicPr>
            <p:cNvPr id="561" name="Network-png-4379380.png" descr="Network-png-437938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9872" y="120985"/>
              <a:ext cx="3598017" cy="18391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62" name="laptop-300.png" descr="laptop-300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492" y="1040552"/>
              <a:ext cx="492645" cy="4203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63" name="Computer-100.png" descr="Computer-100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53794" y="537202"/>
              <a:ext cx="307373" cy="4764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566" name="Grouper"/>
            <p:cNvGrpSpPr/>
            <p:nvPr/>
          </p:nvGrpSpPr>
          <p:grpSpPr>
            <a:xfrm rot="20460000">
              <a:off x="3628004" y="986137"/>
              <a:ext cx="283971" cy="268976"/>
              <a:chOff x="0" y="7497"/>
              <a:chExt cx="283970" cy="268975"/>
            </a:xfrm>
          </p:grpSpPr>
          <p:sp>
            <p:nvSpPr>
              <p:cNvPr id="564" name="Ligne"/>
              <p:cNvSpPr/>
              <p:nvPr/>
            </p:nvSpPr>
            <p:spPr>
              <a:xfrm flipV="1">
                <a:off x="0" y="7497"/>
                <a:ext cx="283971" cy="268977"/>
              </a:xfrm>
              <a:prstGeom prst="line">
                <a:avLst/>
              </a:prstGeom>
              <a:noFill/>
              <a:ln w="25400" cap="flat">
                <a:solidFill>
                  <a:srgbClr val="EE220C"/>
                </a:solidFill>
                <a:prstDash val="sysDot"/>
                <a:miter lim="400000"/>
              </a:ln>
              <a:effectLst/>
            </p:spPr>
            <p:txBody>
              <a:bodyPr wrap="square" lIns="101600" tIns="101600" rIns="101600" bIns="1016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endParaRPr/>
              </a:p>
            </p:txBody>
          </p:sp>
          <p:sp>
            <p:nvSpPr>
              <p:cNvPr id="565" name="Ligne"/>
              <p:cNvSpPr/>
              <p:nvPr/>
            </p:nvSpPr>
            <p:spPr>
              <a:xfrm flipV="1">
                <a:off x="-1" y="110720"/>
                <a:ext cx="174995" cy="165754"/>
              </a:xfrm>
              <a:prstGeom prst="line">
                <a:avLst/>
              </a:prstGeom>
              <a:noFill/>
              <a:ln w="25400" cap="flat">
                <a:solidFill>
                  <a:srgbClr val="EE220C"/>
                </a:solidFill>
                <a:prstDash val="sysDot"/>
                <a:miter lim="400000"/>
                <a:tailEnd type="triangle" w="med" len="med"/>
              </a:ln>
              <a:effectLst/>
            </p:spPr>
            <p:txBody>
              <a:bodyPr wrap="square" lIns="101600" tIns="101600" rIns="101600" bIns="1016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endParaRPr/>
              </a:p>
            </p:txBody>
          </p:sp>
        </p:grpSp>
        <p:grpSp>
          <p:nvGrpSpPr>
            <p:cNvPr id="569" name="Grouper"/>
            <p:cNvGrpSpPr/>
            <p:nvPr/>
          </p:nvGrpSpPr>
          <p:grpSpPr>
            <a:xfrm>
              <a:off x="530743" y="866167"/>
              <a:ext cx="211527" cy="415145"/>
              <a:chOff x="0" y="0"/>
              <a:chExt cx="211526" cy="415144"/>
            </a:xfrm>
          </p:grpSpPr>
          <p:sp>
            <p:nvSpPr>
              <p:cNvPr id="567" name="Ligne"/>
              <p:cNvSpPr/>
              <p:nvPr/>
            </p:nvSpPr>
            <p:spPr>
              <a:xfrm flipV="1">
                <a:off x="0" y="0"/>
                <a:ext cx="211527" cy="415145"/>
              </a:xfrm>
              <a:prstGeom prst="line">
                <a:avLst/>
              </a:prstGeom>
              <a:noFill/>
              <a:ln w="25400" cap="flat">
                <a:solidFill>
                  <a:srgbClr val="EE220C"/>
                </a:solidFill>
                <a:prstDash val="sysDot"/>
                <a:miter lim="400000"/>
              </a:ln>
              <a:effectLst/>
            </p:spPr>
            <p:txBody>
              <a:bodyPr wrap="square" lIns="101600" tIns="101600" rIns="101600" bIns="1016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endParaRPr/>
              </a:p>
            </p:txBody>
          </p:sp>
          <p:sp>
            <p:nvSpPr>
              <p:cNvPr id="568" name="Ligne"/>
              <p:cNvSpPr/>
              <p:nvPr/>
            </p:nvSpPr>
            <p:spPr>
              <a:xfrm flipV="1">
                <a:off x="0" y="140228"/>
                <a:ext cx="140077" cy="274917"/>
              </a:xfrm>
              <a:prstGeom prst="line">
                <a:avLst/>
              </a:prstGeom>
              <a:noFill/>
              <a:ln w="25400" cap="flat">
                <a:solidFill>
                  <a:srgbClr val="EE220C"/>
                </a:solidFill>
                <a:prstDash val="sysDot"/>
                <a:miter lim="400000"/>
                <a:tailEnd type="triangle" w="med" len="med"/>
              </a:ln>
              <a:effectLst/>
            </p:spPr>
            <p:txBody>
              <a:bodyPr wrap="square" lIns="101600" tIns="101600" rIns="101600" bIns="1016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4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572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73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575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576" name="Couche transport - Niveau message - Transport layer - Couche 4…"/>
          <p:cNvSpPr txBox="1">
            <a:spLocks noGrp="1"/>
          </p:cNvSpPr>
          <p:nvPr>
            <p:ph type="body" idx="1"/>
          </p:nvPr>
        </p:nvSpPr>
        <p:spPr>
          <a:xfrm>
            <a:off x="304800" y="2044700"/>
            <a:ext cx="9601200" cy="4419600"/>
          </a:xfrm>
          <a:prstGeom prst="rect">
            <a:avLst/>
          </a:prstGeom>
        </p:spPr>
        <p:txBody>
          <a:bodyPr lIns="25400" tIns="25400" rIns="25400" bIns="25400"/>
          <a:lstStyle/>
          <a:p>
            <a:pPr>
              <a:spcBef>
                <a:spcPts val="1500"/>
              </a:spcBef>
              <a:defRPr b="1"/>
            </a:pPr>
            <a:r>
              <a:t>Couche transport - Niveau message - </a:t>
            </a:r>
            <a:r>
              <a:rPr i="1"/>
              <a:t>Transport layer </a:t>
            </a:r>
            <a:r>
              <a:t>- Couche 4</a:t>
            </a:r>
          </a:p>
          <a:p>
            <a:pPr marL="571500" lvl="1" indent="-254000">
              <a:buSzPct val="75000"/>
              <a:buChar char="‣"/>
              <a:defRPr sz="800"/>
            </a:pPr>
            <a:endParaRPr/>
          </a:p>
          <a:p>
            <a:pPr marL="571500" marR="4927600" lvl="1" indent="-254000">
              <a:buSzPct val="75000"/>
              <a:buChar char="‣"/>
            </a:pPr>
            <a:r>
              <a:t>Elle garantit un transfert de données fiable </a:t>
            </a:r>
            <a:r>
              <a:rPr b="1"/>
              <a:t>entre systèmes finaux</a:t>
            </a:r>
            <a:r>
              <a:t>, contrôlant le flux et la correction d’erreurs</a:t>
            </a:r>
          </a:p>
          <a:p>
            <a:pPr marL="571500" lvl="1" indent="-254000">
              <a:buSzPct val="75000"/>
              <a:buChar char="‣"/>
              <a:defRPr sz="800"/>
            </a:pPr>
            <a:endParaRPr/>
          </a:p>
          <a:p>
            <a:pPr>
              <a:spcBef>
                <a:spcPts val="1500"/>
              </a:spcBef>
              <a:defRPr b="1"/>
            </a:pPr>
            <a:r>
              <a:t>Couche session - Niveau session - </a:t>
            </a:r>
            <a:br/>
            <a:r>
              <a:rPr i="1"/>
              <a:t>Session layer</a:t>
            </a:r>
            <a:r>
              <a:t> - Couche 5</a:t>
            </a:r>
          </a:p>
          <a:p>
            <a:pPr marL="571500" lvl="1" indent="-254000">
              <a:buSzPct val="75000"/>
              <a:buChar char="‣"/>
              <a:defRPr sz="800"/>
            </a:pPr>
            <a:endParaRPr/>
          </a:p>
          <a:p>
            <a:pPr marL="571500" marR="5181600" lvl="1" indent="-254000">
              <a:buSzPct val="75000"/>
              <a:buChar char="‣"/>
            </a:pPr>
            <a:r>
              <a:t>Elle gère les sessions de communication entre applications, incluant l'établissement, la gestion et la terminaison des connexions.</a:t>
            </a:r>
          </a:p>
        </p:txBody>
      </p:sp>
      <p:sp>
        <p:nvSpPr>
          <p:cNvPr id="577" name="3 - Le modèle de référence OSI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3 - Le modèle de référence OSI</a:t>
            </a:r>
          </a:p>
        </p:txBody>
      </p:sp>
      <p:sp>
        <p:nvSpPr>
          <p:cNvPr id="578" name="Les sept couches du modèle OSI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Les sept couches du modèle OSI</a:t>
            </a:r>
          </a:p>
        </p:txBody>
      </p:sp>
      <p:pic>
        <p:nvPicPr>
          <p:cNvPr id="579" name="OSIMODELET.png" descr="OSIMODEL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580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  <p:grpSp>
        <p:nvGrpSpPr>
          <p:cNvPr id="583" name="Grouper"/>
          <p:cNvGrpSpPr/>
          <p:nvPr/>
        </p:nvGrpSpPr>
        <p:grpSpPr>
          <a:xfrm>
            <a:off x="4690550" y="2670228"/>
            <a:ext cx="5341087" cy="2773027"/>
            <a:chOff x="0" y="0"/>
            <a:chExt cx="5341085" cy="2773026"/>
          </a:xfrm>
        </p:grpSpPr>
        <p:sp>
          <p:nvSpPr>
            <p:cNvPr id="581" name="Rectangle"/>
            <p:cNvSpPr/>
            <p:nvPr/>
          </p:nvSpPr>
          <p:spPr>
            <a:xfrm>
              <a:off x="0" y="0"/>
              <a:ext cx="5338392" cy="277302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190500" dist="12700" dir="5400000" rotWithShape="0">
                <a:srgbClr val="000000">
                  <a:alpha val="49807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600" i="0" spc="0">
                  <a:solidFill>
                    <a:srgbClr val="000000"/>
                  </a:solidFill>
                  <a:latin typeface="Lucida Sans Regular"/>
                  <a:ea typeface="Lucida Sans Regular"/>
                  <a:cs typeface="Lucida Sans Regular"/>
                  <a:sym typeface="Lucida Sans Regular"/>
                </a:defRPr>
              </a:pPr>
              <a:endParaRPr/>
            </a:p>
          </p:txBody>
        </p:sp>
        <p:pic>
          <p:nvPicPr>
            <p:cNvPr id="582" name="modelisation-osi.png" descr="modelisation-osi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678" y="70661"/>
              <a:ext cx="5263408" cy="26317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84" name="Fig 1.14 - Place de la couche transport dans  le modèle OSI"/>
          <p:cNvSpPr txBox="1"/>
          <p:nvPr/>
        </p:nvSpPr>
        <p:spPr>
          <a:xfrm>
            <a:off x="4666566" y="5501898"/>
            <a:ext cx="4708625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pPr>
            <a:r>
              <a:t>Fig 1.14 - Place de la couche transport dans </a:t>
            </a:r>
            <a:br/>
            <a:r>
              <a:t>le modèle OSI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8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586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87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589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590" name="Couche présentation - Niveau présentation - Presentation layer - Couche 6…"/>
          <p:cNvSpPr txBox="1">
            <a:spLocks noGrp="1"/>
          </p:cNvSpPr>
          <p:nvPr>
            <p:ph type="body" idx="1"/>
          </p:nvPr>
        </p:nvSpPr>
        <p:spPr>
          <a:xfrm>
            <a:off x="304800" y="2044700"/>
            <a:ext cx="9601200" cy="4419600"/>
          </a:xfrm>
          <a:prstGeom prst="rect">
            <a:avLst/>
          </a:prstGeom>
        </p:spPr>
        <p:txBody>
          <a:bodyPr lIns="25400" tIns="25400" rIns="25400" bIns="25400"/>
          <a:lstStyle/>
          <a:p>
            <a:pPr marR="101600">
              <a:spcBef>
                <a:spcPts val="1500"/>
              </a:spcBef>
              <a:defRPr b="1"/>
            </a:pPr>
            <a:r>
              <a:t>Couche présentation - Niveau présentation - </a:t>
            </a:r>
            <a:r>
              <a:rPr i="1"/>
              <a:t>Presentation layer</a:t>
            </a:r>
            <a:r>
              <a:t> - Couche 6</a:t>
            </a:r>
          </a:p>
          <a:p>
            <a:pPr marL="571500" marR="101600" lvl="1" indent="-254000">
              <a:buSzPct val="75000"/>
              <a:buChar char="‣"/>
              <a:defRPr sz="800"/>
            </a:pPr>
            <a:endParaRPr/>
          </a:p>
          <a:p>
            <a:pPr marL="571500" marR="101600" lvl="1" indent="-254000">
              <a:buSzPct val="75000"/>
              <a:buChar char="‣"/>
            </a:pPr>
            <a:r>
              <a:t> Elle s'occupe de la traduction des données entre le format du réseau et celui des applications, assurant également l'encodage/décodage et la compression/décompression.</a:t>
            </a:r>
          </a:p>
          <a:p>
            <a:pPr marL="571500" marR="101600" lvl="1" indent="-254000">
              <a:buSzPct val="75000"/>
              <a:buChar char="‣"/>
              <a:defRPr sz="800"/>
            </a:pPr>
            <a:endParaRPr/>
          </a:p>
          <a:p>
            <a:pPr>
              <a:spcBef>
                <a:spcPts val="1500"/>
              </a:spcBef>
              <a:defRPr b="1"/>
            </a:pPr>
            <a:r>
              <a:t>Couche application - Niveau application - </a:t>
            </a:r>
            <a:r>
              <a:rPr i="1"/>
              <a:t>Application layer</a:t>
            </a:r>
            <a:r>
              <a:t> - Couche 7</a:t>
            </a:r>
          </a:p>
          <a:p>
            <a:pPr marL="571500" marR="101600" lvl="1" indent="-254000">
              <a:buSzPct val="75000"/>
              <a:buChar char="‣"/>
              <a:defRPr sz="800"/>
            </a:pPr>
            <a:endParaRPr/>
          </a:p>
          <a:p>
            <a:pPr marL="571500" marR="101600" lvl="1" indent="-254000">
              <a:buSzPct val="75000"/>
              <a:buChar char="‣"/>
            </a:pPr>
            <a:r>
              <a:t>Elle fournit des services réseau aux applications utilisateur, comme le courrier électronique ou le transfert de fichiers.</a:t>
            </a:r>
          </a:p>
          <a:p>
            <a:pPr marR="101600" lvl="1" indent="317500">
              <a:spcBef>
                <a:spcPts val="1500"/>
              </a:spcBef>
              <a:buSzTx/>
              <a:buNone/>
              <a:defRPr b="1"/>
            </a:pPr>
            <a:endParaRPr/>
          </a:p>
          <a:p>
            <a:pPr marR="101600" lvl="1" indent="317500">
              <a:spcBef>
                <a:spcPts val="1500"/>
              </a:spcBef>
              <a:buSzTx/>
              <a:buNone/>
              <a:defRPr b="1"/>
            </a:pPr>
            <a:endParaRPr/>
          </a:p>
          <a:p>
            <a:pPr marR="101600" lvl="1" indent="317500">
              <a:spcBef>
                <a:spcPts val="1500"/>
              </a:spcBef>
              <a:buSzTx/>
              <a:buNone/>
              <a:defRPr b="1"/>
            </a:pPr>
            <a:endParaRPr/>
          </a:p>
        </p:txBody>
      </p:sp>
      <p:sp>
        <p:nvSpPr>
          <p:cNvPr id="591" name="3 - Le modèle de référence OSI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3 - Le modèle de référence OSI</a:t>
            </a:r>
          </a:p>
        </p:txBody>
      </p:sp>
      <p:sp>
        <p:nvSpPr>
          <p:cNvPr id="592" name="Les sept couches du modèle OSI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Les sept couches du modèle OSI</a:t>
            </a:r>
          </a:p>
        </p:txBody>
      </p:sp>
      <p:pic>
        <p:nvPicPr>
          <p:cNvPr id="593" name="OSIMODELET.png" descr="OSIMODEL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594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  <p:grpSp>
        <p:nvGrpSpPr>
          <p:cNvPr id="597" name="Grouper"/>
          <p:cNvGrpSpPr/>
          <p:nvPr/>
        </p:nvGrpSpPr>
        <p:grpSpPr>
          <a:xfrm>
            <a:off x="685324" y="5018085"/>
            <a:ext cx="6813239" cy="1589234"/>
            <a:chOff x="0" y="0"/>
            <a:chExt cx="6813237" cy="1589233"/>
          </a:xfrm>
        </p:grpSpPr>
        <p:sp>
          <p:nvSpPr>
            <p:cNvPr id="595" name="Rectangle"/>
            <p:cNvSpPr/>
            <p:nvPr/>
          </p:nvSpPr>
          <p:spPr>
            <a:xfrm>
              <a:off x="0" y="0"/>
              <a:ext cx="6813238" cy="158923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190500" dist="12700" dir="5400000" rotWithShape="0">
                <a:srgbClr val="000000">
                  <a:alpha val="49807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600" i="0" spc="0">
                  <a:solidFill>
                    <a:srgbClr val="000000"/>
                  </a:solidFill>
                  <a:latin typeface="Lucida Sans Regular"/>
                  <a:ea typeface="Lucida Sans Regular"/>
                  <a:cs typeface="Lucida Sans Regular"/>
                  <a:sym typeface="Lucida Sans Regular"/>
                </a:defRPr>
              </a:pPr>
              <a:endParaRPr/>
            </a:p>
          </p:txBody>
        </p:sp>
        <p:pic>
          <p:nvPicPr>
            <p:cNvPr id="596" name="pasted-image.tif" descr="pasted-image.t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56" y="46213"/>
              <a:ext cx="6740526" cy="14968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98" name="Fig 1.15 - Quelques protocoles de la couche application"/>
          <p:cNvSpPr txBox="1"/>
          <p:nvPr/>
        </p:nvSpPr>
        <p:spPr>
          <a:xfrm>
            <a:off x="675498" y="6699250"/>
            <a:ext cx="6217382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1.15 - Quelques protocoles de la couche application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Rectangle"/>
          <p:cNvSpPr/>
          <p:nvPr/>
        </p:nvSpPr>
        <p:spPr>
          <a:xfrm>
            <a:off x="5970261" y="2320349"/>
            <a:ext cx="3860801" cy="3868342"/>
          </a:xfrm>
          <a:prstGeom prst="rect">
            <a:avLst/>
          </a:prstGeom>
          <a:solidFill>
            <a:srgbClr val="FFFFFF"/>
          </a:solidFill>
          <a:ln w="12700">
            <a:solidFill>
              <a:srgbClr val="C0C0C0"/>
            </a:solidFill>
            <a:miter lim="400000"/>
          </a:ln>
          <a:effectLst>
            <a:outerShdw blurRad="127000" dist="50800" dir="2700000" rotWithShape="0">
              <a:srgbClr val="000000">
                <a:alpha val="75000"/>
              </a:srgbClr>
            </a:outerShdw>
          </a:effectLst>
        </p:spPr>
        <p:txBody>
          <a:bodyPr lIns="0" tIns="0" rIns="0" bIns="0"/>
          <a:lstStyle/>
          <a:p>
            <a:pPr defTabSz="450000">
              <a:lnSpc>
                <a:spcPct val="100000"/>
              </a:lnSpc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grpSp>
        <p:nvGrpSpPr>
          <p:cNvPr id="603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601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02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604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sp>
        <p:nvSpPr>
          <p:cNvPr id="605" name="ARPANET - Internet…"/>
          <p:cNvSpPr txBox="1">
            <a:spLocks noGrp="1"/>
          </p:cNvSpPr>
          <p:nvPr>
            <p:ph type="body" idx="1"/>
          </p:nvPr>
        </p:nvSpPr>
        <p:spPr>
          <a:xfrm>
            <a:off x="304800" y="2044700"/>
            <a:ext cx="9601200" cy="5232400"/>
          </a:xfrm>
          <a:prstGeom prst="rect">
            <a:avLst/>
          </a:prstGeom>
        </p:spPr>
        <p:txBody>
          <a:bodyPr lIns="25400" tIns="25400" rIns="25400" bIns="25400"/>
          <a:lstStyle/>
          <a:p>
            <a:pPr>
              <a:spcBef>
                <a:spcPts val="1500"/>
              </a:spcBef>
              <a:defRPr b="1"/>
            </a:pPr>
            <a:r>
              <a:t>ARPANET - Internet</a:t>
            </a:r>
          </a:p>
          <a:p>
            <a:pPr>
              <a:spcBef>
                <a:spcPts val="1500"/>
              </a:spcBef>
              <a:defRPr b="1"/>
            </a:pPr>
            <a:r>
              <a:t>Une architecture [ou un modèle ?] à 4 couches</a:t>
            </a:r>
            <a:br/>
            <a:endParaRPr/>
          </a:p>
          <a:p>
            <a:pPr marL="571500" lvl="1" indent="-254000">
              <a:buSzPct val="75000"/>
              <a:buChar char="‣"/>
            </a:pPr>
            <a:r>
              <a:t>Accès au sous-réseau</a:t>
            </a:r>
          </a:p>
          <a:p>
            <a:pPr marL="571500" lvl="1" indent="-254000">
              <a:buSzPct val="75000"/>
              <a:buChar char="‣"/>
            </a:pPr>
            <a:r>
              <a:t>Couche internet</a:t>
            </a:r>
          </a:p>
          <a:p>
            <a:pPr marL="571500" lvl="1" indent="-254000">
              <a:buSzPct val="75000"/>
              <a:buChar char="‣"/>
            </a:pPr>
            <a:r>
              <a:t>Couche transport</a:t>
            </a:r>
          </a:p>
          <a:p>
            <a:pPr marL="571500" lvl="1" indent="-254000">
              <a:buSzPct val="75000"/>
              <a:buChar char="‣"/>
            </a:pPr>
            <a:r>
              <a:t>Couche application</a:t>
            </a:r>
            <a:br/>
            <a:br/>
            <a:br/>
            <a:br/>
            <a:br/>
            <a:br/>
            <a:endParaRPr/>
          </a:p>
        </p:txBody>
      </p:sp>
      <p:sp>
        <p:nvSpPr>
          <p:cNvPr id="606" name="4 - L’architecture TCP/IP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L’architecture TCP/IP</a:t>
            </a:r>
          </a:p>
        </p:txBody>
      </p:sp>
      <p:sp>
        <p:nvSpPr>
          <p:cNvPr id="607" name="Internet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Internet</a:t>
            </a:r>
          </a:p>
        </p:txBody>
      </p:sp>
      <p:pic>
        <p:nvPicPr>
          <p:cNvPr id="608" name="Modèles_OSI_et_TCP_IP.png" descr="Modèles_OSI_et_TCP_I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2492" y="2339399"/>
            <a:ext cx="3716521" cy="3830202"/>
          </a:xfrm>
          <a:prstGeom prst="rect">
            <a:avLst/>
          </a:prstGeom>
          <a:ln w="12700">
            <a:miter lim="400000"/>
          </a:ln>
        </p:spPr>
      </p:pic>
      <p:sp>
        <p:nvSpPr>
          <p:cNvPr id="609" name="Fig 1.16 - Comparaison du modèle OSI et de l’architecture TCP/IP"/>
          <p:cNvSpPr txBox="1"/>
          <p:nvPr/>
        </p:nvSpPr>
        <p:spPr>
          <a:xfrm>
            <a:off x="2701646" y="6520150"/>
            <a:ext cx="7127925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1.16 - Comparaison du modèle OSI et de l’architecture TCP/IP</a:t>
            </a:r>
          </a:p>
        </p:txBody>
      </p:sp>
      <p:pic>
        <p:nvPicPr>
          <p:cNvPr id="610" name="OSIMODELET.png" descr="OSIMODEL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611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613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14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616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617" name="Accès au sous-réseau (ou couche hôte-réseau)…"/>
          <p:cNvSpPr txBox="1">
            <a:spLocks noGrp="1"/>
          </p:cNvSpPr>
          <p:nvPr>
            <p:ph type="body" idx="1"/>
          </p:nvPr>
        </p:nvSpPr>
        <p:spPr>
          <a:xfrm>
            <a:off x="304800" y="2044700"/>
            <a:ext cx="9601200" cy="5232400"/>
          </a:xfrm>
          <a:prstGeom prst="rect">
            <a:avLst/>
          </a:prstGeom>
        </p:spPr>
        <p:txBody>
          <a:bodyPr lIns="25400" tIns="25400" rIns="25400" bIns="25400"/>
          <a:lstStyle/>
          <a:p>
            <a:pPr>
              <a:defRPr b="1"/>
            </a:pPr>
            <a:r>
              <a:t>Accès au sous-réseau (ou couche hôte-réseau)</a:t>
            </a:r>
          </a:p>
          <a:p>
            <a:pPr marL="571500" lvl="1" indent="-254000">
              <a:buSzPct val="75000"/>
              <a:buChar char="‣"/>
            </a:pPr>
            <a:r>
              <a:t>Non spécifiée par l’architecture TCP/IP</a:t>
            </a:r>
          </a:p>
          <a:p>
            <a:pPr marL="571500" lvl="1" indent="-254000">
              <a:buSzPct val="75000"/>
              <a:buChar char="‣"/>
            </a:pPr>
            <a:r>
              <a:t>Doit permettre le transfert de paquets entre hôte et routeur et entre routeurs</a:t>
            </a:r>
          </a:p>
          <a:p>
            <a:pPr marL="571500" lvl="1" indent="-254000">
              <a:buSzPct val="75000"/>
              <a:buChar char="‣"/>
            </a:pPr>
            <a:r>
              <a:t>Cette couche est liée au type de réseau utilisé (Ethernet, Wi-Fi, ATM…)</a:t>
            </a:r>
            <a:br/>
            <a:endParaRPr/>
          </a:p>
          <a:p>
            <a:pPr>
              <a:defRPr b="1"/>
            </a:pPr>
            <a:r>
              <a:t>Couche internet</a:t>
            </a:r>
          </a:p>
          <a:p>
            <a:pPr marL="571500" lvl="1" indent="-254000">
              <a:buSzPct val="75000"/>
              <a:buChar char="‣"/>
            </a:pPr>
            <a:r>
              <a:t>Au niveau de la couche réseau d’OSI, son objectif est de permettre :</a:t>
            </a:r>
          </a:p>
          <a:p>
            <a:pPr marL="889000" lvl="2" indent="-254000">
              <a:buSzPct val="75000"/>
            </a:pPr>
            <a:r>
              <a:t>l’injection de paquets nommés </a:t>
            </a:r>
            <a:r>
              <a:rPr b="1"/>
              <a:t>datagrammes</a:t>
            </a:r>
            <a:r>
              <a:t> dans n’importe quel réseau</a:t>
            </a:r>
          </a:p>
          <a:p>
            <a:pPr marL="889000" lvl="2" indent="-254000">
              <a:buSzPct val="75000"/>
            </a:pPr>
            <a:r>
              <a:t>l’acheminement de ces datagrammes indépendamment les uns des autres jusqu'à destination</a:t>
            </a:r>
          </a:p>
          <a:p>
            <a:pPr marL="571500" lvl="1" indent="-254000">
              <a:buSzPct val="75000"/>
              <a:buChar char="‣"/>
            </a:pPr>
            <a:r>
              <a:t>Le protocole IP (</a:t>
            </a:r>
            <a:r>
              <a:rPr i="1"/>
              <a:t>Internet Protocol</a:t>
            </a:r>
            <a:r>
              <a:t>) est non fiable, sans connexion </a:t>
            </a:r>
          </a:p>
          <a:p>
            <a:pPr marL="571500" lvl="1" indent="-254000">
              <a:buSzPct val="75000"/>
              <a:buChar char="‣"/>
            </a:pPr>
            <a:r>
              <a:t>La couche internet assure le routage des datagrammes et la gestion des congestions</a:t>
            </a:r>
          </a:p>
        </p:txBody>
      </p:sp>
      <p:sp>
        <p:nvSpPr>
          <p:cNvPr id="618" name="4 - L’architecture TCP/IP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L’architecture TCP/IP</a:t>
            </a:r>
          </a:p>
        </p:txBody>
      </p:sp>
      <p:sp>
        <p:nvSpPr>
          <p:cNvPr id="619" name="Les couches de l’architecture TCP/IP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Les couches de l’architecture TCP/IP</a:t>
            </a:r>
          </a:p>
        </p:txBody>
      </p:sp>
      <p:pic>
        <p:nvPicPr>
          <p:cNvPr id="620" name="OSIMODELET.png" descr="OSIMODEL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621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Couche transport…"/>
          <p:cNvSpPr txBox="1">
            <a:spLocks noGrp="1"/>
          </p:cNvSpPr>
          <p:nvPr>
            <p:ph type="body" idx="1"/>
          </p:nvPr>
        </p:nvSpPr>
        <p:spPr>
          <a:xfrm>
            <a:off x="304800" y="2044700"/>
            <a:ext cx="9601200" cy="5232400"/>
          </a:xfrm>
          <a:prstGeom prst="rect">
            <a:avLst/>
          </a:prstGeom>
        </p:spPr>
        <p:txBody>
          <a:bodyPr lIns="25400" tIns="25400" rIns="25400" bIns="25400"/>
          <a:lstStyle/>
          <a:p>
            <a:pPr>
              <a:defRPr b="1"/>
            </a:pPr>
            <a:r>
              <a:t>Couche transport</a:t>
            </a:r>
          </a:p>
          <a:p>
            <a:pPr marL="571500" lvl="1" indent="-254000">
              <a:buSzPct val="75000"/>
              <a:buChar char="‣"/>
            </a:pPr>
            <a:r>
              <a:t>Au niveau de la couche transport d’OSI, elle définit principalement deux protocoles de bout en bout pour permettre le dialogue entre deux entités paires.</a:t>
            </a:r>
          </a:p>
          <a:p>
            <a:pPr marL="889000" lvl="2" indent="-254000">
              <a:buSzPct val="75000"/>
            </a:pPr>
            <a:r>
              <a:rPr b="1"/>
              <a:t>TCP</a:t>
            </a:r>
            <a:r>
              <a:t> : Transmission Control Protocol</a:t>
            </a:r>
          </a:p>
          <a:p>
            <a:pPr marL="889000" lvl="2" indent="-254000">
              <a:buSzPct val="75000"/>
            </a:pPr>
            <a:r>
              <a:rPr b="1"/>
              <a:t>UDP</a:t>
            </a:r>
            <a:r>
              <a:t> : User Datagram Protocol </a:t>
            </a:r>
          </a:p>
          <a:p>
            <a:pPr marL="571500" lvl="1" indent="-254000">
              <a:buSzPct val="75000"/>
              <a:buChar char="‣"/>
            </a:pPr>
            <a:endParaRPr/>
          </a:p>
          <a:p>
            <a:pPr marL="571500" lvl="1" indent="-254000">
              <a:buSzPct val="75000"/>
              <a:buChar char="‣"/>
            </a:pPr>
            <a:r>
              <a:t>TCP : </a:t>
            </a:r>
            <a:r>
              <a:rPr b="1"/>
              <a:t>Transmission Control Protocol</a:t>
            </a:r>
            <a:r>
              <a:t>, est un protocole fiable orienté connexion. Il permet de remettre sans erreur un flux d’octets d’un hôte à un autre en le fragmentant en segments qui sont encapsulés par le protocole IP.</a:t>
            </a:r>
          </a:p>
          <a:p>
            <a:pPr marL="571500" lvl="1" indent="-254000">
              <a:buSzPct val="75000"/>
              <a:buChar char="‣"/>
            </a:pPr>
            <a:r>
              <a:t>UDP : </a:t>
            </a:r>
            <a:r>
              <a:rPr b="1"/>
              <a:t>User Datagram Protocol</a:t>
            </a:r>
            <a:r>
              <a:t>, est un protocole plus simple, non fiable et sans connexion, utile lorsque ni contrôle de flux, ni ordonnancement de données n’est nécessaire.</a:t>
            </a:r>
            <a:br/>
            <a:endParaRPr/>
          </a:p>
        </p:txBody>
      </p:sp>
      <p:grpSp>
        <p:nvGrpSpPr>
          <p:cNvPr id="628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626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27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629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  <p:sp>
        <p:nvSpPr>
          <p:cNvPr id="630" name="4 - L’architecture TCP/IP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L’architecture TCP/IP</a:t>
            </a:r>
          </a:p>
        </p:txBody>
      </p:sp>
      <p:sp>
        <p:nvSpPr>
          <p:cNvPr id="631" name="Les couches de l’architecture TCP/IP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Les couches de l’architecture TCP/IP</a:t>
            </a:r>
          </a:p>
        </p:txBody>
      </p:sp>
      <p:pic>
        <p:nvPicPr>
          <p:cNvPr id="632" name="OSIMODELET.png" descr="OSIMODEL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633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  <p:sp>
        <p:nvSpPr>
          <p:cNvPr id="634" name="Couche transport…"/>
          <p:cNvSpPr txBox="1"/>
          <p:nvPr/>
        </p:nvSpPr>
        <p:spPr>
          <a:xfrm>
            <a:off x="304800" y="2044700"/>
            <a:ext cx="9601200" cy="523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defTabSz="457200">
              <a:spcBef>
                <a:spcPts val="100"/>
              </a:spcBef>
              <a:buClr>
                <a:srgbClr val="040F6A"/>
              </a:buClr>
              <a:buFont typeface="Lucida Grande"/>
              <a:defRPr sz="200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Couche transport</a:t>
            </a:r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Au niveau de la couche transport d’OSI, elle définit principalement deux protocoles de bout en bout pour permettre le dialogue entre deux entités paires.</a:t>
            </a:r>
          </a:p>
          <a:p>
            <a:pPr marL="889000" lvl="2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rPr b="1"/>
              <a:t>TCP</a:t>
            </a:r>
            <a:r>
              <a:t> : Transmission Control Protocol</a:t>
            </a:r>
          </a:p>
          <a:p>
            <a:pPr marL="889000" lvl="2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rPr b="1"/>
              <a:t>UDP</a:t>
            </a:r>
            <a:r>
              <a:t> : User Datagram Protocol </a:t>
            </a:r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endParaRPr/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TCP : </a:t>
            </a:r>
            <a:r>
              <a:rPr b="1"/>
              <a:t>Transmission Control Protocol</a:t>
            </a:r>
            <a:r>
              <a:t>, est un protocole fiable orienté connexion. Il permet de remettre sans erreur un flux d’octets d’un hôte à un autre en le fragmentant en segments qui sont encapsulés par le protocole IP.</a:t>
            </a:r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UDP : </a:t>
            </a:r>
            <a:r>
              <a:rPr b="1"/>
              <a:t>User Datagram Protocol</a:t>
            </a:r>
            <a:r>
              <a:t>, est un protocole plus simple, non fiable et sans connexion, utile lorsque ni contrôle de flux, ni ordonnancement de données n’est nécessaire.</a:t>
            </a:r>
            <a:br/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" grpId="1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0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638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39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641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26</a:t>
            </a:fld>
            <a:endParaRPr/>
          </a:p>
        </p:txBody>
      </p:sp>
      <p:sp>
        <p:nvSpPr>
          <p:cNvPr id="642" name="Couche application…"/>
          <p:cNvSpPr txBox="1">
            <a:spLocks noGrp="1"/>
          </p:cNvSpPr>
          <p:nvPr>
            <p:ph type="body" idx="1"/>
          </p:nvPr>
        </p:nvSpPr>
        <p:spPr>
          <a:xfrm>
            <a:off x="304800" y="2057400"/>
            <a:ext cx="9601200" cy="5232400"/>
          </a:xfrm>
          <a:prstGeom prst="rect">
            <a:avLst/>
          </a:prstGeom>
        </p:spPr>
        <p:txBody>
          <a:bodyPr lIns="25400" tIns="25400" rIns="25400" bIns="25400"/>
          <a:lstStyle/>
          <a:p>
            <a:pPr>
              <a:defRPr b="1"/>
            </a:pPr>
            <a:r>
              <a:t>Couche application</a:t>
            </a:r>
          </a:p>
          <a:p>
            <a:pPr marL="571500" lvl="1" indent="-254000">
              <a:buSzPct val="75000"/>
              <a:buChar char="‣"/>
            </a:pPr>
            <a:r>
              <a:t>Cette couche regroupe les niveaux session, présentation et application du modèle OSI. Elle contient les protocoles de haut-niveau utilisés par les logiciels pour leur besoin de communication.</a:t>
            </a:r>
          </a:p>
          <a:p>
            <a:pPr marL="571500" lvl="1" indent="-254000">
              <a:buSzPct val="75000"/>
              <a:buChar char="‣"/>
            </a:pPr>
            <a:r>
              <a:t>Exemples de protocoles :</a:t>
            </a:r>
          </a:p>
          <a:p>
            <a:pPr marL="889000" lvl="2" indent="-254000">
              <a:buSzPct val="75000"/>
              <a:buChar char="•"/>
              <a:defRPr sz="1800"/>
            </a:pPr>
            <a:r>
              <a:rPr b="1"/>
              <a:t>Transfert de fichiers</a:t>
            </a:r>
            <a:r>
              <a:t> : FTP, </a:t>
            </a:r>
            <a:r>
              <a:rPr i="1"/>
              <a:t>File Transfer Protocol ; </a:t>
            </a:r>
            <a:r>
              <a:t>SFTP, </a:t>
            </a:r>
            <a:r>
              <a:rPr i="1"/>
              <a:t>Secure File Transfer Protocol… </a:t>
            </a:r>
          </a:p>
          <a:p>
            <a:pPr marL="889000" lvl="2" indent="-254000">
              <a:buSzPct val="75000"/>
              <a:buChar char="•"/>
              <a:defRPr sz="1800"/>
            </a:pPr>
            <a:r>
              <a:rPr b="1"/>
              <a:t>Messagerie électronique</a:t>
            </a:r>
            <a:r>
              <a:t> : SMTP, </a:t>
            </a:r>
            <a:r>
              <a:rPr i="1"/>
              <a:t>Simple Mail Transfer Protocol </a:t>
            </a:r>
            <a:r>
              <a:t>; POP3, </a:t>
            </a:r>
            <a:r>
              <a:rPr i="1"/>
              <a:t>Post Office Prot.</a:t>
            </a:r>
            <a:r>
              <a:t>; IMAP, </a:t>
            </a:r>
            <a:r>
              <a:rPr i="1"/>
              <a:t>Internet Message Access Prot. </a:t>
            </a:r>
            <a:r>
              <a:t>; MIME, </a:t>
            </a:r>
            <a:r>
              <a:rPr i="1"/>
              <a:t>Multipurpose Internet Mail Extensions…</a:t>
            </a:r>
          </a:p>
          <a:p>
            <a:pPr marL="889000" lvl="2" indent="-254000">
              <a:buSzPct val="75000"/>
              <a:buChar char="•"/>
              <a:defRPr sz="1800"/>
            </a:pPr>
            <a:r>
              <a:rPr b="1"/>
              <a:t>Messagerie instantanée</a:t>
            </a:r>
            <a:r>
              <a:t> : XMPP, </a:t>
            </a:r>
            <a:r>
              <a:rPr i="1"/>
              <a:t>Extensible Messaging and Presence Protocol, </a:t>
            </a:r>
            <a:r>
              <a:t>alias</a:t>
            </a:r>
            <a:r>
              <a:rPr i="1"/>
              <a:t> Jabber</a:t>
            </a:r>
            <a:r>
              <a:rPr>
                <a:solidFill>
                  <a:srgbClr val="202123"/>
                </a:solidFill>
              </a:rPr>
              <a:t>…</a:t>
            </a:r>
          </a:p>
          <a:p>
            <a:pPr marL="889000" lvl="2" indent="-254000">
              <a:buSzPct val="75000"/>
              <a:buChar char="•"/>
              <a:defRPr sz="1800"/>
            </a:pPr>
            <a:r>
              <a:rPr b="1"/>
              <a:t>Travaux à distance</a:t>
            </a:r>
            <a:r>
              <a:t> : Telnet ; ssh, </a:t>
            </a:r>
            <a:r>
              <a:rPr i="1"/>
              <a:t>Secure shell</a:t>
            </a:r>
          </a:p>
          <a:p>
            <a:pPr marL="889000" lvl="2" indent="-254000">
              <a:buSzPct val="75000"/>
              <a:buChar char="•"/>
              <a:defRPr sz="1800" b="1"/>
            </a:pPr>
            <a:r>
              <a:t>Consultation et gestion d’annuaires : LDAP, </a:t>
            </a:r>
            <a:r>
              <a:rPr b="0" i="1"/>
              <a:t>Lightweight Directory Access Protocol</a:t>
            </a:r>
          </a:p>
          <a:p>
            <a:pPr marL="889000" lvl="2" indent="-254000">
              <a:buSzPct val="75000"/>
              <a:buChar char="•"/>
              <a:defRPr sz="1800" b="1"/>
            </a:pPr>
            <a:r>
              <a:t>Standards et outils du web : </a:t>
            </a:r>
            <a:r>
              <a:rPr b="0"/>
              <a:t>HTTP, </a:t>
            </a:r>
            <a:r>
              <a:rPr b="0" i="1"/>
              <a:t>HyperText Transfer Prot.</a:t>
            </a:r>
            <a:r>
              <a:rPr b="0"/>
              <a:t> ; URI, </a:t>
            </a:r>
            <a:r>
              <a:rPr b="0" i="1"/>
              <a:t>Uniform Resource Identifier</a:t>
            </a:r>
            <a:r>
              <a:rPr b="0"/>
              <a:t> ; HTML, </a:t>
            </a:r>
            <a:r>
              <a:rPr b="0" i="1"/>
              <a:t>HyperText Markup Language</a:t>
            </a:r>
            <a:r>
              <a:rPr b="0"/>
              <a:t> ; CGI, </a:t>
            </a:r>
            <a:r>
              <a:rPr b="0" i="1"/>
              <a:t>Common Gateway Interface…</a:t>
            </a:r>
          </a:p>
          <a:p>
            <a:pPr marL="889000" lvl="2" indent="-254000">
              <a:buSzPct val="75000"/>
              <a:buChar char="•"/>
              <a:defRPr sz="1800"/>
            </a:pPr>
            <a:r>
              <a:rPr b="1"/>
              <a:t>Traduction de nom de domaine en adresse IP</a:t>
            </a:r>
            <a:r>
              <a:rPr i="1"/>
              <a:t> : </a:t>
            </a:r>
            <a:r>
              <a:t>DNS</a:t>
            </a:r>
            <a:r>
              <a:rPr i="1"/>
              <a:t>, Domain Name System </a:t>
            </a:r>
          </a:p>
          <a:p>
            <a:pPr marL="889000" lvl="2" indent="-254000">
              <a:buSzPct val="75000"/>
              <a:buChar char="•"/>
              <a:defRPr sz="1800"/>
            </a:pPr>
            <a:r>
              <a:rPr b="1"/>
              <a:t>Autres</a:t>
            </a:r>
            <a:r>
              <a:t> : NFS, </a:t>
            </a:r>
            <a:r>
              <a:rPr i="1"/>
              <a:t>Network File System ; </a:t>
            </a:r>
            <a:r>
              <a:t>SNMP, </a:t>
            </a:r>
            <a:r>
              <a:rPr i="1"/>
              <a:t>Simple Network Management Protocol ; </a:t>
            </a:r>
            <a:r>
              <a:t>DHCP</a:t>
            </a:r>
            <a:r>
              <a:rPr i="1"/>
              <a:t>, Dynamic Host Configuration Protocol ; etc.</a:t>
            </a:r>
          </a:p>
        </p:txBody>
      </p:sp>
      <p:sp>
        <p:nvSpPr>
          <p:cNvPr id="643" name="4 - L’architecture TCP/IP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L’architecture TCP/IP</a:t>
            </a:r>
          </a:p>
        </p:txBody>
      </p:sp>
      <p:sp>
        <p:nvSpPr>
          <p:cNvPr id="644" name="Les couches de l’architecture TCP/IP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Les couches de l’architecture TCP/IP</a:t>
            </a:r>
          </a:p>
        </p:txBody>
      </p:sp>
      <p:pic>
        <p:nvPicPr>
          <p:cNvPr id="645" name="OSIMODELET.png" descr="OSIMODEL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646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0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648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49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651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  <p:sp>
        <p:nvSpPr>
          <p:cNvPr id="652" name="Exemple : Requête d’une page web…"/>
          <p:cNvSpPr txBox="1">
            <a:spLocks noGrp="1"/>
          </p:cNvSpPr>
          <p:nvPr>
            <p:ph type="body" idx="1"/>
          </p:nvPr>
        </p:nvSpPr>
        <p:spPr>
          <a:xfrm>
            <a:off x="304800" y="2057400"/>
            <a:ext cx="9601200" cy="5025489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defRPr b="1"/>
            </a:pPr>
            <a:r>
              <a:t>Exemple : Requête d’une page web</a:t>
            </a:r>
            <a:br/>
            <a:endParaRPr/>
          </a:p>
          <a:p>
            <a:pPr marL="571500" marR="6578600" lvl="1" indent="-254000">
              <a:buSzPct val="75000"/>
              <a:buChar char="‣"/>
            </a:pPr>
            <a:r>
              <a:t>L’internaute clique sur un lien </a:t>
            </a:r>
            <a:br/>
            <a:r>
              <a:rPr u="sng">
                <a:solidFill>
                  <a:srgbClr val="1A4291"/>
                </a:solidFill>
                <a:hlinkClick r:id="rId2"/>
              </a:rPr>
              <a:t>http://example.com</a:t>
            </a:r>
            <a:r>
              <a:t> pour afficher une page web </a:t>
            </a:r>
            <a:br/>
            <a:endParaRPr/>
          </a:p>
          <a:p>
            <a:pPr marL="571500" marR="6578600" lvl="1" indent="-254000">
              <a:buSzPct val="75000"/>
              <a:buChar char="‣"/>
            </a:pPr>
            <a:r>
              <a:t>De façon détaillée, </a:t>
            </a:r>
            <a:r>
              <a:rPr b="1"/>
              <a:t>qu’est-ce qu’il se passe ?</a:t>
            </a:r>
            <a:br/>
            <a:br/>
            <a:br/>
            <a:br/>
            <a:br/>
            <a:br/>
            <a:br/>
            <a:br/>
            <a:br/>
            <a:endParaRPr/>
          </a:p>
        </p:txBody>
      </p:sp>
      <p:sp>
        <p:nvSpPr>
          <p:cNvPr id="653" name="4 - L’architecture TCP/IP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L’architecture TCP/IP</a:t>
            </a:r>
          </a:p>
        </p:txBody>
      </p:sp>
      <p:sp>
        <p:nvSpPr>
          <p:cNvPr id="654" name="La couche application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La couche application</a:t>
            </a:r>
          </a:p>
        </p:txBody>
      </p:sp>
      <p:sp>
        <p:nvSpPr>
          <p:cNvPr id="655" name="Fig 1.17 - Requête d’une page web"/>
          <p:cNvSpPr txBox="1"/>
          <p:nvPr/>
        </p:nvSpPr>
        <p:spPr>
          <a:xfrm>
            <a:off x="2810704" y="7188200"/>
            <a:ext cx="604520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1.17 - Requête d’une page web</a:t>
            </a:r>
          </a:p>
        </p:txBody>
      </p:sp>
      <p:grpSp>
        <p:nvGrpSpPr>
          <p:cNvPr id="658" name="Rectangle"/>
          <p:cNvGrpSpPr/>
          <p:nvPr/>
        </p:nvGrpSpPr>
        <p:grpSpPr>
          <a:xfrm>
            <a:off x="3352833" y="2528002"/>
            <a:ext cx="6741425" cy="4659400"/>
            <a:chOff x="0" y="0"/>
            <a:chExt cx="6741424" cy="4659398"/>
          </a:xfrm>
        </p:grpSpPr>
        <p:sp>
          <p:nvSpPr>
            <p:cNvPr id="657" name="Rectangle"/>
            <p:cNvSpPr/>
            <p:nvPr/>
          </p:nvSpPr>
          <p:spPr>
            <a:xfrm>
              <a:off x="101600" y="76200"/>
              <a:ext cx="6538225" cy="43672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600" i="0" spc="0">
                  <a:solidFill>
                    <a:srgbClr val="000000"/>
                  </a:solidFill>
                  <a:latin typeface="Lucida Sans Regular"/>
                  <a:ea typeface="Lucida Sans Regular"/>
                  <a:cs typeface="Lucida Sans Regular"/>
                  <a:sym typeface="Lucida Sans Regular"/>
                </a:defRPr>
              </a:pPr>
              <a:endParaRPr/>
            </a:p>
          </p:txBody>
        </p:sp>
        <p:pic>
          <p:nvPicPr>
            <p:cNvPr id="656" name="Rectangle Rectangle" descr="Rectangle Rectangl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6741425" cy="4659399"/>
            </a:xfrm>
            <a:prstGeom prst="rect">
              <a:avLst/>
            </a:prstGeom>
            <a:effectLst/>
          </p:spPr>
        </p:pic>
      </p:grpSp>
      <p:grpSp>
        <p:nvGrpSpPr>
          <p:cNvPr id="694" name="Grouper"/>
          <p:cNvGrpSpPr/>
          <p:nvPr/>
        </p:nvGrpSpPr>
        <p:grpSpPr>
          <a:xfrm>
            <a:off x="3476779" y="2501900"/>
            <a:ext cx="6515185" cy="4437618"/>
            <a:chOff x="0" y="0"/>
            <a:chExt cx="6515184" cy="4437618"/>
          </a:xfrm>
        </p:grpSpPr>
        <p:sp>
          <p:nvSpPr>
            <p:cNvPr id="659" name="Requête HTTP"/>
            <p:cNvSpPr txBox="1"/>
            <p:nvPr/>
          </p:nvSpPr>
          <p:spPr>
            <a:xfrm>
              <a:off x="2355610" y="978155"/>
              <a:ext cx="2199091" cy="3602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300" spc="0">
                  <a:solidFill>
                    <a:srgbClr val="63859D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Requête HTTP</a:t>
              </a:r>
            </a:p>
          </p:txBody>
        </p:sp>
        <p:sp>
          <p:nvSpPr>
            <p:cNvPr id="660" name="Réponse HTTP"/>
            <p:cNvSpPr txBox="1"/>
            <p:nvPr/>
          </p:nvSpPr>
          <p:spPr>
            <a:xfrm>
              <a:off x="2355610" y="1407772"/>
              <a:ext cx="2199091" cy="3602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300" spc="0">
                  <a:solidFill>
                    <a:srgbClr val="63859D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Réponse HTTP</a:t>
              </a:r>
            </a:p>
          </p:txBody>
        </p:sp>
        <p:grpSp>
          <p:nvGrpSpPr>
            <p:cNvPr id="663" name="Protocole d'application HTTP"/>
            <p:cNvGrpSpPr/>
            <p:nvPr/>
          </p:nvGrpSpPr>
          <p:grpSpPr>
            <a:xfrm>
              <a:off x="395127" y="1051279"/>
              <a:ext cx="1960484" cy="640200"/>
              <a:chOff x="0" y="0"/>
              <a:chExt cx="1960483" cy="640199"/>
            </a:xfrm>
          </p:grpSpPr>
          <p:sp>
            <p:nvSpPr>
              <p:cNvPr id="662" name="Protocole d'application HTTP"/>
              <p:cNvSpPr txBox="1"/>
              <p:nvPr/>
            </p:nvSpPr>
            <p:spPr>
              <a:xfrm>
                <a:off x="19050" y="19050"/>
                <a:ext cx="1922384" cy="6021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30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rPr spc="-52"/>
                  <a:t>Protocole d'application</a:t>
                </a:r>
                <a:br/>
                <a:r>
                  <a:rPr b="0"/>
                  <a:t>HTTP</a:t>
                </a:r>
              </a:p>
            </p:txBody>
          </p:sp>
          <p:pic>
            <p:nvPicPr>
              <p:cNvPr id="661" name="Protocole d'application HTTP Protocole d'application HTTP" descr="Protocole d'application HTTP Protocole d'application HTTP"/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-1"/>
                <a:ext cx="1960484" cy="640201"/>
              </a:xfrm>
              <a:prstGeom prst="rect">
                <a:avLst/>
              </a:prstGeom>
              <a:effectLst/>
            </p:spPr>
          </p:pic>
        </p:grpSp>
        <p:grpSp>
          <p:nvGrpSpPr>
            <p:cNvPr id="666" name="Transport TCP"/>
            <p:cNvGrpSpPr/>
            <p:nvPr/>
          </p:nvGrpSpPr>
          <p:grpSpPr>
            <a:xfrm>
              <a:off x="395127" y="1742576"/>
              <a:ext cx="1960484" cy="640200"/>
              <a:chOff x="0" y="0"/>
              <a:chExt cx="1960483" cy="640199"/>
            </a:xfrm>
          </p:grpSpPr>
          <p:sp>
            <p:nvSpPr>
              <p:cNvPr id="665" name="Transport TCP"/>
              <p:cNvSpPr txBox="1"/>
              <p:nvPr/>
            </p:nvSpPr>
            <p:spPr>
              <a:xfrm>
                <a:off x="19050" y="19050"/>
                <a:ext cx="1922384" cy="6021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30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Transport</a:t>
                </a:r>
                <a:br/>
                <a:r>
                  <a:rPr b="0"/>
                  <a:t>TCP</a:t>
                </a:r>
              </a:p>
            </p:txBody>
          </p:sp>
          <p:pic>
            <p:nvPicPr>
              <p:cNvPr id="664" name="Transport TCP Transport TCP" descr="Transport TCP Transport TCP"/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-1"/>
                <a:ext cx="1960484" cy="640201"/>
              </a:xfrm>
              <a:prstGeom prst="rect">
                <a:avLst/>
              </a:prstGeom>
              <a:effectLst/>
            </p:spPr>
          </p:pic>
        </p:grpSp>
        <p:grpSp>
          <p:nvGrpSpPr>
            <p:cNvPr id="669" name="Accès réseau"/>
            <p:cNvGrpSpPr/>
            <p:nvPr/>
          </p:nvGrpSpPr>
          <p:grpSpPr>
            <a:xfrm>
              <a:off x="395127" y="3125171"/>
              <a:ext cx="1960484" cy="640200"/>
              <a:chOff x="0" y="0"/>
              <a:chExt cx="1960483" cy="640199"/>
            </a:xfrm>
          </p:grpSpPr>
          <p:sp>
            <p:nvSpPr>
              <p:cNvPr id="668" name="Accès réseau"/>
              <p:cNvSpPr txBox="1"/>
              <p:nvPr/>
            </p:nvSpPr>
            <p:spPr>
              <a:xfrm>
                <a:off x="19050" y="19050"/>
                <a:ext cx="1922384" cy="6021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ctr" defTabSz="457200">
                  <a:lnSpc>
                    <a:spcPct val="100000"/>
                  </a:lnSpc>
                  <a:spcBef>
                    <a:spcPts val="0"/>
                  </a:spcBef>
                  <a:defRPr sz="130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Accès réseau</a:t>
                </a:r>
              </a:p>
            </p:txBody>
          </p:sp>
          <p:pic>
            <p:nvPicPr>
              <p:cNvPr id="667" name="Accès réseau Accès réseau" descr="Accès réseau Accès réseau"/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-1"/>
                <a:ext cx="1960484" cy="640201"/>
              </a:xfrm>
              <a:prstGeom prst="rect">
                <a:avLst/>
              </a:prstGeom>
              <a:effectLst/>
            </p:spPr>
          </p:pic>
        </p:grpSp>
        <p:sp>
          <p:nvSpPr>
            <p:cNvPr id="670" name="Ligne"/>
            <p:cNvSpPr/>
            <p:nvPr/>
          </p:nvSpPr>
          <p:spPr>
            <a:xfrm>
              <a:off x="2355610" y="1298552"/>
              <a:ext cx="2199091" cy="1"/>
            </a:xfrm>
            <a:prstGeom prst="line">
              <a:avLst/>
            </a:prstGeom>
            <a:noFill/>
            <a:ln w="25400" cap="flat">
              <a:solidFill>
                <a:srgbClr val="367DA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671" name="Client"/>
            <p:cNvSpPr txBox="1"/>
            <p:nvPr/>
          </p:nvSpPr>
          <p:spPr>
            <a:xfrm>
              <a:off x="853204" y="0"/>
              <a:ext cx="922411" cy="3602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60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Client</a:t>
              </a:r>
            </a:p>
          </p:txBody>
        </p:sp>
        <p:sp>
          <p:nvSpPr>
            <p:cNvPr id="672" name="Logiciel client (Navigateur web)"/>
            <p:cNvSpPr txBox="1"/>
            <p:nvPr/>
          </p:nvSpPr>
          <p:spPr>
            <a:xfrm>
              <a:off x="414177" y="379031"/>
              <a:ext cx="1922384" cy="602100"/>
            </a:xfrm>
            <a:prstGeom prst="rect">
              <a:avLst/>
            </a:prstGeom>
            <a:noFill/>
            <a:ln w="38100" cap="flat">
              <a:solidFill>
                <a:srgbClr val="367DA2"/>
              </a:solidFill>
              <a:prstDash val="sysDot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3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Logiciel client</a:t>
              </a:r>
              <a:br/>
              <a:r>
                <a:rPr b="0"/>
                <a:t>(Navigateur web)</a:t>
              </a:r>
            </a:p>
          </p:txBody>
        </p:sp>
        <p:grpSp>
          <p:nvGrpSpPr>
            <p:cNvPr id="675" name="Internet…"/>
            <p:cNvGrpSpPr/>
            <p:nvPr/>
          </p:nvGrpSpPr>
          <p:grpSpPr>
            <a:xfrm>
              <a:off x="395127" y="2433874"/>
              <a:ext cx="1960484" cy="640200"/>
              <a:chOff x="0" y="0"/>
              <a:chExt cx="1960483" cy="640199"/>
            </a:xfrm>
          </p:grpSpPr>
          <p:sp>
            <p:nvSpPr>
              <p:cNvPr id="674" name="Internet…"/>
              <p:cNvSpPr txBox="1"/>
              <p:nvPr/>
            </p:nvSpPr>
            <p:spPr>
              <a:xfrm>
                <a:off x="19050" y="19050"/>
                <a:ext cx="1922384" cy="6021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30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Internet</a:t>
                </a:r>
              </a:p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300" b="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IP</a:t>
                </a:r>
              </a:p>
            </p:txBody>
          </p:sp>
          <p:pic>
            <p:nvPicPr>
              <p:cNvPr id="673" name="Internet… InternetIP" descr="Internet… InternetIP"/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-1"/>
                <a:ext cx="1960484" cy="640201"/>
              </a:xfrm>
              <a:prstGeom prst="rect">
                <a:avLst/>
              </a:prstGeom>
              <a:effectLst/>
            </p:spPr>
          </p:pic>
        </p:grpSp>
        <p:sp>
          <p:nvSpPr>
            <p:cNvPr id="676" name="Support physique Wi-Fi"/>
            <p:cNvSpPr txBox="1"/>
            <p:nvPr/>
          </p:nvSpPr>
          <p:spPr>
            <a:xfrm>
              <a:off x="414177" y="3835518"/>
              <a:ext cx="1922384" cy="602101"/>
            </a:xfrm>
            <a:prstGeom prst="rect">
              <a:avLst/>
            </a:prstGeom>
            <a:noFill/>
            <a:ln w="38100" cap="flat">
              <a:solidFill>
                <a:srgbClr val="6EC038"/>
              </a:solidFill>
              <a:prstDash val="sysDot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3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Support physique</a:t>
              </a:r>
              <a:br/>
              <a:r>
                <a:rPr b="0"/>
                <a:t>Wi-Fi</a:t>
              </a:r>
            </a:p>
          </p:txBody>
        </p:sp>
        <p:grpSp>
          <p:nvGrpSpPr>
            <p:cNvPr id="679" name="Protocole d'application HTTP"/>
            <p:cNvGrpSpPr/>
            <p:nvPr/>
          </p:nvGrpSpPr>
          <p:grpSpPr>
            <a:xfrm>
              <a:off x="4554701" y="1051279"/>
              <a:ext cx="1960484" cy="640200"/>
              <a:chOff x="0" y="0"/>
              <a:chExt cx="1960483" cy="640199"/>
            </a:xfrm>
          </p:grpSpPr>
          <p:sp>
            <p:nvSpPr>
              <p:cNvPr id="678" name="Protocole d'application HTTP"/>
              <p:cNvSpPr txBox="1"/>
              <p:nvPr/>
            </p:nvSpPr>
            <p:spPr>
              <a:xfrm>
                <a:off x="19050" y="19050"/>
                <a:ext cx="1922384" cy="6021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30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rPr spc="-52"/>
                  <a:t>Protocole d'application</a:t>
                </a:r>
                <a:br/>
                <a:r>
                  <a:rPr b="0"/>
                  <a:t>HTTP</a:t>
                </a:r>
              </a:p>
            </p:txBody>
          </p:sp>
          <p:pic>
            <p:nvPicPr>
              <p:cNvPr id="677" name="Protocole d'application HTTP Protocole d'application HTTP" descr="Protocole d'application HTTP Protocole d'application HTTP"/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-1"/>
                <a:ext cx="1960484" cy="640201"/>
              </a:xfrm>
              <a:prstGeom prst="rect">
                <a:avLst/>
              </a:prstGeom>
              <a:effectLst/>
            </p:spPr>
          </p:pic>
        </p:grpSp>
        <p:grpSp>
          <p:nvGrpSpPr>
            <p:cNvPr id="682" name="Transport TCP"/>
            <p:cNvGrpSpPr/>
            <p:nvPr/>
          </p:nvGrpSpPr>
          <p:grpSpPr>
            <a:xfrm>
              <a:off x="4554701" y="1742576"/>
              <a:ext cx="1960484" cy="640200"/>
              <a:chOff x="0" y="0"/>
              <a:chExt cx="1960483" cy="640199"/>
            </a:xfrm>
          </p:grpSpPr>
          <p:sp>
            <p:nvSpPr>
              <p:cNvPr id="681" name="Transport TCP"/>
              <p:cNvSpPr txBox="1"/>
              <p:nvPr/>
            </p:nvSpPr>
            <p:spPr>
              <a:xfrm>
                <a:off x="19050" y="19050"/>
                <a:ext cx="1922384" cy="6021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30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Transport</a:t>
                </a:r>
                <a:br/>
                <a:r>
                  <a:rPr b="0"/>
                  <a:t>TCP</a:t>
                </a:r>
              </a:p>
            </p:txBody>
          </p:sp>
          <p:pic>
            <p:nvPicPr>
              <p:cNvPr id="680" name="Transport TCP Transport TCP" descr="Transport TCP Transport TCP"/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-1"/>
                <a:ext cx="1960484" cy="640201"/>
              </a:xfrm>
              <a:prstGeom prst="rect">
                <a:avLst/>
              </a:prstGeom>
              <a:effectLst/>
            </p:spPr>
          </p:pic>
        </p:grpSp>
        <p:grpSp>
          <p:nvGrpSpPr>
            <p:cNvPr id="685" name="Accès réseau"/>
            <p:cNvGrpSpPr/>
            <p:nvPr/>
          </p:nvGrpSpPr>
          <p:grpSpPr>
            <a:xfrm>
              <a:off x="4554701" y="3125171"/>
              <a:ext cx="1960484" cy="640200"/>
              <a:chOff x="0" y="0"/>
              <a:chExt cx="1960483" cy="640199"/>
            </a:xfrm>
          </p:grpSpPr>
          <p:sp>
            <p:nvSpPr>
              <p:cNvPr id="684" name="Accès réseau"/>
              <p:cNvSpPr txBox="1"/>
              <p:nvPr/>
            </p:nvSpPr>
            <p:spPr>
              <a:xfrm>
                <a:off x="19050" y="19050"/>
                <a:ext cx="1922384" cy="6021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ctr" defTabSz="457200">
                  <a:lnSpc>
                    <a:spcPct val="100000"/>
                  </a:lnSpc>
                  <a:spcBef>
                    <a:spcPts val="0"/>
                  </a:spcBef>
                  <a:defRPr sz="130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Accès réseau</a:t>
                </a:r>
              </a:p>
            </p:txBody>
          </p:sp>
          <p:pic>
            <p:nvPicPr>
              <p:cNvPr id="683" name="Accès réseau Accès réseau" descr="Accès réseau Accès réseau"/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-1"/>
                <a:ext cx="1960484" cy="640201"/>
              </a:xfrm>
              <a:prstGeom prst="rect">
                <a:avLst/>
              </a:prstGeom>
              <a:effectLst/>
            </p:spPr>
          </p:pic>
        </p:grpSp>
        <p:sp>
          <p:nvSpPr>
            <p:cNvPr id="686" name="Serveur"/>
            <p:cNvSpPr txBox="1"/>
            <p:nvPr/>
          </p:nvSpPr>
          <p:spPr>
            <a:xfrm>
              <a:off x="5012778" y="0"/>
              <a:ext cx="922410" cy="3602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60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Serveur</a:t>
              </a:r>
            </a:p>
          </p:txBody>
        </p:sp>
        <p:sp>
          <p:nvSpPr>
            <p:cNvPr id="687" name="Logiciel serveur (Serveur web)"/>
            <p:cNvSpPr txBox="1"/>
            <p:nvPr/>
          </p:nvSpPr>
          <p:spPr>
            <a:xfrm>
              <a:off x="4573751" y="379031"/>
              <a:ext cx="1922384" cy="602100"/>
            </a:xfrm>
            <a:prstGeom prst="rect">
              <a:avLst/>
            </a:prstGeom>
            <a:noFill/>
            <a:ln w="38100" cap="flat">
              <a:solidFill>
                <a:srgbClr val="367DA2"/>
              </a:solidFill>
              <a:prstDash val="sysDot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3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Logiciel serveur</a:t>
              </a:r>
              <a:br/>
              <a:r>
                <a:rPr b="0"/>
                <a:t>(Serveur web)</a:t>
              </a:r>
            </a:p>
          </p:txBody>
        </p:sp>
        <p:grpSp>
          <p:nvGrpSpPr>
            <p:cNvPr id="690" name="Internet…"/>
            <p:cNvGrpSpPr/>
            <p:nvPr/>
          </p:nvGrpSpPr>
          <p:grpSpPr>
            <a:xfrm>
              <a:off x="4554701" y="2433874"/>
              <a:ext cx="1960484" cy="640200"/>
              <a:chOff x="0" y="0"/>
              <a:chExt cx="1960483" cy="640199"/>
            </a:xfrm>
          </p:grpSpPr>
          <p:sp>
            <p:nvSpPr>
              <p:cNvPr id="689" name="Internet…"/>
              <p:cNvSpPr txBox="1"/>
              <p:nvPr/>
            </p:nvSpPr>
            <p:spPr>
              <a:xfrm>
                <a:off x="19050" y="19050"/>
                <a:ext cx="1922384" cy="6021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30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Internet</a:t>
                </a:r>
              </a:p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300" b="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IP</a:t>
                </a:r>
              </a:p>
            </p:txBody>
          </p:sp>
          <p:pic>
            <p:nvPicPr>
              <p:cNvPr id="688" name="Internet… InternetIP" descr="Internet… InternetIP"/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-1"/>
                <a:ext cx="1960484" cy="640201"/>
              </a:xfrm>
              <a:prstGeom prst="rect">
                <a:avLst/>
              </a:prstGeom>
              <a:effectLst/>
            </p:spPr>
          </p:pic>
        </p:grpSp>
        <p:sp>
          <p:nvSpPr>
            <p:cNvPr id="691" name="Support physique Ethernet"/>
            <p:cNvSpPr txBox="1"/>
            <p:nvPr/>
          </p:nvSpPr>
          <p:spPr>
            <a:xfrm>
              <a:off x="4573751" y="3835518"/>
              <a:ext cx="1922384" cy="602101"/>
            </a:xfrm>
            <a:prstGeom prst="rect">
              <a:avLst/>
            </a:prstGeom>
            <a:noFill/>
            <a:ln w="38100" cap="flat">
              <a:solidFill>
                <a:srgbClr val="6EC038"/>
              </a:solidFill>
              <a:prstDash val="sysDot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3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Support physique</a:t>
              </a:r>
              <a:br/>
              <a:r>
                <a:rPr b="0"/>
                <a:t>Ethernet</a:t>
              </a:r>
            </a:p>
          </p:txBody>
        </p:sp>
        <p:sp>
          <p:nvSpPr>
            <p:cNvPr id="692" name="Architecture TCP/IP"/>
            <p:cNvSpPr/>
            <p:nvPr/>
          </p:nvSpPr>
          <p:spPr>
            <a:xfrm rot="16206929">
              <a:off x="-1195569" y="2281125"/>
              <a:ext cx="2657399" cy="260907"/>
            </a:xfrm>
            <a:prstGeom prst="rect">
              <a:avLst/>
            </a:prstGeom>
            <a:noFill/>
            <a:ln w="12700" cap="flat">
              <a:solidFill>
                <a:srgbClr val="BF9532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i="0" spc="0" baseline="41666">
                  <a:solidFill>
                    <a:srgbClr val="BE9531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Architecture TCP/IP</a:t>
              </a:r>
            </a:p>
          </p:txBody>
        </p:sp>
        <p:sp>
          <p:nvSpPr>
            <p:cNvPr id="693" name="Ligne"/>
            <p:cNvSpPr/>
            <p:nvPr/>
          </p:nvSpPr>
          <p:spPr>
            <a:xfrm>
              <a:off x="2355610" y="1468732"/>
              <a:ext cx="2199091" cy="1"/>
            </a:xfrm>
            <a:prstGeom prst="line">
              <a:avLst/>
            </a:prstGeom>
            <a:noFill/>
            <a:ln w="25400" cap="flat">
              <a:solidFill>
                <a:srgbClr val="367DA2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pic>
        <p:nvPicPr>
          <p:cNvPr id="695" name="OSIMODELET.png" descr="OSIMODEL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696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0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698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99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701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  <p:sp>
        <p:nvSpPr>
          <p:cNvPr id="702" name="Exemple : Requête d’une page web (suite…)…"/>
          <p:cNvSpPr txBox="1">
            <a:spLocks noGrp="1"/>
          </p:cNvSpPr>
          <p:nvPr>
            <p:ph type="body" idx="1"/>
          </p:nvPr>
        </p:nvSpPr>
        <p:spPr>
          <a:xfrm>
            <a:off x="304800" y="2057400"/>
            <a:ext cx="9601200" cy="5232400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defRPr b="1"/>
            </a:pPr>
            <a:r>
              <a:t>Exemple : Requête d’une page web (suite…)</a:t>
            </a:r>
            <a:br/>
            <a:endParaRPr/>
          </a:p>
          <a:p>
            <a:pPr marL="571500" lvl="1" indent="-254000">
              <a:buSzPct val="75000"/>
              <a:buChar char="‣"/>
            </a:pPr>
            <a:r>
              <a:t>Le navigateur web </a:t>
            </a:r>
          </a:p>
          <a:p>
            <a:pPr marL="889000" lvl="2" indent="-254000">
              <a:buSzPct val="75000"/>
              <a:buChar char="•"/>
              <a:defRPr sz="1800"/>
            </a:pPr>
            <a:r>
              <a:t>analyse le lien ;</a:t>
            </a:r>
          </a:p>
          <a:p>
            <a:pPr marL="889000" lvl="2" indent="-254000">
              <a:buSzPct val="75000"/>
              <a:buChar char="•"/>
              <a:defRPr sz="1800"/>
            </a:pPr>
            <a:r>
              <a:t>détermine l’adresse IP du serveur via DNS : </a:t>
            </a:r>
            <a:r>
              <a:rPr i="1"/>
              <a:t>qui est </a:t>
            </a:r>
            <a:r>
              <a:rPr i="1" u="sng">
                <a:hlinkClick r:id="rId2"/>
              </a:rPr>
              <a:t>example.com</a:t>
            </a:r>
            <a:r>
              <a:rPr i="1"/>
              <a:t> ? 93.184.216.34 ;</a:t>
            </a:r>
          </a:p>
          <a:p>
            <a:pPr marL="889000" lvl="2" indent="-254000">
              <a:buSzPct val="75000"/>
              <a:buChar char="•"/>
              <a:defRPr sz="1800"/>
            </a:pPr>
            <a:r>
              <a:t>utilise HTTP ;</a:t>
            </a:r>
          </a:p>
          <a:p>
            <a:pPr marL="571500" lvl="1" indent="-254000">
              <a:spcBef>
                <a:spcPts val="800"/>
              </a:spcBef>
              <a:buSzPct val="75000"/>
              <a:buChar char="‣"/>
            </a:pPr>
            <a:r>
              <a:t>HTTP (</a:t>
            </a:r>
            <a:r>
              <a:rPr i="1"/>
              <a:t>HyperText Transfer Protocol) </a:t>
            </a:r>
            <a:r>
              <a:t>envoie une requête pour obtenir une ressource sur le serveur web </a:t>
            </a:r>
            <a:r>
              <a:rPr i="1"/>
              <a:t>example.com</a:t>
            </a:r>
            <a:r>
              <a:t> : </a:t>
            </a:r>
            <a:r>
              <a:rPr i="1"/>
              <a:t>GET / HTTP/1.1…</a:t>
            </a:r>
          </a:p>
          <a:p>
            <a:pPr marL="889000" lvl="2" indent="-254000">
              <a:buSzPct val="75000"/>
              <a:buChar char="•"/>
              <a:defRPr sz="1800"/>
            </a:pPr>
            <a:r>
              <a:t>Il utilise TCP pour le transport…</a:t>
            </a:r>
          </a:p>
          <a:p>
            <a:pPr marL="889000" lvl="2" indent="-254000">
              <a:buSzPct val="75000"/>
              <a:buChar char="•"/>
              <a:defRPr sz="1800"/>
            </a:pPr>
            <a:r>
              <a:t>d’une requête GET ;</a:t>
            </a:r>
          </a:p>
          <a:p>
            <a:pPr marL="571500" lvl="1" indent="-254000">
              <a:spcBef>
                <a:spcPts val="800"/>
              </a:spcBef>
              <a:buSzPct val="75000"/>
              <a:buChar char="‣"/>
            </a:pPr>
            <a:r>
              <a:t>TCP (</a:t>
            </a:r>
            <a:r>
              <a:rPr i="1"/>
              <a:t>Transmission Control Protocol</a:t>
            </a:r>
            <a:r>
              <a:t>) envoie un segment pour </a:t>
            </a:r>
            <a:r>
              <a:rPr i="1"/>
              <a:t>93.184.216.34:80</a:t>
            </a:r>
          </a:p>
          <a:p>
            <a:pPr marL="889000" lvl="2" indent="-254000">
              <a:buSzPct val="75000"/>
              <a:buChar char="•"/>
              <a:defRPr sz="1800"/>
            </a:pPr>
            <a:r>
              <a:t>en utilisant IP (</a:t>
            </a:r>
            <a:r>
              <a:rPr i="1"/>
              <a:t>Internet Protocol</a:t>
            </a:r>
            <a:r>
              <a:t>) ;</a:t>
            </a:r>
          </a:p>
        </p:txBody>
      </p:sp>
      <p:sp>
        <p:nvSpPr>
          <p:cNvPr id="703" name="4 - L’architecture TCP/IP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L’architecture TCP/IP</a:t>
            </a:r>
          </a:p>
        </p:txBody>
      </p:sp>
      <p:sp>
        <p:nvSpPr>
          <p:cNvPr id="704" name="La couche application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La couche application</a:t>
            </a:r>
          </a:p>
        </p:txBody>
      </p:sp>
      <p:pic>
        <p:nvPicPr>
          <p:cNvPr id="705" name="OSIMODELET.png" descr="OSIMODEL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706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0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708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09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711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  <p:sp>
        <p:nvSpPr>
          <p:cNvPr id="712" name="Exemple : Requête d’une page web (suite…)…"/>
          <p:cNvSpPr txBox="1">
            <a:spLocks noGrp="1"/>
          </p:cNvSpPr>
          <p:nvPr>
            <p:ph type="body" idx="1"/>
          </p:nvPr>
        </p:nvSpPr>
        <p:spPr>
          <a:xfrm>
            <a:off x="304800" y="2070100"/>
            <a:ext cx="9601200" cy="5232400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defRPr b="1"/>
            </a:pPr>
            <a:r>
              <a:t>Exemple : Requête d’une page web (suite…)</a:t>
            </a:r>
            <a:br/>
            <a:endParaRPr/>
          </a:p>
          <a:p>
            <a:pPr marL="571500" lvl="1" indent="-254000">
              <a:buSzPct val="75000"/>
              <a:buChar char="‣"/>
            </a:pPr>
            <a:r>
              <a:t>IP envoie un datagramme vers son routeur, pour </a:t>
            </a:r>
            <a:r>
              <a:rPr i="1"/>
              <a:t>93.184.216.34</a:t>
            </a:r>
          </a:p>
          <a:p>
            <a:pPr marL="889000" lvl="2" indent="-254000">
              <a:buSzPct val="75000"/>
              <a:buChar char="•"/>
              <a:defRPr sz="1800"/>
            </a:pPr>
            <a:r>
              <a:t>son adresse IP source et l’adresse IP </a:t>
            </a:r>
            <a:r>
              <a:rPr i="1"/>
              <a:t>93.184.216.34</a:t>
            </a:r>
            <a:r>
              <a:t> du serveur sont spécifiés dans </a:t>
            </a:r>
            <a:br/>
            <a:r>
              <a:t>l’en-tête du datagramme ;</a:t>
            </a:r>
          </a:p>
          <a:p>
            <a:pPr marL="889000" lvl="2" indent="-254000">
              <a:buSzPct val="75000"/>
              <a:buChar char="•"/>
              <a:defRPr sz="1800"/>
            </a:pPr>
            <a:r>
              <a:t>Il utilise la couche d’accès au réseau ;</a:t>
            </a:r>
          </a:p>
          <a:p>
            <a:pPr marL="571500" lvl="1" indent="-254000">
              <a:spcBef>
                <a:spcPts val="800"/>
              </a:spcBef>
              <a:buSzPct val="75000"/>
              <a:buChar char="‣"/>
            </a:pPr>
            <a:r>
              <a:t>Qui créée les trames Wi-Fi nécessaires ;</a:t>
            </a:r>
          </a:p>
          <a:p>
            <a:pPr marL="571500" lvl="1" indent="-254000">
              <a:spcBef>
                <a:spcPts val="800"/>
              </a:spcBef>
              <a:buSzPct val="75000"/>
              <a:buChar char="‣"/>
            </a:pPr>
            <a:r>
              <a:t>Qui seront codées par l’émetteur Wi-Fi pour les transmettre au routeur Wi-Fi.</a:t>
            </a:r>
            <a:br/>
            <a:r>
              <a:t>Le routeur trouve la route vers le serveur web et achemine le datagramme ;</a:t>
            </a:r>
          </a:p>
          <a:p>
            <a:pPr marL="571500" lvl="1" indent="-254000">
              <a:spcBef>
                <a:spcPts val="800"/>
              </a:spcBef>
              <a:buSzPct val="75000"/>
              <a:buChar char="‣"/>
            </a:pPr>
            <a:r>
              <a:t>Le dernier routeur utilise Ethernet pour transmettre les trames du datagramme au serveur web </a:t>
            </a:r>
            <a:r>
              <a:rPr i="1"/>
              <a:t>93.184.216.34</a:t>
            </a:r>
            <a:br/>
            <a:br/>
            <a:endParaRPr/>
          </a:p>
        </p:txBody>
      </p:sp>
      <p:sp>
        <p:nvSpPr>
          <p:cNvPr id="713" name="4 - L’architecture TCP/IP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L’architecture TCP/IP</a:t>
            </a:r>
          </a:p>
        </p:txBody>
      </p:sp>
      <p:sp>
        <p:nvSpPr>
          <p:cNvPr id="714" name="La couche application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La couche application</a:t>
            </a:r>
          </a:p>
        </p:txBody>
      </p:sp>
      <p:pic>
        <p:nvPicPr>
          <p:cNvPr id="715" name="OSIMODELET.png" descr="OSIMODEL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716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2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720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21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723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30</a:t>
            </a:fld>
            <a:endParaRPr/>
          </a:p>
        </p:txBody>
      </p:sp>
      <p:sp>
        <p:nvSpPr>
          <p:cNvPr id="724" name="Exemple : Requête d’une page web (suite…)…"/>
          <p:cNvSpPr txBox="1">
            <a:spLocks noGrp="1"/>
          </p:cNvSpPr>
          <p:nvPr>
            <p:ph type="body" idx="1"/>
          </p:nvPr>
        </p:nvSpPr>
        <p:spPr>
          <a:xfrm>
            <a:off x="304800" y="2057400"/>
            <a:ext cx="9601200" cy="5232400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defRPr b="1"/>
            </a:pPr>
            <a:r>
              <a:t>Exemple : Requête d’une page web (suite…)</a:t>
            </a:r>
          </a:p>
          <a:p>
            <a:pPr>
              <a:defRPr b="1"/>
            </a:pPr>
            <a:endParaRPr/>
          </a:p>
          <a:p>
            <a:pPr marL="571500" lvl="1" indent="-254000">
              <a:buSzPct val="75000"/>
              <a:buChar char="‣"/>
            </a:pPr>
            <a:r>
              <a:t>Sur le serveur, </a:t>
            </a:r>
            <a:r>
              <a:rPr b="1"/>
              <a:t>trames</a:t>
            </a:r>
            <a:r>
              <a:t>, puis </a:t>
            </a:r>
            <a:r>
              <a:rPr b="1"/>
              <a:t>datagramme</a:t>
            </a:r>
            <a:r>
              <a:t> IP, puis </a:t>
            </a:r>
            <a:r>
              <a:rPr b="1"/>
              <a:t>segment</a:t>
            </a:r>
            <a:r>
              <a:t> TCP sont décapsulés pour fournir au processus HTTP la requête </a:t>
            </a:r>
            <a:r>
              <a:rPr b="1" i="1"/>
              <a:t>GET / HTTP/1.1…</a:t>
            </a:r>
            <a:endParaRPr b="1"/>
          </a:p>
          <a:p>
            <a:pPr marL="571500" lvl="1" indent="-254000">
              <a:spcBef>
                <a:spcPts val="800"/>
              </a:spcBef>
              <a:buSzPct val="75000"/>
              <a:buChar char="‣"/>
            </a:pPr>
            <a:r>
              <a:t>HTTP </a:t>
            </a:r>
          </a:p>
          <a:p>
            <a:pPr marL="889000" lvl="2" indent="-254000">
              <a:buSzPct val="75000"/>
              <a:buChar char="•"/>
              <a:defRPr sz="1800"/>
            </a:pPr>
            <a:r>
              <a:t>analyse la requête, </a:t>
            </a:r>
          </a:p>
          <a:p>
            <a:pPr marL="889000" lvl="2" indent="-254000">
              <a:buSzPct val="75000"/>
              <a:buChar char="•"/>
              <a:defRPr sz="1800"/>
            </a:pPr>
            <a:r>
              <a:t>recherche la ressource </a:t>
            </a:r>
          </a:p>
          <a:p>
            <a:pPr marL="889000" lvl="2" indent="-254000">
              <a:buSzPct val="75000"/>
              <a:buChar char="•"/>
              <a:defRPr sz="1800"/>
            </a:pPr>
            <a:r>
              <a:t>l’inclue dans la réponse HTTP :  </a:t>
            </a:r>
            <a:r>
              <a:rPr b="1" i="1"/>
              <a:t>HTTP/1.1 200 OK…</a:t>
            </a:r>
            <a:endParaRPr b="1"/>
          </a:p>
          <a:p>
            <a:pPr marL="571500" lvl="1" indent="-254000">
              <a:spcBef>
                <a:spcPts val="800"/>
              </a:spcBef>
              <a:buSzPct val="75000"/>
              <a:buChar char="‣"/>
            </a:pPr>
            <a:r>
              <a:t>Cette réponse sera transmise au client via TCP, </a:t>
            </a:r>
            <a:r>
              <a:rPr b="1"/>
              <a:t>avec toutes les étapes inverses</a:t>
            </a:r>
          </a:p>
          <a:p>
            <a:pPr marL="571500" lvl="1" indent="-254000">
              <a:spcBef>
                <a:spcPts val="800"/>
              </a:spcBef>
              <a:buSzPct val="75000"/>
              <a:buChar char="‣"/>
            </a:pPr>
            <a:r>
              <a:t>HTTP du client obtient la réponse via TCP</a:t>
            </a:r>
          </a:p>
          <a:p>
            <a:pPr marL="571500" lvl="1" indent="-254000">
              <a:spcBef>
                <a:spcPts val="800"/>
              </a:spcBef>
              <a:buSzPct val="75000"/>
              <a:buChar char="‣"/>
            </a:pPr>
            <a:r>
              <a:t>Le navigateur web </a:t>
            </a:r>
          </a:p>
          <a:p>
            <a:pPr marL="863600" lvl="2" indent="-228600">
              <a:buSzPct val="75000"/>
              <a:defRPr sz="1800"/>
            </a:pPr>
            <a:r>
              <a:t>interprète cette réponse </a:t>
            </a:r>
          </a:p>
          <a:p>
            <a:pPr marL="863600" lvl="2" indent="-228600">
              <a:buSzPct val="75000"/>
              <a:defRPr sz="1800"/>
            </a:pPr>
            <a:r>
              <a:t>l’affiche s’il dispose de toutes les ressources nécessaires </a:t>
            </a:r>
          </a:p>
          <a:p>
            <a:pPr marL="863600" lvl="2" indent="-228600">
              <a:buSzPct val="75000"/>
            </a:pPr>
            <a:r>
              <a:rPr sz="1800"/>
              <a:t>(sinon, il sollicite HTTP pour obtenir les ressources qu’il n’a pas en cache)</a:t>
            </a:r>
          </a:p>
          <a:p>
            <a:pPr marL="571500" lvl="1" indent="-254000">
              <a:spcBef>
                <a:spcPts val="800"/>
              </a:spcBef>
              <a:buSzPct val="75000"/>
              <a:buChar char="‣"/>
            </a:pPr>
            <a:endParaRPr sz="1800"/>
          </a:p>
          <a:p>
            <a:pPr marL="546100" lvl="1" indent="-228600">
              <a:spcBef>
                <a:spcPts val="800"/>
              </a:spcBef>
              <a:buSzPct val="75000"/>
              <a:buChar char="‣"/>
            </a:pPr>
            <a:r>
              <a:rPr sz="1800"/>
              <a:t>Voir aussi : </a:t>
            </a:r>
            <a:r>
              <a:rPr sz="1800" u="sng">
                <a:solidFill>
                  <a:srgbClr val="1A4291"/>
                </a:solidFill>
                <a:hlinkClick r:id="rId3"/>
              </a:rPr>
              <a:t>https://www.wireshark.org/</a:t>
            </a:r>
          </a:p>
        </p:txBody>
      </p:sp>
      <p:sp>
        <p:nvSpPr>
          <p:cNvPr id="725" name="4 - L’architecture TCP/IP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L’architecture TCP/IP</a:t>
            </a:r>
          </a:p>
        </p:txBody>
      </p:sp>
      <p:sp>
        <p:nvSpPr>
          <p:cNvPr id="726" name="La couche application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La couche application</a:t>
            </a:r>
          </a:p>
        </p:txBody>
      </p:sp>
      <p:pic>
        <p:nvPicPr>
          <p:cNvPr id="727" name="OSIMODELET.png" descr="OSIMODELE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9740" y="209593"/>
            <a:ext cx="1828801" cy="933407"/>
          </a:xfrm>
          <a:prstGeom prst="rect">
            <a:avLst/>
          </a:prstGeom>
          <a:ln w="12700">
            <a:miter lim="400000"/>
          </a:ln>
        </p:spPr>
      </p:pic>
      <p:sp>
        <p:nvSpPr>
          <p:cNvPr id="728" name="Architecture de communication en couches                 Ch.1"/>
          <p:cNvSpPr txBox="1"/>
          <p:nvPr/>
        </p:nvSpPr>
        <p:spPr>
          <a:xfrm>
            <a:off x="279400" y="139700"/>
            <a:ext cx="959823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rPr sz="3300" spc="-131"/>
              <a:t>Architecture de communication en couches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                 Ch.1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4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732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33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735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31</a:t>
            </a:fld>
            <a:endParaRPr/>
          </a:p>
        </p:txBody>
      </p:sp>
      <p:sp>
        <p:nvSpPr>
          <p:cNvPr id="736" name="1 - Préambule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1 - Préambule</a:t>
            </a:r>
          </a:p>
        </p:txBody>
      </p:sp>
      <p:sp>
        <p:nvSpPr>
          <p:cNvPr id="737" name="Grouper"/>
          <p:cNvSpPr txBox="1"/>
          <p:nvPr/>
        </p:nvSpPr>
        <p:spPr>
          <a:xfrm>
            <a:off x="279400" y="13970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sp>
        <p:nvSpPr>
          <p:cNvPr id="738" name="Croisements et Destination…"/>
          <p:cNvSpPr txBox="1">
            <a:spLocks noGrp="1"/>
          </p:cNvSpPr>
          <p:nvPr>
            <p:ph type="body" idx="1"/>
          </p:nvPr>
        </p:nvSpPr>
        <p:spPr>
          <a:xfrm>
            <a:off x="304800" y="2057400"/>
            <a:ext cx="9601200" cy="5232400"/>
          </a:xfrm>
          <a:prstGeom prst="rect">
            <a:avLst/>
          </a:prstGeom>
        </p:spPr>
        <p:txBody>
          <a:bodyPr lIns="25400" tIns="25400" rIns="25400" bIns="25400"/>
          <a:lstStyle/>
          <a:p>
            <a:pPr marL="230909" indent="-230909">
              <a:buClr>
                <a:srgbClr val="5C86B9"/>
              </a:buClr>
              <a:buSzPct val="50000"/>
              <a:buFont typeface="Zapf Dingbats"/>
              <a:buChar char="✤"/>
            </a:pPr>
            <a:r>
              <a:rPr i="1"/>
              <a:t>Croisements et Destination</a:t>
            </a:r>
            <a:br>
              <a:rPr i="1"/>
            </a:br>
            <a:endParaRPr i="1"/>
          </a:p>
          <a:p>
            <a:pPr marL="571500" lvl="1" indent="-254000">
              <a:buSzPct val="75000"/>
              <a:buChar char="‣"/>
            </a:pPr>
            <a:r>
              <a:t>Adressage, tables de routage et l'expédition de données dans le réseau IP. Évolution de IPv4 à IPv6. </a:t>
            </a:r>
          </a:p>
        </p:txBody>
      </p:sp>
      <p:sp>
        <p:nvSpPr>
          <p:cNvPr id="739" name="Contenu du chapitre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Contenu du chapitre</a:t>
            </a:r>
          </a:p>
        </p:txBody>
      </p:sp>
      <p:pic>
        <p:nvPicPr>
          <p:cNvPr id="740" name="Internet-transit-3.png" descr="Internet-transit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4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742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43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745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32</a:t>
            </a:fld>
            <a:endParaRPr/>
          </a:p>
        </p:txBody>
      </p:sp>
      <p:sp>
        <p:nvSpPr>
          <p:cNvPr id="746" name="1 - Objectif de la couche réseau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1 - Objectif de la couche réseau</a:t>
            </a:r>
          </a:p>
        </p:txBody>
      </p:sp>
      <p:sp>
        <p:nvSpPr>
          <p:cNvPr id="747" name="Couche réseau - Niveau paquet - Network layer…"/>
          <p:cNvSpPr txBox="1">
            <a:spLocks noGrp="1"/>
          </p:cNvSpPr>
          <p:nvPr>
            <p:ph type="body" idx="1"/>
          </p:nvPr>
        </p:nvSpPr>
        <p:spPr>
          <a:xfrm>
            <a:off x="290202" y="1879600"/>
            <a:ext cx="9152724" cy="547557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1500"/>
              </a:spcBef>
              <a:defRPr b="1"/>
            </a:pPr>
            <a:r>
              <a:t>Couche réseau - Niveau paquet - </a:t>
            </a:r>
            <a:r>
              <a:rPr i="1"/>
              <a:t>Network layer</a:t>
            </a:r>
          </a:p>
          <a:p>
            <a:pPr marL="571500" lvl="1" indent="-254000">
              <a:buSzPct val="75000"/>
              <a:buChar char="‣"/>
            </a:pPr>
            <a:r>
              <a:rPr b="1"/>
              <a:t>Acheminer</a:t>
            </a:r>
            <a:r>
              <a:t> des paquets de la source jusqu’à la destination</a:t>
            </a:r>
          </a:p>
          <a:p>
            <a:pPr marL="571500" lvl="1" indent="-254000">
              <a:buSzPct val="75000"/>
              <a:buChar char="‣"/>
            </a:pPr>
            <a:r>
              <a:rPr b="1"/>
              <a:t>Choisir les chemins</a:t>
            </a:r>
            <a:r>
              <a:t> appropriés à travers le sous-réseau. Ces chemins passent par des </a:t>
            </a:r>
            <a:r>
              <a:rPr b="1"/>
              <a:t>routeurs</a:t>
            </a:r>
          </a:p>
          <a:p>
            <a:pPr marL="571500" lvl="1" indent="-254000">
              <a:buSzPct val="75000"/>
              <a:buChar char="‣"/>
            </a:pPr>
            <a:r>
              <a:t>Permettre le passage de paquets d’un réseau à un autre</a:t>
            </a:r>
          </a:p>
          <a:p>
            <a:pPr marL="571500" lvl="1" indent="-254000">
              <a:buSzPct val="75000"/>
              <a:buChar char="‣"/>
            </a:pPr>
            <a:r>
              <a:t>Gestion du sous-réseau de transport</a:t>
            </a:r>
          </a:p>
        </p:txBody>
      </p:sp>
      <p:sp>
        <p:nvSpPr>
          <p:cNvPr id="748" name="Objectifs"/>
          <p:cNvSpPr txBox="1"/>
          <p:nvPr/>
        </p:nvSpPr>
        <p:spPr>
          <a:xfrm>
            <a:off x="304865" y="1416050"/>
            <a:ext cx="7655698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Objectifs</a:t>
            </a:r>
          </a:p>
        </p:txBody>
      </p:sp>
      <p:sp>
        <p:nvSpPr>
          <p:cNvPr id="749" name="Fig 2.1 - Réseau maillé"/>
          <p:cNvSpPr txBox="1"/>
          <p:nvPr/>
        </p:nvSpPr>
        <p:spPr>
          <a:xfrm>
            <a:off x="887160" y="7188200"/>
            <a:ext cx="2441576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2.1 - Réseau maillé</a:t>
            </a:r>
          </a:p>
        </p:txBody>
      </p:sp>
      <p:sp>
        <p:nvSpPr>
          <p:cNvPr id="750" name="Grouper"/>
          <p:cNvSpPr txBox="1"/>
          <p:nvPr/>
        </p:nvSpPr>
        <p:spPr>
          <a:xfrm>
            <a:off x="279400" y="13970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751" name="Internet-transit-3.png" descr="Internet-transit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61" name="Grouper"/>
          <p:cNvGrpSpPr/>
          <p:nvPr/>
        </p:nvGrpSpPr>
        <p:grpSpPr>
          <a:xfrm>
            <a:off x="1966973" y="4076187"/>
            <a:ext cx="6284988" cy="2923379"/>
            <a:chOff x="0" y="0"/>
            <a:chExt cx="6284986" cy="2923378"/>
          </a:xfrm>
        </p:grpSpPr>
        <p:pic>
          <p:nvPicPr>
            <p:cNvPr id="752" name="Network-png-4379380.png" descr="Network-png-4379380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8048" y="0"/>
              <a:ext cx="5719192" cy="29233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53" name="laptop-300.png" descr="laptop-30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1236398"/>
              <a:ext cx="783077" cy="6682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54" name="Computer-100.png" descr="Computer-100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6405" y="661592"/>
              <a:ext cx="488582" cy="7573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757" name="Grouper"/>
            <p:cNvGrpSpPr/>
            <p:nvPr/>
          </p:nvGrpSpPr>
          <p:grpSpPr>
            <a:xfrm>
              <a:off x="719849" y="1231030"/>
              <a:ext cx="243136" cy="495305"/>
              <a:chOff x="0" y="0"/>
              <a:chExt cx="243135" cy="495303"/>
            </a:xfrm>
          </p:grpSpPr>
          <p:sp>
            <p:nvSpPr>
              <p:cNvPr id="755" name="Ligne"/>
              <p:cNvSpPr/>
              <p:nvPr/>
            </p:nvSpPr>
            <p:spPr>
              <a:xfrm flipV="1">
                <a:off x="96184" y="0"/>
                <a:ext cx="146952" cy="313579"/>
              </a:xfrm>
              <a:prstGeom prst="line">
                <a:avLst/>
              </a:prstGeom>
              <a:noFill/>
              <a:ln w="38100" cap="flat">
                <a:solidFill>
                  <a:srgbClr val="CF232B"/>
                </a:solidFill>
                <a:prstDash val="sysDot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756" name="Ligne"/>
              <p:cNvSpPr/>
              <p:nvPr/>
            </p:nvSpPr>
            <p:spPr>
              <a:xfrm flipV="1">
                <a:off x="-1" y="184038"/>
                <a:ext cx="145868" cy="311266"/>
              </a:xfrm>
              <a:prstGeom prst="line">
                <a:avLst/>
              </a:prstGeom>
              <a:noFill/>
              <a:ln w="38100" cap="flat">
                <a:solidFill>
                  <a:srgbClr val="CF232B"/>
                </a:solidFill>
                <a:prstDash val="sysDot"/>
                <a:miter lim="400000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</p:grpSp>
        <p:grpSp>
          <p:nvGrpSpPr>
            <p:cNvPr id="760" name="Grouper"/>
            <p:cNvGrpSpPr/>
            <p:nvPr/>
          </p:nvGrpSpPr>
          <p:grpSpPr>
            <a:xfrm>
              <a:off x="5689425" y="1349081"/>
              <a:ext cx="243136" cy="495305"/>
              <a:chOff x="0" y="0"/>
              <a:chExt cx="243135" cy="495303"/>
            </a:xfrm>
          </p:grpSpPr>
          <p:sp>
            <p:nvSpPr>
              <p:cNvPr id="758" name="Ligne"/>
              <p:cNvSpPr/>
              <p:nvPr/>
            </p:nvSpPr>
            <p:spPr>
              <a:xfrm flipV="1">
                <a:off x="96184" y="0"/>
                <a:ext cx="146952" cy="313579"/>
              </a:xfrm>
              <a:prstGeom prst="line">
                <a:avLst/>
              </a:prstGeom>
              <a:noFill/>
              <a:ln w="38100" cap="flat">
                <a:solidFill>
                  <a:srgbClr val="CF232B"/>
                </a:solidFill>
                <a:prstDash val="sysDot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759" name="Ligne"/>
              <p:cNvSpPr/>
              <p:nvPr/>
            </p:nvSpPr>
            <p:spPr>
              <a:xfrm flipV="1">
                <a:off x="-1" y="184038"/>
                <a:ext cx="145868" cy="311266"/>
              </a:xfrm>
              <a:prstGeom prst="line">
                <a:avLst/>
              </a:prstGeom>
              <a:noFill/>
              <a:ln w="38100" cap="flat">
                <a:solidFill>
                  <a:srgbClr val="CF232B"/>
                </a:solidFill>
                <a:prstDash val="sysDot"/>
                <a:miter lim="400000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</p:grpSp>
      </p:grpSp>
      <p:sp>
        <p:nvSpPr>
          <p:cNvPr id="762" name="Source"/>
          <p:cNvSpPr txBox="1"/>
          <p:nvPr/>
        </p:nvSpPr>
        <p:spPr>
          <a:xfrm>
            <a:off x="1667321" y="5945823"/>
            <a:ext cx="968787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Source</a:t>
            </a:r>
          </a:p>
        </p:txBody>
      </p:sp>
      <p:sp>
        <p:nvSpPr>
          <p:cNvPr id="763" name="Destination"/>
          <p:cNvSpPr txBox="1"/>
          <p:nvPr/>
        </p:nvSpPr>
        <p:spPr>
          <a:xfrm>
            <a:off x="7884117" y="5566201"/>
            <a:ext cx="1540868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Destination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7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765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66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768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33</a:t>
            </a:fld>
            <a:endParaRPr/>
          </a:p>
        </p:txBody>
      </p:sp>
      <p:sp>
        <p:nvSpPr>
          <p:cNvPr id="769" name="1 - Objectif de la couche réseau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1 - Objectif de la couche réseau</a:t>
            </a:r>
          </a:p>
        </p:txBody>
      </p:sp>
      <p:sp>
        <p:nvSpPr>
          <p:cNvPr id="770" name="Ils sont fournis à la couche transport…"/>
          <p:cNvSpPr txBox="1">
            <a:spLocks noGrp="1"/>
          </p:cNvSpPr>
          <p:nvPr>
            <p:ph type="body" idx="1"/>
          </p:nvPr>
        </p:nvSpPr>
        <p:spPr>
          <a:xfrm>
            <a:off x="290202" y="1879600"/>
            <a:ext cx="9152724" cy="547557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1500"/>
              </a:spcBef>
            </a:pPr>
            <a:r>
              <a:t>Ils sont fournis à la couche transport</a:t>
            </a:r>
          </a:p>
          <a:p>
            <a:pPr>
              <a:spcBef>
                <a:spcPts val="1500"/>
              </a:spcBef>
            </a:pPr>
            <a:endParaRPr/>
          </a:p>
          <a:p>
            <a:pPr>
              <a:spcBef>
                <a:spcPts val="1500"/>
              </a:spcBef>
            </a:pPr>
            <a:endParaRPr/>
          </a:p>
          <a:p>
            <a:pPr>
              <a:spcBef>
                <a:spcPts val="1500"/>
              </a:spcBef>
            </a:pPr>
            <a:endParaRPr/>
          </a:p>
          <a:p>
            <a:pPr>
              <a:spcBef>
                <a:spcPts val="1500"/>
              </a:spcBef>
            </a:pPr>
            <a:endParaRPr/>
          </a:p>
          <a:p>
            <a:pPr>
              <a:spcBef>
                <a:spcPts val="1500"/>
              </a:spcBef>
            </a:pPr>
            <a:r>
              <a:t>Types de service :</a:t>
            </a:r>
          </a:p>
        </p:txBody>
      </p:sp>
      <p:sp>
        <p:nvSpPr>
          <p:cNvPr id="771" name="Services de la couche réseau"/>
          <p:cNvSpPr txBox="1"/>
          <p:nvPr/>
        </p:nvSpPr>
        <p:spPr>
          <a:xfrm>
            <a:off x="304865" y="1416050"/>
            <a:ext cx="7655698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Services de la couche réseau</a:t>
            </a:r>
          </a:p>
        </p:txBody>
      </p:sp>
      <p:sp>
        <p:nvSpPr>
          <p:cNvPr id="772" name="Couche transport…"/>
          <p:cNvSpPr txBox="1"/>
          <p:nvPr/>
        </p:nvSpPr>
        <p:spPr>
          <a:xfrm>
            <a:off x="468768" y="2387599"/>
            <a:ext cx="4218664" cy="13106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90500" dist="8455" dir="540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14300" tIns="114300" rIns="114300" bIns="114300" anchor="ctr">
            <a:spAutoFit/>
          </a:bodyPr>
          <a:lstStyle/>
          <a:p>
            <a:pPr>
              <a:buClr>
                <a:srgbClr val="040F6A"/>
              </a:buClr>
              <a:buFont typeface="Lucida Grande"/>
              <a:defRPr sz="2000" spc="-39">
                <a:solidFill>
                  <a:srgbClr val="000000"/>
                </a:solidFill>
              </a:defRPr>
            </a:pPr>
            <a:r>
              <a:t>Couche transport</a:t>
            </a:r>
          </a:p>
          <a:p>
            <a:pPr>
              <a:buClr>
                <a:srgbClr val="040F6A"/>
              </a:buClr>
              <a:buFont typeface="Lucida Grande"/>
              <a:defRPr sz="2000" spc="-39">
                <a:solidFill>
                  <a:srgbClr val="000000"/>
                </a:solidFill>
              </a:defRPr>
            </a:pPr>
            <a:r>
              <a:t>---------------------------------</a:t>
            </a:r>
          </a:p>
          <a:p>
            <a:pPr>
              <a:buClr>
                <a:srgbClr val="040F6A"/>
              </a:buClr>
              <a:buFont typeface="Lucida Grande"/>
              <a:defRPr sz="2000" spc="-39">
                <a:solidFill>
                  <a:srgbClr val="000000"/>
                </a:solidFill>
              </a:defRPr>
            </a:pPr>
            <a:r>
              <a:t>Couche réseau</a:t>
            </a:r>
          </a:p>
        </p:txBody>
      </p:sp>
      <p:sp>
        <p:nvSpPr>
          <p:cNvPr id="773" name="Client (utilisateur)…"/>
          <p:cNvSpPr txBox="1"/>
          <p:nvPr/>
        </p:nvSpPr>
        <p:spPr>
          <a:xfrm>
            <a:off x="4953996" y="2387600"/>
            <a:ext cx="4797867" cy="11963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90500" dist="8455" dir="540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14300" tIns="114300" rIns="114300" bIns="114300" anchor="ctr">
            <a:spAutoFit/>
          </a:bodyPr>
          <a:lstStyle/>
          <a:p>
            <a:pPr>
              <a:buClr>
                <a:srgbClr val="040F6A"/>
              </a:buClr>
              <a:buFont typeface="Lucida Grande"/>
              <a:defRPr sz="2000" spc="-39">
                <a:solidFill>
                  <a:srgbClr val="000000"/>
                </a:solidFill>
              </a:defRPr>
            </a:pPr>
            <a:r>
              <a:t>Client (utilisateur)</a:t>
            </a:r>
          </a:p>
          <a:p>
            <a:pPr>
              <a:buClr>
                <a:srgbClr val="040F6A"/>
              </a:buClr>
              <a:buFont typeface="Lucida Grande"/>
              <a:defRPr sz="2000" spc="-39">
                <a:solidFill>
                  <a:srgbClr val="000000"/>
                </a:solidFill>
              </a:defRPr>
            </a:pPr>
            <a:r>
              <a:t>---------------------------------------</a:t>
            </a:r>
            <a:br/>
            <a:r>
              <a:t>Opérateur réseau (transporteur)</a:t>
            </a:r>
          </a:p>
        </p:txBody>
      </p:sp>
      <p:sp>
        <p:nvSpPr>
          <p:cNvPr id="774" name="Rectangle"/>
          <p:cNvSpPr/>
          <p:nvPr/>
        </p:nvSpPr>
        <p:spPr>
          <a:xfrm>
            <a:off x="3335149" y="4514976"/>
            <a:ext cx="5310657" cy="24545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90500" dist="8455" dir="5400000" rotWithShape="0">
              <a:srgbClr val="000000"/>
            </a:outerShdw>
          </a:effectLst>
        </p:spPr>
        <p:txBody>
          <a:bodyPr lIns="50800" tIns="50800" rIns="50800" bIns="50800" anchor="ctr"/>
          <a:lstStyle/>
          <a:p>
            <a: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pPr>
            <a:endParaRPr/>
          </a:p>
        </p:txBody>
      </p:sp>
      <p:sp>
        <p:nvSpPr>
          <p:cNvPr id="775" name="Fig 2.2 - Service de la couche réseau"/>
          <p:cNvSpPr txBox="1"/>
          <p:nvPr/>
        </p:nvSpPr>
        <p:spPr>
          <a:xfrm>
            <a:off x="6000791" y="3835400"/>
            <a:ext cx="3867250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2.2 - Service de la couche réseau</a:t>
            </a:r>
          </a:p>
        </p:txBody>
      </p:sp>
      <p:sp>
        <p:nvSpPr>
          <p:cNvPr id="776" name="Fig 2.3 - Types de service"/>
          <p:cNvSpPr txBox="1"/>
          <p:nvPr/>
        </p:nvSpPr>
        <p:spPr>
          <a:xfrm>
            <a:off x="2522105" y="7093040"/>
            <a:ext cx="2747666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2.3 - Types de service</a:t>
            </a:r>
          </a:p>
        </p:txBody>
      </p:sp>
      <p:sp>
        <p:nvSpPr>
          <p:cNvPr id="777" name="Grouper"/>
          <p:cNvSpPr txBox="1"/>
          <p:nvPr/>
        </p:nvSpPr>
        <p:spPr>
          <a:xfrm>
            <a:off x="279400" y="13970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778" name="Internet-transit-3.png" descr="Internet-transit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pic>
        <p:nvPicPr>
          <p:cNvPr id="779" name="4.3 Types de service.png" descr="4.3 Types de servi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9089" y="4556838"/>
            <a:ext cx="5208170" cy="239178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82" name="Grouper"/>
          <p:cNvGrpSpPr/>
          <p:nvPr/>
        </p:nvGrpSpPr>
        <p:grpSpPr>
          <a:xfrm>
            <a:off x="4881351" y="5365689"/>
            <a:ext cx="3365603" cy="1021136"/>
            <a:chOff x="0" y="0"/>
            <a:chExt cx="3365601" cy="1021134"/>
          </a:xfrm>
        </p:grpSpPr>
        <p:sp>
          <p:nvSpPr>
            <p:cNvPr id="780" name="Mode datagramme"/>
            <p:cNvSpPr txBox="1"/>
            <p:nvPr/>
          </p:nvSpPr>
          <p:spPr>
            <a:xfrm>
              <a:off x="0" y="0"/>
              <a:ext cx="1793967" cy="304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>
                <a:defRPr sz="1300" spc="-26"/>
              </a:lvl1pPr>
            </a:lstStyle>
            <a:p>
              <a:r>
                <a:t>Mode datagramme</a:t>
              </a:r>
            </a:p>
          </p:txBody>
        </p:sp>
        <p:sp>
          <p:nvSpPr>
            <p:cNvPr id="781" name="Circuit virtuel"/>
            <p:cNvSpPr txBox="1"/>
            <p:nvPr/>
          </p:nvSpPr>
          <p:spPr>
            <a:xfrm>
              <a:off x="2035494" y="716334"/>
              <a:ext cx="1330108" cy="304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>
                <a:defRPr sz="1300" spc="-26"/>
              </a:lvl1pPr>
            </a:lstStyle>
            <a:p>
              <a:r>
                <a:t>Circuit virtuel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2" grpId="1" animBg="1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6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784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85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787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34</a:t>
            </a:fld>
            <a:endParaRPr/>
          </a:p>
        </p:txBody>
      </p:sp>
      <p:sp>
        <p:nvSpPr>
          <p:cNvPr id="788" name="1 - Objectif de la couche réseau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1 - Objectif de la couche réseau</a:t>
            </a:r>
          </a:p>
        </p:txBody>
      </p:sp>
      <p:sp>
        <p:nvSpPr>
          <p:cNvPr id="789" name="Services de la couche réseau"/>
          <p:cNvSpPr txBox="1"/>
          <p:nvPr/>
        </p:nvSpPr>
        <p:spPr>
          <a:xfrm>
            <a:off x="304865" y="1416050"/>
            <a:ext cx="7655698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Services de la couche réseau</a:t>
            </a:r>
          </a:p>
        </p:txBody>
      </p:sp>
      <p:sp>
        <p:nvSpPr>
          <p:cNvPr id="790" name="Grouper"/>
          <p:cNvSpPr txBox="1"/>
          <p:nvPr/>
        </p:nvSpPr>
        <p:spPr>
          <a:xfrm>
            <a:off x="279400" y="13970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791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792" name="Tableau 1"/>
          <p:cNvGraphicFramePr/>
          <p:nvPr/>
        </p:nvGraphicFramePr>
        <p:xfrm>
          <a:off x="790677" y="2219666"/>
          <a:ext cx="8304768" cy="4847136"/>
        </p:xfrm>
        <a:graphic>
          <a:graphicData uri="http://schemas.openxmlformats.org/drawingml/2006/table">
            <a:tbl>
              <a:tblPr firstRow="1" firstCol="1">
                <a:tableStyleId>{4C3C2611-4C71-4FC5-86AE-919BDF0F9419}</a:tableStyleId>
              </a:tblPr>
              <a:tblGrid>
                <a:gridCol w="1983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8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8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0003"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5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Critère</a:t>
                      </a:r>
                    </a:p>
                  </a:txBody>
                  <a:tcPr marL="101600" marR="101600" marT="101600" marB="1016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BEC0B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5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Mode sans connexion</a:t>
                      </a:r>
                    </a:p>
                  </a:txBody>
                  <a:tcPr marL="101600" marR="101600" marT="101600" marB="1016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BEC0B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5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Mode orienté connexion</a:t>
                      </a:r>
                    </a:p>
                  </a:txBody>
                  <a:tcPr marL="101600" marR="101600" marT="101600" marB="1016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BEC0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9719">
                <a:tc>
                  <a:txBody>
                    <a:bodyPr/>
                    <a:lstStyle/>
                    <a:p>
                      <a:pPr algn="l" defTabSz="127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Fonctionnement</a:t>
                      </a:r>
                    </a:p>
                  </a:txBody>
                  <a:tcPr marL="101600" marR="101600" marT="101600" marB="1016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Paquets indépendants</a:t>
                      </a:r>
                    </a:p>
                  </a:txBody>
                  <a:tcPr marL="101600" marR="101600" marT="101600" marB="10160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Route établie à l’avance</a:t>
                      </a:r>
                    </a:p>
                  </a:txBody>
                  <a:tcPr marL="101600" marR="101600" marT="101600" marB="1016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8674">
                <a:tc>
                  <a:txBody>
                    <a:bodyPr/>
                    <a:lstStyle/>
                    <a:p>
                      <a:pPr algn="l" defTabSz="127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Routage</a:t>
                      </a:r>
                    </a:p>
                  </a:txBody>
                  <a:tcPr marL="101600" marR="101600" marT="101600" marB="1016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Chaque paquet peut suivre une route diﬀérente</a:t>
                      </a:r>
                    </a:p>
                  </a:txBody>
                  <a:tcPr marL="101600" marR="101600" marT="101600" marB="10160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Tous les paquets suivent le même chemin</a:t>
                      </a:r>
                    </a:p>
                  </a:txBody>
                  <a:tcPr marL="101600" marR="101600" marT="101600" marB="1016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573">
                <a:tc>
                  <a:txBody>
                    <a:bodyPr/>
                    <a:lstStyle/>
                    <a:p>
                      <a:pPr algn="l" defTabSz="127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Avantage</a:t>
                      </a:r>
                    </a:p>
                  </a:txBody>
                  <a:tcPr marL="101600" marR="101600" marT="101600" marB="1016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Flexible et tolérant 
aux pannes</a:t>
                      </a:r>
                    </a:p>
                  </a:txBody>
                  <a:tcPr marL="101600" marR="101600" marT="101600" marB="10160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Rapide et eﬀicace</a:t>
                      </a:r>
                    </a:p>
                  </a:txBody>
                  <a:tcPr marL="101600" marR="101600" marT="101600" marB="1016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573">
                <a:tc>
                  <a:txBody>
                    <a:bodyPr/>
                    <a:lstStyle/>
                    <a:p>
                      <a:pPr algn="l" defTabSz="127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Inconvénient</a:t>
                      </a:r>
                    </a:p>
                  </a:txBody>
                  <a:tcPr marL="101600" marR="101600" marT="101600" marB="1016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Traitement plus complexe</a:t>
                      </a:r>
                    </a:p>
                  </a:txBody>
                  <a:tcPr marL="101600" marR="101600" marT="101600" marB="10160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Sensible aux pannes 
de la route</a:t>
                      </a:r>
                    </a:p>
                  </a:txBody>
                  <a:tcPr marL="101600" marR="101600" marT="101600" marB="1016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9719">
                <a:tc>
                  <a:txBody>
                    <a:bodyPr/>
                    <a:lstStyle/>
                    <a:p>
                      <a:pPr algn="l" defTabSz="127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Analogie</a:t>
                      </a:r>
                    </a:p>
                  </a:txBody>
                  <a:tcPr marL="101600" marR="101600" marT="101600" marB="1016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Service postal</a:t>
                      </a:r>
                    </a:p>
                  </a:txBody>
                  <a:tcPr marL="101600" marR="101600" marT="101600" marB="10160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Service téléphonique</a:t>
                      </a:r>
                    </a:p>
                  </a:txBody>
                  <a:tcPr marL="101600" marR="101600" marT="101600" marB="1016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9719">
                <a:tc>
                  <a:txBody>
                    <a:bodyPr/>
                    <a:lstStyle/>
                    <a:p>
                      <a:pPr algn="l" defTabSz="127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Exemple</a:t>
                      </a:r>
                    </a:p>
                  </a:txBody>
                  <a:tcPr marL="101600" marR="101600" marT="101600" marB="1016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Internet / IP</a:t>
                      </a:r>
                    </a:p>
                  </a:txBody>
                  <a:tcPr marL="101600" marR="101600" marT="101600" marB="101600" horzOverflow="overflow">
                    <a:lnL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127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70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ATM, relais de trame, MPLS</a:t>
                      </a:r>
                    </a:p>
                  </a:txBody>
                  <a:tcPr marL="101600" marR="101600" marT="101600" marB="1016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796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797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799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35</a:t>
            </a:fld>
            <a:endParaRPr/>
          </a:p>
        </p:txBody>
      </p:sp>
      <p:sp>
        <p:nvSpPr>
          <p:cNvPr id="800" name="2 - Algorithme de routage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2 - Algorithme de routage</a:t>
            </a:r>
          </a:p>
        </p:txBody>
      </p:sp>
      <p:sp>
        <p:nvSpPr>
          <p:cNvPr id="801" name="Chemin : suite de liens et de nœuds intermédiaires parcourus pour aller de la source à la destination dans le réseau…"/>
          <p:cNvSpPr txBox="1">
            <a:spLocks noGrp="1"/>
          </p:cNvSpPr>
          <p:nvPr>
            <p:ph type="body" idx="1"/>
          </p:nvPr>
        </p:nvSpPr>
        <p:spPr>
          <a:xfrm>
            <a:off x="290202" y="1879600"/>
            <a:ext cx="9152724" cy="547557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1500"/>
              </a:spcBef>
            </a:pPr>
            <a:r>
              <a:rPr b="1"/>
              <a:t>Chemin</a:t>
            </a:r>
            <a:r>
              <a:t> : suite de liens et de nœuds intermédiaires parcourus pour aller de la source à la destination dans le réseau</a:t>
            </a:r>
          </a:p>
          <a:p>
            <a:pPr>
              <a:spcBef>
                <a:spcPts val="1500"/>
              </a:spcBef>
            </a:pPr>
            <a:r>
              <a:t>Un </a:t>
            </a:r>
            <a:r>
              <a:rPr b="1"/>
              <a:t>algorithme de routage</a:t>
            </a:r>
            <a:r>
              <a:t> est la partie du logiciel de réseau responsable du </a:t>
            </a:r>
            <a:r>
              <a:rPr b="1"/>
              <a:t>choix d’une ligne de sortie</a:t>
            </a:r>
            <a:r>
              <a:t> d’un routeur en fonction de la destination d’un paquet entrant</a:t>
            </a:r>
          </a:p>
          <a:p>
            <a:pPr>
              <a:spcBef>
                <a:spcPts val="1500"/>
              </a:spcBef>
            </a:pPr>
            <a:r>
              <a:t>À cette fin, chaque routeur gère </a:t>
            </a:r>
            <a:r>
              <a:rPr b="1"/>
              <a:t>une table de routage</a:t>
            </a:r>
          </a:p>
          <a:p>
            <a:pPr>
              <a:spcBef>
                <a:spcPts val="1500"/>
              </a:spcBef>
            </a:pPr>
            <a:r>
              <a:t>On distingue :</a:t>
            </a:r>
          </a:p>
          <a:p>
            <a:pPr marL="571500" lvl="1" indent="-254000">
              <a:buSzPct val="75000"/>
              <a:buChar char="‣"/>
            </a:pPr>
            <a:r>
              <a:t>Des algorithmes non adaptatifs</a:t>
            </a:r>
          </a:p>
          <a:p>
            <a:pPr marL="889000" lvl="2" indent="-254000">
              <a:buSzPct val="75000"/>
            </a:pPr>
            <a:r>
              <a:t>Le routage est </a:t>
            </a:r>
            <a:r>
              <a:rPr b="1"/>
              <a:t>statique</a:t>
            </a:r>
          </a:p>
          <a:p>
            <a:pPr marL="889000" lvl="2" indent="-254000">
              <a:buSzPct val="75000"/>
            </a:pPr>
            <a:r>
              <a:t>Les routes sont calculées à l’avance</a:t>
            </a:r>
          </a:p>
          <a:p>
            <a:pPr marL="889000" lvl="2" indent="-254000">
              <a:buSzPct val="75000"/>
            </a:pPr>
            <a:r>
              <a:t>Cf. commande </a:t>
            </a:r>
            <a:r>
              <a:rPr b="1"/>
              <a:t>route</a:t>
            </a:r>
            <a:r>
              <a:t> des systèmes Unix et Linux</a:t>
            </a:r>
          </a:p>
          <a:p>
            <a:pPr marL="571500" lvl="1" indent="-254000">
              <a:buSzPct val="75000"/>
              <a:buChar char="‣"/>
            </a:pPr>
            <a:r>
              <a:t>Des algorithmes adaptatifs</a:t>
            </a:r>
          </a:p>
          <a:p>
            <a:pPr marL="889000" lvl="2" indent="-254000">
              <a:buSzPct val="75000"/>
            </a:pPr>
            <a:r>
              <a:t>Le routage est </a:t>
            </a:r>
            <a:r>
              <a:rPr b="1"/>
              <a:t>dynamique</a:t>
            </a:r>
          </a:p>
          <a:p>
            <a:pPr marL="889000" lvl="2" indent="-254000">
              <a:buSzPct val="75000"/>
            </a:pPr>
            <a:r>
              <a:t>Les décisions de routage sont modifiées en fonction de changements (trafic, topologie, etc.)</a:t>
            </a:r>
          </a:p>
        </p:txBody>
      </p:sp>
      <p:sp>
        <p:nvSpPr>
          <p:cNvPr id="802" name="Définitions ; introduction"/>
          <p:cNvSpPr txBox="1"/>
          <p:nvPr/>
        </p:nvSpPr>
        <p:spPr>
          <a:xfrm>
            <a:off x="304865" y="1416050"/>
            <a:ext cx="7655698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Définitions ; introduction</a:t>
            </a:r>
          </a:p>
        </p:txBody>
      </p:sp>
      <p:sp>
        <p:nvSpPr>
          <p:cNvPr id="803" name="Grouper"/>
          <p:cNvSpPr txBox="1"/>
          <p:nvPr/>
        </p:nvSpPr>
        <p:spPr>
          <a:xfrm>
            <a:off x="279400" y="13970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804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0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808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809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811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36</a:t>
            </a:fld>
            <a:endParaRPr/>
          </a:p>
        </p:txBody>
      </p:sp>
      <p:sp>
        <p:nvSpPr>
          <p:cNvPr id="812" name="2 - Algorithme de routage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2 - Algorithme de routage</a:t>
            </a:r>
          </a:p>
        </p:txBody>
      </p:sp>
      <p:sp>
        <p:nvSpPr>
          <p:cNvPr id="813" name="La métrique utilisée est une fonction de :…"/>
          <p:cNvSpPr txBox="1">
            <a:spLocks noGrp="1"/>
          </p:cNvSpPr>
          <p:nvPr>
            <p:ph type="body" idx="1"/>
          </p:nvPr>
        </p:nvSpPr>
        <p:spPr>
          <a:xfrm>
            <a:off x="290202" y="1879600"/>
            <a:ext cx="9152724" cy="547557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1500"/>
              </a:spcBef>
            </a:pPr>
            <a:r>
              <a:t>La </a:t>
            </a:r>
            <a:r>
              <a:rPr b="1"/>
              <a:t>métrique</a:t>
            </a:r>
            <a:r>
              <a:t> utilisée est une fonction de :</a:t>
            </a:r>
          </a:p>
          <a:p>
            <a:pPr marL="571500" lvl="1" indent="-254000">
              <a:buSzPct val="75000"/>
              <a:buChar char="‣"/>
            </a:pPr>
            <a:r>
              <a:t>La distance géographique</a:t>
            </a:r>
          </a:p>
          <a:p>
            <a:pPr marL="571500" lvl="1" indent="-254000">
              <a:buSzPct val="75000"/>
              <a:buChar char="‣"/>
            </a:pPr>
            <a:r>
              <a:t>Le nombre de sauts</a:t>
            </a:r>
          </a:p>
          <a:p>
            <a:pPr marL="571500" lvl="1" indent="-254000">
              <a:buSzPct val="75000"/>
              <a:buChar char="‣"/>
            </a:pPr>
            <a:r>
              <a:t>Le temps d’acheminement (temps de transit + délais d’attente dans les routeurs)</a:t>
            </a:r>
          </a:p>
          <a:p>
            <a:pPr marL="571500" lvl="1" indent="-254000">
              <a:buSzPct val="75000"/>
              <a:buChar char="‣"/>
            </a:pPr>
            <a:r>
              <a:t>Le coût de transport</a:t>
            </a:r>
          </a:p>
          <a:p>
            <a:pPr marL="571500" lvl="1" indent="-254000">
              <a:buSzPct val="75000"/>
              <a:buChar char="‣"/>
            </a:pPr>
            <a:r>
              <a:t>…</a:t>
            </a:r>
          </a:p>
          <a:p>
            <a:pPr marL="571500" lvl="1" indent="-254000">
              <a:buSzPct val="75000"/>
              <a:buChar char="‣"/>
            </a:pPr>
            <a:r>
              <a:t>Ou bien une </a:t>
            </a:r>
            <a:r>
              <a:rPr b="1"/>
              <a:t>fonction pondérée</a:t>
            </a:r>
            <a:r>
              <a:t> de variables ci-dessus</a:t>
            </a:r>
          </a:p>
          <a:p>
            <a:pPr>
              <a:spcBef>
                <a:spcPts val="1500"/>
              </a:spcBef>
            </a:pPr>
            <a:r>
              <a:t>La </a:t>
            </a:r>
            <a:r>
              <a:rPr b="1"/>
              <a:t>table de routage</a:t>
            </a:r>
            <a:r>
              <a:t> est utilisée pour la fonction de </a:t>
            </a:r>
            <a:r>
              <a:rPr b="1"/>
              <a:t>relayage</a:t>
            </a:r>
            <a:r>
              <a:t> de paquets</a:t>
            </a:r>
          </a:p>
          <a:p>
            <a:pPr marL="571500" lvl="1" indent="-254000">
              <a:buSzPct val="75000"/>
              <a:buChar char="‣"/>
            </a:pPr>
            <a:r>
              <a:t>Pour </a:t>
            </a:r>
            <a:r>
              <a:rPr b="1"/>
              <a:t>acheminer</a:t>
            </a:r>
            <a:r>
              <a:t> le paquet vers le prochain saut</a:t>
            </a:r>
          </a:p>
          <a:p>
            <a:pPr marL="571500" lvl="1" indent="-254000">
              <a:buSzPct val="75000"/>
              <a:buChar char="‣"/>
            </a:pPr>
            <a:r>
              <a:t>FIB, </a:t>
            </a:r>
            <a:r>
              <a:rPr i="1"/>
              <a:t>Forwarding Information Base</a:t>
            </a:r>
            <a:r>
              <a:t>, table d’information d’acheminement</a:t>
            </a:r>
          </a:p>
          <a:p>
            <a:pPr>
              <a:spcBef>
                <a:spcPts val="1500"/>
              </a:spcBef>
            </a:pPr>
            <a:r>
              <a:t>RIB, </a:t>
            </a:r>
            <a:r>
              <a:rPr i="1"/>
              <a:t>Routing Information Base</a:t>
            </a:r>
            <a:r>
              <a:t>, table de routage :</a:t>
            </a:r>
          </a:p>
          <a:p>
            <a:pPr marL="571500" lvl="1" indent="-254000">
              <a:buSzPct val="75000"/>
              <a:buChar char="‣"/>
            </a:pPr>
            <a:r>
              <a:t>Permet de </a:t>
            </a:r>
            <a:r>
              <a:rPr b="1"/>
              <a:t>calculer</a:t>
            </a:r>
            <a:r>
              <a:t> et de choisir les chemins</a:t>
            </a:r>
          </a:p>
          <a:p>
            <a:pPr marL="571500" lvl="1" indent="-254000">
              <a:buSzPct val="75000"/>
              <a:buChar char="‣"/>
            </a:pPr>
            <a:r>
              <a:t>RIB est mis à jour par l’algorithme de routage</a:t>
            </a:r>
          </a:p>
          <a:p>
            <a:pPr lvl="1" indent="228600">
              <a:spcBef>
                <a:spcPts val="1500"/>
              </a:spcBef>
              <a:buClrTx/>
              <a:buSzTx/>
              <a:buFontTx/>
              <a:buNone/>
            </a:pPr>
            <a:r>
              <a:t>Voir : </a:t>
            </a:r>
            <a:r>
              <a:rPr u="sng">
                <a:hlinkClick r:id="rId2"/>
              </a:rPr>
              <a:t>https://www.youtube.com/watch?v=EPo7QyB7Yss</a:t>
            </a:r>
          </a:p>
        </p:txBody>
      </p:sp>
      <p:sp>
        <p:nvSpPr>
          <p:cNvPr id="814" name="Définitions ; introduction"/>
          <p:cNvSpPr txBox="1"/>
          <p:nvPr/>
        </p:nvSpPr>
        <p:spPr>
          <a:xfrm>
            <a:off x="304865" y="1416050"/>
            <a:ext cx="7655698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Définitions ; introduction</a:t>
            </a:r>
          </a:p>
        </p:txBody>
      </p:sp>
      <p:sp>
        <p:nvSpPr>
          <p:cNvPr id="815" name="Grouper"/>
          <p:cNvSpPr txBox="1"/>
          <p:nvPr/>
        </p:nvSpPr>
        <p:spPr>
          <a:xfrm>
            <a:off x="279400" y="13970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816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818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819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821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37</a:t>
            </a:fld>
            <a:endParaRPr/>
          </a:p>
        </p:txBody>
      </p:sp>
      <p:sp>
        <p:nvSpPr>
          <p:cNvPr id="822" name="2 - Algorithme de routage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2 - Algorithme de routage</a:t>
            </a:r>
          </a:p>
        </p:txBody>
      </p:sp>
      <p:sp>
        <p:nvSpPr>
          <p:cNvPr id="823" name="Routage du plus court chemin - Shortest Path Routing…"/>
          <p:cNvSpPr txBox="1">
            <a:spLocks noGrp="1"/>
          </p:cNvSpPr>
          <p:nvPr>
            <p:ph type="body" idx="1"/>
          </p:nvPr>
        </p:nvSpPr>
        <p:spPr>
          <a:xfrm>
            <a:off x="290202" y="1879600"/>
            <a:ext cx="9152724" cy="547557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1500"/>
              </a:spcBef>
            </a:pPr>
            <a:r>
              <a:rPr b="1"/>
              <a:t>Routage du plus court chemin</a:t>
            </a:r>
            <a:r>
              <a:t> - </a:t>
            </a:r>
            <a:r>
              <a:rPr i="1"/>
              <a:t>Shortest Path Routing</a:t>
            </a:r>
            <a:br>
              <a:rPr i="1"/>
            </a:br>
            <a:endParaRPr sz="1200"/>
          </a:p>
          <a:p>
            <a:pPr marL="571500" lvl="1" indent="-254000">
              <a:buSzPct val="75000"/>
              <a:buChar char="‣"/>
            </a:pPr>
            <a:r>
              <a:t>Algorithme de </a:t>
            </a:r>
            <a:r>
              <a:rPr b="1"/>
              <a:t>Dijkstra</a:t>
            </a:r>
          </a:p>
          <a:p>
            <a:pPr marL="571500" lvl="1" indent="-254000">
              <a:buSzPct val="75000"/>
              <a:buChar char="‣"/>
            </a:pPr>
            <a:r>
              <a:t>Voir </a:t>
            </a:r>
            <a:r>
              <a:rPr sz="1700" u="sng">
                <a:hlinkClick r:id="rId3"/>
              </a:rPr>
              <a:t>https://licence-math.univ-lyon1.fr/lib/exe/fetch.php?media=gla:dijkstra.pdf</a:t>
            </a:r>
            <a:endParaRPr sz="1700"/>
          </a:p>
          <a:p>
            <a:pPr>
              <a:spcBef>
                <a:spcPts val="0"/>
              </a:spcBef>
            </a:pPr>
            <a:endParaRPr sz="1200"/>
          </a:p>
          <a:p>
            <a:pPr marL="571500" lvl="1" indent="-254000">
              <a:buSzPct val="75000"/>
              <a:buChar char="‣"/>
              <a:defRPr b="1"/>
            </a:pPr>
            <a:r>
              <a:t>Exercice : </a:t>
            </a:r>
          </a:p>
          <a:p>
            <a:pPr marL="571500" lvl="1" indent="-254000">
              <a:buSzPct val="75000"/>
              <a:buChar char="‣"/>
            </a:pPr>
            <a:r>
              <a:t>Voir</a:t>
            </a:r>
            <a:r>
              <a:rPr sz="1700"/>
              <a:t> </a:t>
            </a:r>
            <a:r>
              <a:rPr sz="1700" u="sng">
                <a:hlinkClick r:id="rId4"/>
              </a:rPr>
              <a:t>https://utc505.seancetenante.com/documents/Exercices-UTC505-algorithme-de-Dijkstra.docx</a:t>
            </a:r>
          </a:p>
          <a:p>
            <a:pPr marL="889000" lvl="2" indent="-254000">
              <a:buSzPct val="75000"/>
            </a:pPr>
            <a:r>
              <a:t>Calculer le plus court chemin entre A et G. </a:t>
            </a:r>
          </a:p>
          <a:p>
            <a:pPr marL="889000" lvl="2" indent="-254000">
              <a:buSzPct val="75000"/>
            </a:pPr>
            <a:r>
              <a:t>Par quels nœuds passe ce chemin ?  Quel coût a ce chemin entre A et G ?</a:t>
            </a:r>
          </a:p>
        </p:txBody>
      </p:sp>
      <p:sp>
        <p:nvSpPr>
          <p:cNvPr id="824" name="Exemples de routage"/>
          <p:cNvSpPr txBox="1"/>
          <p:nvPr/>
        </p:nvSpPr>
        <p:spPr>
          <a:xfrm>
            <a:off x="304865" y="1416050"/>
            <a:ext cx="7655698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Exemples de routage</a:t>
            </a:r>
          </a:p>
        </p:txBody>
      </p:sp>
      <p:sp>
        <p:nvSpPr>
          <p:cNvPr id="825" name="Grouper"/>
          <p:cNvSpPr txBox="1"/>
          <p:nvPr/>
        </p:nvSpPr>
        <p:spPr>
          <a:xfrm>
            <a:off x="279400" y="13970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826" name="Internet-transit-3.png" descr="Internet-transit-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63" name="Grouper"/>
          <p:cNvGrpSpPr/>
          <p:nvPr/>
        </p:nvGrpSpPr>
        <p:grpSpPr>
          <a:xfrm>
            <a:off x="2327792" y="4823888"/>
            <a:ext cx="4328426" cy="2566787"/>
            <a:chOff x="0" y="0"/>
            <a:chExt cx="4328424" cy="2566786"/>
          </a:xfrm>
        </p:grpSpPr>
        <p:sp>
          <p:nvSpPr>
            <p:cNvPr id="827" name="Cercle"/>
            <p:cNvSpPr/>
            <p:nvPr/>
          </p:nvSpPr>
          <p:spPr>
            <a:xfrm>
              <a:off x="261819" y="1013481"/>
              <a:ext cx="437239" cy="437238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28" name="Cercle"/>
            <p:cNvSpPr/>
            <p:nvPr/>
          </p:nvSpPr>
          <p:spPr>
            <a:xfrm>
              <a:off x="1232099" y="40661"/>
              <a:ext cx="437238" cy="437238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29" name="Cercle"/>
            <p:cNvSpPr/>
            <p:nvPr/>
          </p:nvSpPr>
          <p:spPr>
            <a:xfrm>
              <a:off x="1232099" y="1013481"/>
              <a:ext cx="437238" cy="437238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30" name="Cercle"/>
            <p:cNvSpPr/>
            <p:nvPr/>
          </p:nvSpPr>
          <p:spPr>
            <a:xfrm>
              <a:off x="2624019" y="1013481"/>
              <a:ext cx="437239" cy="437238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31" name="Cercle"/>
            <p:cNvSpPr/>
            <p:nvPr/>
          </p:nvSpPr>
          <p:spPr>
            <a:xfrm>
              <a:off x="1232099" y="1986301"/>
              <a:ext cx="437238" cy="437238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32" name="Cercle"/>
            <p:cNvSpPr/>
            <p:nvPr/>
          </p:nvSpPr>
          <p:spPr>
            <a:xfrm>
              <a:off x="2624019" y="1986301"/>
              <a:ext cx="437239" cy="437238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33" name="Cercle"/>
            <p:cNvSpPr/>
            <p:nvPr/>
          </p:nvSpPr>
          <p:spPr>
            <a:xfrm>
              <a:off x="3878488" y="1022261"/>
              <a:ext cx="437238" cy="437238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34" name="A"/>
            <p:cNvSpPr txBox="1"/>
            <p:nvPr/>
          </p:nvSpPr>
          <p:spPr>
            <a:xfrm>
              <a:off x="0" y="1206699"/>
              <a:ext cx="432000" cy="43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900" i="0" spc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A</a:t>
              </a:r>
            </a:p>
          </p:txBody>
        </p:sp>
        <p:sp>
          <p:nvSpPr>
            <p:cNvPr id="835" name="B"/>
            <p:cNvSpPr txBox="1"/>
            <p:nvPr/>
          </p:nvSpPr>
          <p:spPr>
            <a:xfrm>
              <a:off x="899995" y="0"/>
              <a:ext cx="432001" cy="432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900" i="0" spc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B</a:t>
              </a:r>
            </a:p>
          </p:txBody>
        </p:sp>
        <p:sp>
          <p:nvSpPr>
            <p:cNvPr id="836" name="C"/>
            <p:cNvSpPr txBox="1"/>
            <p:nvPr/>
          </p:nvSpPr>
          <p:spPr>
            <a:xfrm>
              <a:off x="899995" y="1150620"/>
              <a:ext cx="432001" cy="43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900" i="0" spc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C</a:t>
              </a:r>
            </a:p>
          </p:txBody>
        </p:sp>
        <p:sp>
          <p:nvSpPr>
            <p:cNvPr id="837" name="D"/>
            <p:cNvSpPr txBox="1"/>
            <p:nvPr/>
          </p:nvSpPr>
          <p:spPr>
            <a:xfrm>
              <a:off x="899995" y="1988920"/>
              <a:ext cx="432001" cy="43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900" i="0" spc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D</a:t>
              </a:r>
            </a:p>
          </p:txBody>
        </p:sp>
        <p:sp>
          <p:nvSpPr>
            <p:cNvPr id="838" name="E"/>
            <p:cNvSpPr txBox="1"/>
            <p:nvPr/>
          </p:nvSpPr>
          <p:spPr>
            <a:xfrm>
              <a:off x="2341879" y="1232099"/>
              <a:ext cx="432001" cy="43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900" i="0" spc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E</a:t>
              </a:r>
            </a:p>
          </p:txBody>
        </p:sp>
        <p:sp>
          <p:nvSpPr>
            <p:cNvPr id="839" name="F"/>
            <p:cNvSpPr txBox="1"/>
            <p:nvPr/>
          </p:nvSpPr>
          <p:spPr>
            <a:xfrm>
              <a:off x="2951780" y="1988920"/>
              <a:ext cx="432001" cy="43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900" i="0" spc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F</a:t>
              </a:r>
            </a:p>
          </p:txBody>
        </p:sp>
        <p:sp>
          <p:nvSpPr>
            <p:cNvPr id="840" name="G"/>
            <p:cNvSpPr txBox="1"/>
            <p:nvPr/>
          </p:nvSpPr>
          <p:spPr>
            <a:xfrm>
              <a:off x="3896424" y="660377"/>
              <a:ext cx="432001" cy="43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900" i="0" spc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G</a:t>
              </a:r>
            </a:p>
          </p:txBody>
        </p:sp>
        <p:sp>
          <p:nvSpPr>
            <p:cNvPr id="841" name="Ligne"/>
            <p:cNvSpPr/>
            <p:nvPr/>
          </p:nvSpPr>
          <p:spPr>
            <a:xfrm flipV="1">
              <a:off x="626989" y="374663"/>
              <a:ext cx="679607" cy="684518"/>
            </a:xfrm>
            <a:prstGeom prst="line">
              <a:avLst/>
            </a:prstGeom>
            <a:noFill/>
            <a:ln w="25400" cap="flat">
              <a:solidFill>
                <a:srgbClr val="07AED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42" name="Ligne"/>
            <p:cNvSpPr/>
            <p:nvPr/>
          </p:nvSpPr>
          <p:spPr>
            <a:xfrm>
              <a:off x="618177" y="1388288"/>
              <a:ext cx="690123" cy="690124"/>
            </a:xfrm>
            <a:prstGeom prst="line">
              <a:avLst/>
            </a:prstGeom>
            <a:noFill/>
            <a:ln w="25400" cap="flat">
              <a:solidFill>
                <a:srgbClr val="07AED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43" name="Ligne"/>
            <p:cNvSpPr/>
            <p:nvPr/>
          </p:nvSpPr>
          <p:spPr>
            <a:xfrm flipH="1">
              <a:off x="1446782" y="488702"/>
              <a:ext cx="1" cy="512080"/>
            </a:xfrm>
            <a:prstGeom prst="line">
              <a:avLst/>
            </a:prstGeom>
            <a:noFill/>
            <a:ln w="25400" cap="flat">
              <a:solidFill>
                <a:srgbClr val="07AED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44" name="Ligne"/>
            <p:cNvSpPr/>
            <p:nvPr/>
          </p:nvSpPr>
          <p:spPr>
            <a:xfrm>
              <a:off x="1626357" y="1351547"/>
              <a:ext cx="1043423" cy="746868"/>
            </a:xfrm>
            <a:prstGeom prst="line">
              <a:avLst/>
            </a:prstGeom>
            <a:noFill/>
            <a:ln w="25400" cap="flat">
              <a:solidFill>
                <a:srgbClr val="07AED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45" name="Ligne"/>
            <p:cNvSpPr/>
            <p:nvPr/>
          </p:nvSpPr>
          <p:spPr>
            <a:xfrm flipV="1">
              <a:off x="1450718" y="1448100"/>
              <a:ext cx="1" cy="530450"/>
            </a:xfrm>
            <a:prstGeom prst="line">
              <a:avLst/>
            </a:prstGeom>
            <a:noFill/>
            <a:ln w="25400" cap="flat">
              <a:solidFill>
                <a:srgbClr val="07AED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46" name="Ligne"/>
            <p:cNvSpPr/>
            <p:nvPr/>
          </p:nvSpPr>
          <p:spPr>
            <a:xfrm flipV="1">
              <a:off x="1665617" y="2207669"/>
              <a:ext cx="978863" cy="6232"/>
            </a:xfrm>
            <a:prstGeom prst="line">
              <a:avLst/>
            </a:prstGeom>
            <a:noFill/>
            <a:ln w="25400" cap="flat">
              <a:solidFill>
                <a:srgbClr val="07AED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47" name="Ligne"/>
            <p:cNvSpPr/>
            <p:nvPr/>
          </p:nvSpPr>
          <p:spPr>
            <a:xfrm flipV="1">
              <a:off x="1682117" y="1246642"/>
              <a:ext cx="978863" cy="6232"/>
            </a:xfrm>
            <a:prstGeom prst="line">
              <a:avLst/>
            </a:prstGeom>
            <a:noFill/>
            <a:ln w="25400" cap="flat">
              <a:solidFill>
                <a:srgbClr val="07AED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48" name="Ligne"/>
            <p:cNvSpPr/>
            <p:nvPr/>
          </p:nvSpPr>
          <p:spPr>
            <a:xfrm flipV="1">
              <a:off x="3074037" y="1233189"/>
              <a:ext cx="801832" cy="4366"/>
            </a:xfrm>
            <a:prstGeom prst="line">
              <a:avLst/>
            </a:prstGeom>
            <a:noFill/>
            <a:ln w="25400" cap="flat">
              <a:solidFill>
                <a:srgbClr val="07AED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49" name="Ligne"/>
            <p:cNvSpPr/>
            <p:nvPr/>
          </p:nvSpPr>
          <p:spPr>
            <a:xfrm flipV="1">
              <a:off x="3020940" y="1389108"/>
              <a:ext cx="914923" cy="668884"/>
            </a:xfrm>
            <a:prstGeom prst="line">
              <a:avLst/>
            </a:prstGeom>
            <a:noFill/>
            <a:ln w="25400" cap="flat">
              <a:solidFill>
                <a:srgbClr val="07AED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50" name="Ligne"/>
            <p:cNvSpPr/>
            <p:nvPr/>
          </p:nvSpPr>
          <p:spPr>
            <a:xfrm>
              <a:off x="2836276" y="1460724"/>
              <a:ext cx="1" cy="533929"/>
            </a:xfrm>
            <a:prstGeom prst="line">
              <a:avLst/>
            </a:prstGeom>
            <a:noFill/>
            <a:ln w="25400" cap="flat">
              <a:solidFill>
                <a:srgbClr val="07AED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51" name="8"/>
            <p:cNvSpPr txBox="1"/>
            <p:nvPr/>
          </p:nvSpPr>
          <p:spPr>
            <a:xfrm>
              <a:off x="617977" y="431999"/>
              <a:ext cx="432001" cy="43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900" i="0" spc="0">
                  <a:solidFill>
                    <a:srgbClr val="008AB9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8</a:t>
              </a:r>
            </a:p>
          </p:txBody>
        </p:sp>
        <p:sp>
          <p:nvSpPr>
            <p:cNvPr id="852" name="5"/>
            <p:cNvSpPr txBox="1"/>
            <p:nvPr/>
          </p:nvSpPr>
          <p:spPr>
            <a:xfrm>
              <a:off x="530286" y="1463418"/>
              <a:ext cx="432001" cy="43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900" i="0" spc="0">
                  <a:solidFill>
                    <a:srgbClr val="008AB9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5</a:t>
              </a:r>
            </a:p>
          </p:txBody>
        </p:sp>
        <p:sp>
          <p:nvSpPr>
            <p:cNvPr id="853" name="3"/>
            <p:cNvSpPr txBox="1"/>
            <p:nvPr/>
          </p:nvSpPr>
          <p:spPr>
            <a:xfrm>
              <a:off x="1338779" y="431999"/>
              <a:ext cx="432001" cy="43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900" i="0" spc="0">
                  <a:solidFill>
                    <a:srgbClr val="008AB9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3</a:t>
              </a:r>
            </a:p>
          </p:txBody>
        </p:sp>
        <p:sp>
          <p:nvSpPr>
            <p:cNvPr id="854" name="7"/>
            <p:cNvSpPr txBox="1"/>
            <p:nvPr/>
          </p:nvSpPr>
          <p:spPr>
            <a:xfrm>
              <a:off x="1338779" y="1463418"/>
              <a:ext cx="432001" cy="43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900" i="0" spc="0">
                  <a:solidFill>
                    <a:srgbClr val="008AB9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7</a:t>
              </a:r>
            </a:p>
          </p:txBody>
        </p:sp>
        <p:sp>
          <p:nvSpPr>
            <p:cNvPr id="855" name="8"/>
            <p:cNvSpPr txBox="1"/>
            <p:nvPr/>
          </p:nvSpPr>
          <p:spPr>
            <a:xfrm>
              <a:off x="1952044" y="1366608"/>
              <a:ext cx="432001" cy="43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900" i="0" spc="0">
                  <a:solidFill>
                    <a:srgbClr val="008AB9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8</a:t>
              </a:r>
            </a:p>
          </p:txBody>
        </p:sp>
        <p:sp>
          <p:nvSpPr>
            <p:cNvPr id="856" name="7"/>
            <p:cNvSpPr txBox="1"/>
            <p:nvPr/>
          </p:nvSpPr>
          <p:spPr>
            <a:xfrm>
              <a:off x="3258918" y="1150608"/>
              <a:ext cx="432001" cy="43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900" i="0" spc="0">
                  <a:solidFill>
                    <a:srgbClr val="008AB9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7</a:t>
              </a:r>
            </a:p>
          </p:txBody>
        </p:sp>
        <p:sp>
          <p:nvSpPr>
            <p:cNvPr id="857" name="4"/>
            <p:cNvSpPr txBox="1"/>
            <p:nvPr/>
          </p:nvSpPr>
          <p:spPr>
            <a:xfrm>
              <a:off x="1952044" y="876377"/>
              <a:ext cx="432001" cy="43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900" i="0" spc="0">
                  <a:solidFill>
                    <a:srgbClr val="008AB9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4</a:t>
              </a:r>
            </a:p>
          </p:txBody>
        </p:sp>
        <p:sp>
          <p:nvSpPr>
            <p:cNvPr id="858" name="2"/>
            <p:cNvSpPr txBox="1"/>
            <p:nvPr/>
          </p:nvSpPr>
          <p:spPr>
            <a:xfrm>
              <a:off x="3258918" y="1679418"/>
              <a:ext cx="432001" cy="43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900" i="0" spc="0">
                  <a:solidFill>
                    <a:srgbClr val="008AB9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2</a:t>
              </a:r>
            </a:p>
          </p:txBody>
        </p:sp>
        <p:sp>
          <p:nvSpPr>
            <p:cNvPr id="859" name="2"/>
            <p:cNvSpPr txBox="1"/>
            <p:nvPr/>
          </p:nvSpPr>
          <p:spPr>
            <a:xfrm>
              <a:off x="2735780" y="1448099"/>
              <a:ext cx="432001" cy="43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900" i="0" spc="0">
                  <a:solidFill>
                    <a:srgbClr val="008AB9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2</a:t>
              </a:r>
            </a:p>
          </p:txBody>
        </p:sp>
        <p:sp>
          <p:nvSpPr>
            <p:cNvPr id="860" name="Ligne"/>
            <p:cNvSpPr/>
            <p:nvPr/>
          </p:nvSpPr>
          <p:spPr>
            <a:xfrm>
              <a:off x="1669383" y="350936"/>
              <a:ext cx="2266224" cy="720276"/>
            </a:xfrm>
            <a:prstGeom prst="line">
              <a:avLst/>
            </a:prstGeom>
            <a:noFill/>
            <a:ln w="25400" cap="flat">
              <a:solidFill>
                <a:srgbClr val="07AED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100" b="0" i="0" spc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endParaRPr/>
            </a:p>
          </p:txBody>
        </p:sp>
        <p:sp>
          <p:nvSpPr>
            <p:cNvPr id="861" name="12"/>
            <p:cNvSpPr txBox="1"/>
            <p:nvPr/>
          </p:nvSpPr>
          <p:spPr>
            <a:xfrm>
              <a:off x="2897236" y="431999"/>
              <a:ext cx="432001" cy="43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900" i="0" spc="0">
                  <a:solidFill>
                    <a:srgbClr val="008AB9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12</a:t>
              </a:r>
            </a:p>
          </p:txBody>
        </p:sp>
        <p:sp>
          <p:nvSpPr>
            <p:cNvPr id="862" name="7"/>
            <p:cNvSpPr txBox="1"/>
            <p:nvPr/>
          </p:nvSpPr>
          <p:spPr>
            <a:xfrm>
              <a:off x="1952044" y="2134786"/>
              <a:ext cx="432001" cy="43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900" i="0" spc="0">
                  <a:solidFill>
                    <a:srgbClr val="008AB9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7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9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867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868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870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38</a:t>
            </a:fld>
            <a:endParaRPr/>
          </a:p>
        </p:txBody>
      </p:sp>
      <p:sp>
        <p:nvSpPr>
          <p:cNvPr id="871" name="2 - Algorithme de routage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2 - Algorithme de routage</a:t>
            </a:r>
          </a:p>
        </p:txBody>
      </p:sp>
      <p:sp>
        <p:nvSpPr>
          <p:cNvPr id="872" name="Routage à vecteur de distance - Distance Vector Routing…"/>
          <p:cNvSpPr txBox="1">
            <a:spLocks noGrp="1"/>
          </p:cNvSpPr>
          <p:nvPr>
            <p:ph type="body" idx="1"/>
          </p:nvPr>
        </p:nvSpPr>
        <p:spPr>
          <a:xfrm>
            <a:off x="290202" y="1879600"/>
            <a:ext cx="9152724" cy="547557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1500"/>
              </a:spcBef>
            </a:pPr>
            <a:r>
              <a:rPr b="1"/>
              <a:t>Routage à vecteur de distance</a:t>
            </a:r>
            <a:r>
              <a:t> - </a:t>
            </a:r>
            <a:r>
              <a:rPr i="1"/>
              <a:t>Distance Vector Routing</a:t>
            </a:r>
          </a:p>
          <a:p>
            <a:pPr marL="571500" lvl="1" indent="-254000">
              <a:buSzPct val="75000"/>
              <a:buChar char="‣"/>
            </a:pPr>
            <a:r>
              <a:t>Ce routage dynamique a été utilisé dans </a:t>
            </a:r>
            <a:r>
              <a:rPr b="1"/>
              <a:t>Arpanet</a:t>
            </a:r>
          </a:p>
          <a:p>
            <a:pPr marL="571500" lvl="1" indent="-254000">
              <a:buSzPct val="75000"/>
              <a:buChar char="‣"/>
            </a:pPr>
            <a:r>
              <a:t>Il reste utilisé avec </a:t>
            </a:r>
            <a:r>
              <a:rPr b="1"/>
              <a:t>RIP</a:t>
            </a:r>
            <a:r>
              <a:t> (</a:t>
            </a:r>
            <a:r>
              <a:rPr i="1"/>
              <a:t>Routing Information Protocol</a:t>
            </a:r>
            <a:r>
              <a:t>)</a:t>
            </a:r>
          </a:p>
          <a:p>
            <a:pPr marL="571500" lvl="1" indent="-254000">
              <a:buSzPct val="75000"/>
              <a:buChar char="‣"/>
            </a:pPr>
            <a:r>
              <a:t>Un vecteur de distance est, pour un routeur R et une destination N connue :</a:t>
            </a:r>
          </a:p>
          <a:p>
            <a:pPr marL="889000" lvl="2" indent="-254000">
              <a:buSzPct val="75000"/>
            </a:pPr>
            <a:r>
              <a:t>V</a:t>
            </a:r>
            <a:r>
              <a:rPr baseline="-5999"/>
              <a:t>RN</a:t>
            </a:r>
            <a:r>
              <a:t> =  [ d</a:t>
            </a:r>
            <a:r>
              <a:rPr baseline="-5999"/>
              <a:t>RN</a:t>
            </a:r>
            <a:r>
              <a:t> ,  L</a:t>
            </a:r>
            <a:r>
              <a:rPr baseline="-5999"/>
              <a:t>RN </a:t>
            </a:r>
            <a:r>
              <a:t>]</a:t>
            </a:r>
            <a:br/>
            <a:r>
              <a:t>avec d</a:t>
            </a:r>
            <a:r>
              <a:rPr baseline="-5999"/>
              <a:t>RN</a:t>
            </a:r>
            <a:r>
              <a:t> : meilleure distance  connue et   L</a:t>
            </a:r>
            <a:r>
              <a:rPr baseline="-5999"/>
              <a:t>RN </a:t>
            </a:r>
            <a:r>
              <a:t>: la ligne pour atteindre N</a:t>
            </a:r>
          </a:p>
          <a:p>
            <a:pPr marL="571500" lvl="1" indent="-254000">
              <a:buSzPct val="75000"/>
              <a:buChar char="‣"/>
            </a:pPr>
            <a:r>
              <a:t>Chaque routeur R du réseau maintient sa table de routage :</a:t>
            </a:r>
          </a:p>
          <a:p>
            <a:pPr marL="889000" lvl="2" indent="-254000">
              <a:buSzPct val="75000"/>
            </a:pPr>
            <a:r>
              <a:t>[ N , V</a:t>
            </a:r>
            <a:r>
              <a:rPr baseline="-5999"/>
              <a:t>RN</a:t>
            </a:r>
            <a:r>
              <a:t> ]</a:t>
            </a:r>
            <a:br/>
            <a:r>
              <a:t>soit [ N , d</a:t>
            </a:r>
            <a:r>
              <a:rPr baseline="-5999"/>
              <a:t>RN</a:t>
            </a:r>
            <a:r>
              <a:t> ,  L</a:t>
            </a:r>
            <a:r>
              <a:rPr baseline="-5999"/>
              <a:t>RN</a:t>
            </a:r>
            <a:r>
              <a:t> ]</a:t>
            </a:r>
          </a:p>
          <a:p>
            <a:pPr marL="889000" lvl="2" indent="-254000">
              <a:buSzPct val="75000"/>
            </a:pPr>
            <a:r>
              <a:t>et la diffuse aux routeurs voisins</a:t>
            </a:r>
          </a:p>
          <a:p>
            <a:pPr marL="571500" lvl="1" indent="-254000">
              <a:buSzPct val="75000"/>
              <a:buChar char="‣"/>
            </a:pPr>
            <a:r>
              <a:t>Chaque nœud R :</a:t>
            </a:r>
          </a:p>
          <a:p>
            <a:pPr marL="889000" lvl="2" indent="-254000">
              <a:buSzPct val="75000"/>
            </a:pPr>
            <a:r>
              <a:t>Apprend ainsi ce que chaque voisin V peut atteindre</a:t>
            </a:r>
          </a:p>
          <a:p>
            <a:pPr marL="889000" lvl="2" indent="-254000">
              <a:buSzPct val="75000"/>
            </a:pPr>
            <a:r>
              <a:t>Met à jour sa propre table :</a:t>
            </a:r>
          </a:p>
          <a:p>
            <a:pPr marL="1524000" lvl="4" indent="-254000">
              <a:buSzPct val="75000"/>
            </a:pPr>
            <a:r>
              <a:t>Ajout d’une entrée si le voisin indique une nouvelle destination</a:t>
            </a:r>
          </a:p>
          <a:p>
            <a:pPr marL="1524000" lvl="4" indent="-254000">
              <a:buSzPct val="75000"/>
            </a:pPr>
            <a:r>
              <a:t>Calcul et comparaison pour les destinations connues</a:t>
            </a:r>
          </a:p>
          <a:p>
            <a:pPr marL="1524000" lvl="4" indent="-254000">
              <a:buSzPct val="75000"/>
            </a:pPr>
            <a:r>
              <a:t>Si    d</a:t>
            </a:r>
            <a:r>
              <a:rPr baseline="-5999"/>
              <a:t>RN  </a:t>
            </a:r>
            <a:r>
              <a:t>&gt;  d</a:t>
            </a:r>
            <a:r>
              <a:rPr baseline="-5999"/>
              <a:t>VN </a:t>
            </a:r>
            <a:r>
              <a:t>+ d</a:t>
            </a:r>
            <a:r>
              <a:rPr baseline="-5999"/>
              <a:t>RV  </a:t>
            </a:r>
            <a:r>
              <a:t>alors l’entrée  [ N , d</a:t>
            </a:r>
            <a:r>
              <a:rPr baseline="-5999"/>
              <a:t>RN</a:t>
            </a:r>
            <a:r>
              <a:t> ,  L</a:t>
            </a:r>
            <a:r>
              <a:rPr baseline="-5999"/>
              <a:t>RN</a:t>
            </a:r>
            <a:r>
              <a:t> ]  est remplacé par [ N , d</a:t>
            </a:r>
            <a:r>
              <a:rPr baseline="-5999"/>
              <a:t>VN </a:t>
            </a:r>
            <a:r>
              <a:t>+ d</a:t>
            </a:r>
            <a:r>
              <a:rPr baseline="-5999"/>
              <a:t>RV</a:t>
            </a:r>
            <a:r>
              <a:t> ,  L</a:t>
            </a:r>
            <a:r>
              <a:rPr baseline="-5999"/>
              <a:t>RV</a:t>
            </a:r>
            <a:r>
              <a:t> ]</a:t>
            </a:r>
          </a:p>
        </p:txBody>
      </p:sp>
      <p:sp>
        <p:nvSpPr>
          <p:cNvPr id="873" name="Exemples de routage"/>
          <p:cNvSpPr txBox="1"/>
          <p:nvPr/>
        </p:nvSpPr>
        <p:spPr>
          <a:xfrm>
            <a:off x="304865" y="1416050"/>
            <a:ext cx="7655698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Exemples de routage</a:t>
            </a:r>
          </a:p>
        </p:txBody>
      </p:sp>
      <p:sp>
        <p:nvSpPr>
          <p:cNvPr id="874" name="Grouper"/>
          <p:cNvSpPr txBox="1"/>
          <p:nvPr/>
        </p:nvSpPr>
        <p:spPr>
          <a:xfrm>
            <a:off x="279400" y="13970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875" name="Internet-transit-3.png" descr="Internet-transit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9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877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878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880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39</a:t>
            </a:fld>
            <a:endParaRPr/>
          </a:p>
        </p:txBody>
      </p:sp>
      <p:sp>
        <p:nvSpPr>
          <p:cNvPr id="881" name="2 - Algorithme de routage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2 - Algorithme de routage</a:t>
            </a:r>
          </a:p>
        </p:txBody>
      </p:sp>
      <p:sp>
        <p:nvSpPr>
          <p:cNvPr id="882" name="Voir www.youtube.com/watch?v=kzablGaqUXM…"/>
          <p:cNvSpPr txBox="1">
            <a:spLocks noGrp="1"/>
          </p:cNvSpPr>
          <p:nvPr>
            <p:ph type="body" idx="1"/>
          </p:nvPr>
        </p:nvSpPr>
        <p:spPr>
          <a:xfrm>
            <a:off x="290202" y="1879600"/>
            <a:ext cx="9152724" cy="547557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 marL="571500" lvl="1" indent="-254000">
              <a:buSzPct val="75000"/>
              <a:buChar char="‣"/>
            </a:pPr>
            <a:r>
              <a:t>Voir </a:t>
            </a:r>
            <a:r>
              <a:rPr u="sng">
                <a:solidFill>
                  <a:srgbClr val="1A4291"/>
                </a:solidFill>
                <a:hlinkClick r:id="rId3"/>
              </a:rPr>
              <a:t>www.youtube.com/watch?v=kzablGaqUXM</a:t>
            </a:r>
          </a:p>
          <a:p>
            <a:pPr marL="571500" lvl="1" indent="-254000">
              <a:buSzPct val="75000"/>
              <a:buChar char="‣"/>
            </a:pPr>
            <a:endParaRPr u="sng">
              <a:solidFill>
                <a:srgbClr val="1A4291"/>
              </a:solidFill>
              <a:hlinkClick r:id="rId3"/>
            </a:endParaRPr>
          </a:p>
          <a:p>
            <a:pPr marL="571500" lvl="1" indent="-254000">
              <a:buSzPct val="75000"/>
              <a:buChar char="‣"/>
            </a:pPr>
            <a:r>
              <a:t>Ce routage à vecteur de distance doit être amélioré pour assurer une convergence plus rapide et pour éviter la création de boucle dans le réseau.</a:t>
            </a:r>
          </a:p>
          <a:p>
            <a:pPr marL="571500" lvl="1" indent="-254000">
              <a:buSzPct val="75000"/>
              <a:buChar char="‣"/>
            </a:pPr>
            <a:r>
              <a:t>On utilise pour cela la technique de l’horizon coupé (</a:t>
            </a:r>
            <a:r>
              <a:rPr i="1"/>
              <a:t>Split Horizon</a:t>
            </a:r>
            <a:r>
              <a:t>)</a:t>
            </a:r>
          </a:p>
        </p:txBody>
      </p:sp>
      <p:sp>
        <p:nvSpPr>
          <p:cNvPr id="883" name="Exemples de routage"/>
          <p:cNvSpPr txBox="1"/>
          <p:nvPr/>
        </p:nvSpPr>
        <p:spPr>
          <a:xfrm>
            <a:off x="304865" y="1416050"/>
            <a:ext cx="7655698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Exemples de routage</a:t>
            </a:r>
          </a:p>
        </p:txBody>
      </p:sp>
      <p:sp>
        <p:nvSpPr>
          <p:cNvPr id="884" name="Grouper"/>
          <p:cNvSpPr txBox="1"/>
          <p:nvPr/>
        </p:nvSpPr>
        <p:spPr>
          <a:xfrm>
            <a:off x="279400" y="13970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885" name="Internet-transit-3.png" descr="Internet-transit-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1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889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890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892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  <p:sp>
        <p:nvSpPr>
          <p:cNvPr id="893" name="2 - Algorithme de routage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2 - Algorithme de routage</a:t>
            </a:r>
          </a:p>
        </p:txBody>
      </p:sp>
      <p:sp>
        <p:nvSpPr>
          <p:cNvPr id="894" name="Routage par information d’état de liens - Link State Routing…"/>
          <p:cNvSpPr txBox="1">
            <a:spLocks noGrp="1"/>
          </p:cNvSpPr>
          <p:nvPr>
            <p:ph type="body" idx="1"/>
          </p:nvPr>
        </p:nvSpPr>
        <p:spPr>
          <a:xfrm>
            <a:off x="290202" y="1879600"/>
            <a:ext cx="9152724" cy="547557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1500"/>
              </a:spcBef>
            </a:pPr>
            <a:r>
              <a:rPr b="1"/>
              <a:t>Routage par information d’état de liens</a:t>
            </a:r>
            <a:r>
              <a:t> - </a:t>
            </a:r>
            <a:r>
              <a:rPr i="1"/>
              <a:t>Link State Routing</a:t>
            </a:r>
          </a:p>
          <a:p>
            <a:pPr marL="571500" lvl="1" indent="-254000">
              <a:buSzPct val="75000"/>
              <a:buChar char="‣"/>
            </a:pPr>
            <a:r>
              <a:t>Chaque routeur R doit :</a:t>
            </a:r>
          </a:p>
          <a:p>
            <a:pPr marL="889000" lvl="2" indent="-254000">
              <a:buSzPct val="75000"/>
            </a:pPr>
            <a:r>
              <a:t>Découvrir ses voisins ; un voisin V =&gt; un lien R-&gt;V</a:t>
            </a:r>
          </a:p>
          <a:p>
            <a:pPr marL="889000" lvl="2" indent="-254000">
              <a:buSzPct val="75000"/>
            </a:pPr>
            <a:r>
              <a:t>Déterminer la distance de chaque voisin : d</a:t>
            </a:r>
            <a:r>
              <a:rPr baseline="-5999"/>
              <a:t>RV</a:t>
            </a:r>
          </a:p>
          <a:p>
            <a:pPr marL="889000" lvl="2" indent="-254000">
              <a:buSzPct val="75000"/>
            </a:pPr>
            <a:r>
              <a:t>Construire un paquet d’</a:t>
            </a:r>
            <a:r>
              <a:rPr b="1"/>
              <a:t>information d’état de lien</a:t>
            </a:r>
            <a:r>
              <a:t> [ R , V , d</a:t>
            </a:r>
            <a:r>
              <a:rPr baseline="-5999"/>
              <a:t>RV</a:t>
            </a:r>
            <a:r>
              <a:t> ]</a:t>
            </a:r>
          </a:p>
          <a:p>
            <a:pPr marL="889000" lvl="2" indent="-254000">
              <a:buSzPct val="75000"/>
            </a:pPr>
            <a:r>
              <a:t>À chaque changement significatif, R ne diffuse que les modifications d’information d’état de liens qu’il a détecté. La diffusion concerne un sous-réseau nommé aire ou zone (</a:t>
            </a:r>
            <a:r>
              <a:rPr i="1"/>
              <a:t>area</a:t>
            </a:r>
            <a:r>
              <a:t>)</a:t>
            </a:r>
          </a:p>
          <a:p>
            <a:pPr marL="889000" lvl="2" indent="-254000">
              <a:buSzPct val="75000"/>
            </a:pPr>
            <a:r>
              <a:t>Chaque nœud R entretien une table de routage composée de rangées </a:t>
            </a:r>
            <a:br/>
            <a:r>
              <a:t>[ D , V , d</a:t>
            </a:r>
            <a:r>
              <a:rPr baseline="-5999"/>
              <a:t>RD</a:t>
            </a:r>
            <a:r>
              <a:t> ] = Nœud destination, Nœud suivant, coût total</a:t>
            </a:r>
            <a:br/>
            <a:r>
              <a:t>et la réception de paquet d’information d’état de lien implique la mise à jour de la table suivant l’algorithme de Dijkstra</a:t>
            </a:r>
          </a:p>
          <a:p>
            <a:pPr marL="571500" lvl="1" indent="-254000">
              <a:buSzPct val="75000"/>
              <a:buChar char="‣"/>
            </a:pPr>
            <a:r>
              <a:rPr b="1"/>
              <a:t>OSPF</a:t>
            </a:r>
            <a:r>
              <a:t> (</a:t>
            </a:r>
            <a:r>
              <a:rPr i="1"/>
              <a:t>Open Shortest Path First</a:t>
            </a:r>
            <a:r>
              <a:t>) est un routage d’internet qui utilise ce routage par information d’état de liens</a:t>
            </a:r>
          </a:p>
          <a:p>
            <a:pPr marL="571500" lvl="1" indent="-254000">
              <a:buSzPct val="75000"/>
              <a:buChar char="‣"/>
            </a:pPr>
            <a:endParaRPr/>
          </a:p>
          <a:p>
            <a:pPr marL="571500" lvl="1" indent="-254000">
              <a:buSzPct val="75000"/>
              <a:buChar char="‣"/>
            </a:pPr>
            <a:r>
              <a:t>Voir : </a:t>
            </a:r>
            <a:r>
              <a:rPr u="sng">
                <a:solidFill>
                  <a:srgbClr val="1A4291"/>
                </a:solidFill>
                <a:hlinkClick r:id="rId2"/>
              </a:rPr>
              <a:t>www.youtube.com/watch?v=-utHPKREZV8</a:t>
            </a:r>
          </a:p>
        </p:txBody>
      </p:sp>
      <p:sp>
        <p:nvSpPr>
          <p:cNvPr id="895" name="Exemples de routage"/>
          <p:cNvSpPr txBox="1"/>
          <p:nvPr/>
        </p:nvSpPr>
        <p:spPr>
          <a:xfrm>
            <a:off x="304865" y="1416050"/>
            <a:ext cx="7655698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Exemples de routage</a:t>
            </a:r>
          </a:p>
        </p:txBody>
      </p:sp>
      <p:sp>
        <p:nvSpPr>
          <p:cNvPr id="896" name="Grouper"/>
          <p:cNvSpPr txBox="1"/>
          <p:nvPr/>
        </p:nvSpPr>
        <p:spPr>
          <a:xfrm>
            <a:off x="279400" y="13970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897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899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00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902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41</a:t>
            </a:fld>
            <a:endParaRPr/>
          </a:p>
        </p:txBody>
      </p:sp>
      <p:sp>
        <p:nvSpPr>
          <p:cNvPr id="903" name="2 - Algorithme de routage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2 - Algorithme de routage</a:t>
            </a:r>
          </a:p>
        </p:txBody>
      </p:sp>
      <p:sp>
        <p:nvSpPr>
          <p:cNvPr id="904" name="Exemple d'une table de routage IPv4 sur un ordinateur (192.168.0.100) connecté à Internet via une box (192.168.0.1)"/>
          <p:cNvSpPr txBox="1">
            <a:spLocks noGrp="1"/>
          </p:cNvSpPr>
          <p:nvPr>
            <p:ph type="body" idx="1"/>
          </p:nvPr>
        </p:nvSpPr>
        <p:spPr>
          <a:xfrm>
            <a:off x="290202" y="1879600"/>
            <a:ext cx="9152724" cy="547557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1500"/>
              </a:spcBef>
            </a:pPr>
            <a:endParaRPr/>
          </a:p>
          <a:p>
            <a:pPr>
              <a:spcBef>
                <a:spcPts val="1500"/>
              </a:spcBef>
            </a:pPr>
            <a:r>
              <a:t>Exemple d'une table de routage IPv4 sur un ordinateur (192.168.0.100) connecté à Internet via une box (192.168.0.1)</a:t>
            </a:r>
          </a:p>
        </p:txBody>
      </p:sp>
      <p:sp>
        <p:nvSpPr>
          <p:cNvPr id="905" name="Exemple de table de routage"/>
          <p:cNvSpPr txBox="1"/>
          <p:nvPr/>
        </p:nvSpPr>
        <p:spPr>
          <a:xfrm>
            <a:off x="304865" y="1416050"/>
            <a:ext cx="7655698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Exemple de table de routage</a:t>
            </a:r>
          </a:p>
        </p:txBody>
      </p:sp>
      <p:sp>
        <p:nvSpPr>
          <p:cNvPr id="906" name="Grouper"/>
          <p:cNvSpPr txBox="1"/>
          <p:nvPr/>
        </p:nvSpPr>
        <p:spPr>
          <a:xfrm>
            <a:off x="279400" y="13970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907" name="Internet-transit-3.png" descr="Internet-transit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908" name="Tableau 1"/>
          <p:cNvGraphicFramePr/>
          <p:nvPr/>
        </p:nvGraphicFramePr>
        <p:xfrm>
          <a:off x="353930" y="3959185"/>
          <a:ext cx="9029712" cy="2360183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211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97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1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13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09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1455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Réseau destination (format CIDR)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Masque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Passerelle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Interface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Métrique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solidFill>
                      <a:srgbClr val="EA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557"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0.0.0.0/0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0.0.0.0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192.168.0.1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192.168.0.100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511"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127.0.0.0/8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255.0.0.0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127.0.0.1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127.0.0.1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511"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192.168.0.0/24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255.255.255.0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192.168.0.100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192.168.0.100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511"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192.168.0.100/32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255.255.255.255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127.0.0.1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127.0.0.1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511"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192.168.0.1/32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255.255.255.255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192.168.0.100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192.168.0.100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202122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71120" marR="71120" marT="35560" marB="3556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2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910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11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913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42</a:t>
            </a:fld>
            <a:endParaRPr/>
          </a:p>
        </p:txBody>
      </p:sp>
      <p:sp>
        <p:nvSpPr>
          <p:cNvPr id="914" name="2 - Algorithme de routage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2 - Algorithme de routage</a:t>
            </a:r>
          </a:p>
        </p:txBody>
      </p:sp>
      <p:sp>
        <p:nvSpPr>
          <p:cNvPr id="915" name="Route par défaut…"/>
          <p:cNvSpPr txBox="1">
            <a:spLocks noGrp="1"/>
          </p:cNvSpPr>
          <p:nvPr>
            <p:ph type="body" idx="1"/>
          </p:nvPr>
        </p:nvSpPr>
        <p:spPr>
          <a:xfrm>
            <a:off x="290202" y="1879600"/>
            <a:ext cx="9152724" cy="547557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1500"/>
              </a:spcBef>
              <a:defRPr sz="1800"/>
            </a:pPr>
            <a:r>
              <a:t>Route par défaut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Réseau destination : </a:t>
            </a:r>
            <a:r>
              <a:rPr b="1" spc="85"/>
              <a:t>0.0.0.0/0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Il s'agit de la route par défaut, utilisée lorsqu'aucune autre route ne correspond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Tous les paquets qui ne correspondent à aucune autre entrée seront envoyés au routeur 192.168.0.1 via l'interface 192.168.0.100</a:t>
            </a:r>
          </a:p>
          <a:p>
            <a:pPr>
              <a:spcBef>
                <a:spcPts val="800"/>
              </a:spcBef>
              <a:defRPr sz="1800"/>
            </a:pPr>
            <a:r>
              <a:t>Réseau de bouclage (Loopback)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Réseau destination : </a:t>
            </a:r>
            <a:r>
              <a:rPr b="1" spc="85"/>
              <a:t>127.0.0.0/8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Cette entrée gère le trafic pour le réseau de bouclage (localhost)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Les paquets destinés à ce réseau sont acheminés vers l'interface 127.0.0.1</a:t>
            </a:r>
          </a:p>
          <a:p>
            <a:pPr>
              <a:spcBef>
                <a:spcPts val="800"/>
              </a:spcBef>
              <a:defRPr sz="1800"/>
            </a:pPr>
            <a:r>
              <a:t>Réseau local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Réseau destination : </a:t>
            </a:r>
            <a:r>
              <a:rPr b="1" spc="85"/>
              <a:t>192.168.0.0/24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Cette entrée concerne le réseau local 192.168.0.0/24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Les paquets destinés à ce réseau sont acheminés directement via l'interface 192.168.0.100</a:t>
            </a:r>
          </a:p>
          <a:p>
            <a:pPr>
              <a:spcBef>
                <a:spcPts val="800"/>
              </a:spcBef>
              <a:defRPr sz="1800"/>
            </a:pPr>
            <a:r>
              <a:t>Adresse IP spécifique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Réseau destination : </a:t>
            </a:r>
            <a:r>
              <a:rPr b="1" spc="85"/>
              <a:t>192.168.0.100/32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Cette entrée est spécifique à l'adresse IP 192.168.0.100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Les paquets destinés à cette adresse sont acheminés via l'interface de bouclage 127.0.0.1</a:t>
            </a:r>
          </a:p>
        </p:txBody>
      </p:sp>
      <p:sp>
        <p:nvSpPr>
          <p:cNvPr id="916" name="Exemple de table de routage"/>
          <p:cNvSpPr txBox="1"/>
          <p:nvPr/>
        </p:nvSpPr>
        <p:spPr>
          <a:xfrm>
            <a:off x="304865" y="1416050"/>
            <a:ext cx="7655698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Exemple de table de routage</a:t>
            </a:r>
          </a:p>
        </p:txBody>
      </p:sp>
      <p:sp>
        <p:nvSpPr>
          <p:cNvPr id="917" name="Grouper"/>
          <p:cNvSpPr txBox="1"/>
          <p:nvPr/>
        </p:nvSpPr>
        <p:spPr>
          <a:xfrm>
            <a:off x="279400" y="13970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918" name="Internet-transit-3.png" descr="Internet-transit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920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21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923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43</a:t>
            </a:fld>
            <a:endParaRPr/>
          </a:p>
        </p:txBody>
      </p:sp>
      <p:sp>
        <p:nvSpPr>
          <p:cNvPr id="924" name="2 - Algorithme de routage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2 - Algorithme de routage</a:t>
            </a:r>
          </a:p>
        </p:txBody>
      </p:sp>
      <p:sp>
        <p:nvSpPr>
          <p:cNvPr id="925" name="Adresse IP spécifique…"/>
          <p:cNvSpPr txBox="1">
            <a:spLocks noGrp="1"/>
          </p:cNvSpPr>
          <p:nvPr>
            <p:ph type="body" idx="1"/>
          </p:nvPr>
        </p:nvSpPr>
        <p:spPr>
          <a:xfrm>
            <a:off x="290202" y="1879600"/>
            <a:ext cx="9152724" cy="547557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800"/>
              </a:spcBef>
              <a:defRPr sz="1800"/>
            </a:pPr>
            <a:r>
              <a:t>Adresse IP spécifique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Réseau destination : </a:t>
            </a:r>
            <a:r>
              <a:rPr b="1" spc="85"/>
              <a:t>192.168.0.1/32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Cette entrée est spécifique à l'adresse IP 192.168.0.1 (probablement la passerelle par défaut)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Les paquets destinés à cette adresse sont acheminés via l'interface 192.168.0.100</a:t>
            </a:r>
          </a:p>
          <a:p>
            <a:pPr>
              <a:spcBef>
                <a:spcPts val="1500"/>
              </a:spcBef>
              <a:defRPr sz="1800"/>
            </a:pPr>
            <a:r>
              <a:t>Informations complémentaires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Le masque indique quels bits de l'adresse IP correspondent au réseau.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La passerelle est l'adresse IP du prochain saut pour atteindre le réseau de destination.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L'interface est l'interface réseau utilisée pour envoyer les paquets.</a:t>
            </a:r>
          </a:p>
          <a:p>
            <a:pPr marL="571500" lvl="1" indent="-254000">
              <a:buSzPct val="75000"/>
              <a:buChar char="‣"/>
              <a:defRPr sz="1700"/>
            </a:pPr>
            <a:r>
              <a:t>La métrique (toujours 1 ici) est utilisée pour déterminer la meilleure route lorsque plusieurs routes sont disponibles.</a:t>
            </a:r>
          </a:p>
        </p:txBody>
      </p:sp>
      <p:sp>
        <p:nvSpPr>
          <p:cNvPr id="926" name="Exemple de table de routage"/>
          <p:cNvSpPr txBox="1"/>
          <p:nvPr/>
        </p:nvSpPr>
        <p:spPr>
          <a:xfrm>
            <a:off x="304865" y="1416050"/>
            <a:ext cx="7655698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Exemple de table de routage</a:t>
            </a:r>
          </a:p>
        </p:txBody>
      </p:sp>
      <p:sp>
        <p:nvSpPr>
          <p:cNvPr id="927" name="Grouper"/>
          <p:cNvSpPr txBox="1"/>
          <p:nvPr/>
        </p:nvSpPr>
        <p:spPr>
          <a:xfrm>
            <a:off x="279400" y="13970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928" name="Internet-transit-3.png" descr="Internet-transit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2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930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31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933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44</a:t>
            </a:fld>
            <a:endParaRPr/>
          </a:p>
        </p:txBody>
      </p:sp>
      <p:sp>
        <p:nvSpPr>
          <p:cNvPr id="934" name="2 - Algorithme de routage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2 - Algorithme de routage</a:t>
            </a:r>
          </a:p>
        </p:txBody>
      </p:sp>
      <p:sp>
        <p:nvSpPr>
          <p:cNvPr id="935" name="RIP (Routing Information Protocol) ; RFC 1058 et RFC 1721 à 1723 pour RIP-2…"/>
          <p:cNvSpPr txBox="1">
            <a:spLocks noGrp="1"/>
          </p:cNvSpPr>
          <p:nvPr>
            <p:ph type="body" idx="1"/>
          </p:nvPr>
        </p:nvSpPr>
        <p:spPr>
          <a:xfrm>
            <a:off x="290202" y="1879600"/>
            <a:ext cx="9152724" cy="547557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1500"/>
              </a:spcBef>
            </a:pPr>
            <a:r>
              <a:t>RIP (</a:t>
            </a:r>
            <a:r>
              <a:rPr i="1"/>
              <a:t>Routing Information Protocol</a:t>
            </a:r>
            <a:r>
              <a:t>) ; RFC 1058 et RFC 1721 à 1723 pour RIP-2</a:t>
            </a:r>
          </a:p>
          <a:p>
            <a:pPr marL="571500" lvl="1" indent="-254000">
              <a:buSzPct val="75000"/>
              <a:buChar char="‣"/>
            </a:pPr>
            <a:r>
              <a:t>Protocole simple parfois utilisé en Intranet</a:t>
            </a:r>
          </a:p>
          <a:p>
            <a:pPr marL="571500" lvl="1" indent="-254000">
              <a:buSzPct val="75000"/>
              <a:buChar char="‣"/>
            </a:pPr>
            <a:r>
              <a:t>Anciennement utilisé dans internet, mais remplacé par les protocoles ci-dessous.</a:t>
            </a:r>
          </a:p>
          <a:p>
            <a:pPr>
              <a:spcBef>
                <a:spcPts val="1500"/>
              </a:spcBef>
            </a:pPr>
            <a:r>
              <a:t>OSPF (</a:t>
            </a:r>
            <a:r>
              <a:rPr i="1"/>
              <a:t>Open Shortest Path First</a:t>
            </a:r>
            <a:r>
              <a:t>)</a:t>
            </a:r>
          </a:p>
          <a:p>
            <a:pPr marL="571500" lvl="1" indent="-254000">
              <a:buSzPct val="75000"/>
              <a:buChar char="‣"/>
            </a:pPr>
            <a:r>
              <a:t>Protocole de routage interne IP, de type ‘à état de lien de liens’.</a:t>
            </a:r>
          </a:p>
          <a:p>
            <a:pPr marL="571500" lvl="1" indent="-254000">
              <a:buSzPct val="75000"/>
              <a:buChar char="‣"/>
            </a:pPr>
            <a:r>
              <a:t>OSPFv2 est décrite dans la RFC 2328 en 1997</a:t>
            </a:r>
          </a:p>
          <a:p>
            <a:pPr marL="571500" lvl="1" indent="-254000">
              <a:buSzPct val="75000"/>
              <a:buChar char="‣"/>
            </a:pPr>
            <a:r>
              <a:t>OSPFv3 permet l'utilisation d'OSPF dans un réseau IPv6. Voir RFC 2740</a:t>
            </a:r>
          </a:p>
          <a:p>
            <a:pPr>
              <a:spcBef>
                <a:spcPts val="1500"/>
              </a:spcBef>
            </a:pPr>
            <a:r>
              <a:t>IS-IS (</a:t>
            </a:r>
            <a:r>
              <a:rPr i="1"/>
              <a:t>Intermediate system to intermediate system</a:t>
            </a:r>
            <a:r>
              <a:t>)</a:t>
            </a:r>
          </a:p>
          <a:p>
            <a:pPr marL="571500" lvl="1" indent="-254000">
              <a:buSzPct val="75000"/>
              <a:buChar char="‣"/>
            </a:pPr>
            <a:r>
              <a:t>Protocole de routage interne multi-protocoles à état de liens</a:t>
            </a:r>
          </a:p>
          <a:p>
            <a:pPr marL="571500" lvl="1" indent="-254000">
              <a:buSzPct val="75000"/>
              <a:buChar char="‣"/>
            </a:pPr>
            <a:r>
              <a:t>Norme ISO/CEI 10589:2002 également publié par l’IETF avec la RFC 1142</a:t>
            </a:r>
          </a:p>
          <a:p>
            <a:pPr marL="571500" lvl="1" indent="-254000">
              <a:buSzPct val="75000"/>
              <a:buChar char="‣"/>
            </a:pPr>
            <a:r>
              <a:t>IS-IS est un protocole à état de liens utilisé à l'intérieur d'un </a:t>
            </a:r>
            <a:r>
              <a:rPr i="1"/>
              <a:t>autonomous system</a:t>
            </a:r>
            <a:r>
              <a:t>. Il est apprécié dans des grands réseaux de fournisseurs de services.</a:t>
            </a:r>
          </a:p>
        </p:txBody>
      </p:sp>
      <p:sp>
        <p:nvSpPr>
          <p:cNvPr id="936" name="Protocoles de routage"/>
          <p:cNvSpPr txBox="1"/>
          <p:nvPr/>
        </p:nvSpPr>
        <p:spPr>
          <a:xfrm>
            <a:off x="304865" y="1416050"/>
            <a:ext cx="7655698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Protocoles de routage</a:t>
            </a:r>
          </a:p>
        </p:txBody>
      </p:sp>
      <p:sp>
        <p:nvSpPr>
          <p:cNvPr id="937" name="Grouper"/>
          <p:cNvSpPr txBox="1"/>
          <p:nvPr/>
        </p:nvSpPr>
        <p:spPr>
          <a:xfrm>
            <a:off x="279400" y="13970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938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4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942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43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945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45</a:t>
            </a:fld>
            <a:endParaRPr/>
          </a:p>
        </p:txBody>
      </p:sp>
      <p:sp>
        <p:nvSpPr>
          <p:cNvPr id="946" name="2 - Algorithme de routage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2 - Algorithme de routage</a:t>
            </a:r>
          </a:p>
        </p:txBody>
      </p:sp>
      <p:sp>
        <p:nvSpPr>
          <p:cNvPr id="947" name="BGP (Border Gateway Protocol)…"/>
          <p:cNvSpPr txBox="1">
            <a:spLocks noGrp="1"/>
          </p:cNvSpPr>
          <p:nvPr>
            <p:ph type="body" idx="1"/>
          </p:nvPr>
        </p:nvSpPr>
        <p:spPr>
          <a:xfrm>
            <a:off x="290202" y="1879600"/>
            <a:ext cx="9152724" cy="547557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 marR="4464525">
              <a:spcBef>
                <a:spcPts val="1500"/>
              </a:spcBef>
            </a:pPr>
            <a:r>
              <a:t>BGP (</a:t>
            </a:r>
            <a:r>
              <a:rPr i="1"/>
              <a:t>Border Gateway Protocol</a:t>
            </a:r>
            <a:r>
              <a:t>)</a:t>
            </a:r>
          </a:p>
          <a:p>
            <a:pPr marL="571500" marR="4464525" lvl="1" indent="-254000">
              <a:buSzPct val="75000"/>
              <a:buChar char="‣"/>
            </a:pPr>
            <a:r>
              <a:t>Protocole d’échange d’informations de routage entre </a:t>
            </a:r>
            <a:r>
              <a:rPr i="1"/>
              <a:t>Autonomous Systems</a:t>
            </a:r>
            <a:r>
              <a:t> (AS). RFC 4271.</a:t>
            </a:r>
          </a:p>
          <a:p>
            <a:pPr marL="571500" marR="4464525" lvl="1" indent="-254000">
              <a:buSzPct val="75000"/>
              <a:buChar char="‣"/>
            </a:pPr>
            <a:r>
              <a:t>BGP prend en charge le routage sans classe et utilise l'agrégation de routes afin de limiter la taille de la table de routage.</a:t>
            </a:r>
          </a:p>
          <a:p>
            <a:pPr marL="571500" marR="4464525" lvl="1" indent="-254000">
              <a:buSzPct val="75000"/>
              <a:buChar char="‣"/>
            </a:pPr>
            <a:r>
              <a:t>La stratégie de routage tient compte de contraintes politiques, économiques ou de sécurité</a:t>
            </a:r>
          </a:p>
          <a:p>
            <a:pPr marL="571500" marR="4464525" lvl="1" indent="-254000">
              <a:buSzPct val="75000"/>
              <a:buChar char="‣"/>
            </a:pPr>
            <a:r>
              <a:t>BGP est principalement utilisé entre les opérateurs et fournisseurs d'accès à Internet pour l'échange de routes, à travers des services de transit ou de peering.</a:t>
            </a:r>
          </a:p>
        </p:txBody>
      </p:sp>
      <p:sp>
        <p:nvSpPr>
          <p:cNvPr id="948" name="Protocoles de routage"/>
          <p:cNvSpPr txBox="1"/>
          <p:nvPr/>
        </p:nvSpPr>
        <p:spPr>
          <a:xfrm>
            <a:off x="304865" y="1416050"/>
            <a:ext cx="7655698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Protocoles de routage</a:t>
            </a:r>
          </a:p>
        </p:txBody>
      </p:sp>
      <p:sp>
        <p:nvSpPr>
          <p:cNvPr id="949" name="Grouper"/>
          <p:cNvSpPr txBox="1"/>
          <p:nvPr/>
        </p:nvSpPr>
        <p:spPr>
          <a:xfrm>
            <a:off x="279400" y="13970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950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53" name="AS et BGP.png"/>
          <p:cNvGrpSpPr/>
          <p:nvPr/>
        </p:nvGrpSpPr>
        <p:grpSpPr>
          <a:xfrm>
            <a:off x="5144818" y="1814858"/>
            <a:ext cx="4874164" cy="4745934"/>
            <a:chOff x="0" y="0"/>
            <a:chExt cx="4874163" cy="4745932"/>
          </a:xfrm>
        </p:grpSpPr>
        <p:pic>
          <p:nvPicPr>
            <p:cNvPr id="952" name="AS et BGP.png" descr="AS et BG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7000" y="88900"/>
              <a:ext cx="4620164" cy="441573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951" name="AS et BGP.png" descr="AS et BGP.png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4874164" cy="474593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9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957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58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960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46</a:t>
            </a:fld>
            <a:endParaRPr/>
          </a:p>
        </p:txBody>
      </p:sp>
      <p:sp>
        <p:nvSpPr>
          <p:cNvPr id="961" name="3 - Interconnexion de réseau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3 - Interconnexion de réseau</a:t>
            </a:r>
          </a:p>
        </p:txBody>
      </p:sp>
      <p:sp>
        <p:nvSpPr>
          <p:cNvPr id="962" name="Lorsque plusieurs réseaux sont interconnectés, on parle d’inter-réseau ou de réseau de réseaux…"/>
          <p:cNvSpPr txBox="1">
            <a:spLocks noGrp="1"/>
          </p:cNvSpPr>
          <p:nvPr>
            <p:ph type="body" idx="1"/>
          </p:nvPr>
        </p:nvSpPr>
        <p:spPr>
          <a:xfrm>
            <a:off x="290202" y="1879600"/>
            <a:ext cx="9152724" cy="547557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1500"/>
              </a:spcBef>
            </a:pPr>
            <a:r>
              <a:t>Lorsque plusieurs réseaux sont interconnectés, on parle d’</a:t>
            </a:r>
            <a:r>
              <a:rPr b="1"/>
              <a:t>inter-réseau</a:t>
            </a:r>
            <a:r>
              <a:t> ou de réseau de réseaux</a:t>
            </a:r>
          </a:p>
          <a:p>
            <a:pPr marL="571500" lvl="1" indent="-254000">
              <a:buSzPct val="75000"/>
              <a:buChar char="‣"/>
            </a:pPr>
            <a:r>
              <a:t>Le terme </a:t>
            </a:r>
            <a:r>
              <a:rPr b="1"/>
              <a:t>internet </a:t>
            </a:r>
            <a:r>
              <a:t>provient justement d’</a:t>
            </a:r>
            <a:r>
              <a:rPr b="1"/>
              <a:t>internetwork</a:t>
            </a:r>
          </a:p>
          <a:p>
            <a:pPr marL="571500" lvl="1" indent="-254000">
              <a:buSzPct val="75000"/>
              <a:buChar char="‣"/>
            </a:pPr>
            <a:endParaRPr b="1"/>
          </a:p>
          <a:p>
            <a:pPr>
              <a:spcBef>
                <a:spcPts val="1500"/>
              </a:spcBef>
            </a:pPr>
            <a:r>
              <a:t>Grande diversité des réseaux, des technologies et des besoins d’inter-connexion</a:t>
            </a:r>
          </a:p>
          <a:p>
            <a:pPr marL="571500" lvl="1" indent="-254000">
              <a:buSzPct val="75000"/>
              <a:buChar char="‣"/>
            </a:pPr>
            <a:r>
              <a:t>Type de service (avec ou sans connexion)</a:t>
            </a:r>
          </a:p>
          <a:p>
            <a:pPr marL="571500" lvl="1" indent="-254000">
              <a:buSzPct val="75000"/>
              <a:buChar char="‣"/>
            </a:pPr>
            <a:r>
              <a:t>Protocole (IP, IPX, ATM, MPLS, etc.)</a:t>
            </a:r>
          </a:p>
          <a:p>
            <a:pPr marL="571500" lvl="1" indent="-254000">
              <a:buSzPct val="75000"/>
              <a:buChar char="‣"/>
            </a:pPr>
            <a:r>
              <a:t>Adressage</a:t>
            </a:r>
          </a:p>
          <a:p>
            <a:pPr marL="571500" lvl="1" indent="-254000">
              <a:buSzPct val="75000"/>
              <a:buChar char="‣"/>
            </a:pPr>
            <a:r>
              <a:t>Taille de paquets</a:t>
            </a:r>
          </a:p>
          <a:p>
            <a:pPr marL="571500" lvl="1" indent="-254000">
              <a:buSzPct val="75000"/>
              <a:buChar char="‣"/>
            </a:pPr>
            <a:r>
              <a:t>Qualité de service</a:t>
            </a:r>
          </a:p>
          <a:p>
            <a:pPr marL="571500" lvl="1" indent="-254000">
              <a:buSzPct val="75000"/>
              <a:buChar char="‣"/>
            </a:pPr>
            <a:r>
              <a:t>Contrôle de flux et de congestion</a:t>
            </a:r>
            <a:endParaRPr b="1"/>
          </a:p>
          <a:p>
            <a:pPr marL="571500" lvl="1" indent="-254000">
              <a:buSzPct val="75000"/>
              <a:buChar char="‣"/>
            </a:pPr>
            <a:r>
              <a:t>Sécurité (règles de confidentialité, chiffrement, etc.)</a:t>
            </a:r>
          </a:p>
          <a:p>
            <a:pPr marL="571500" lvl="1" indent="-254000">
              <a:buSzPct val="75000"/>
              <a:buChar char="‣"/>
            </a:pPr>
            <a:r>
              <a:t>Facturation</a:t>
            </a:r>
          </a:p>
        </p:txBody>
      </p:sp>
      <p:sp>
        <p:nvSpPr>
          <p:cNvPr id="963" name="Besoins d’interconnexion"/>
          <p:cNvSpPr txBox="1"/>
          <p:nvPr/>
        </p:nvSpPr>
        <p:spPr>
          <a:xfrm>
            <a:off x="304865" y="1416050"/>
            <a:ext cx="7655698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Besoins d’interconnexion</a:t>
            </a:r>
          </a:p>
        </p:txBody>
      </p:sp>
      <p:sp>
        <p:nvSpPr>
          <p:cNvPr id="964" name="Grouper"/>
          <p:cNvSpPr txBox="1"/>
          <p:nvPr/>
        </p:nvSpPr>
        <p:spPr>
          <a:xfrm>
            <a:off x="279400" y="13970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965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1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969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70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972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47</a:t>
            </a:fld>
            <a:endParaRPr/>
          </a:p>
        </p:txBody>
      </p:sp>
      <p:sp>
        <p:nvSpPr>
          <p:cNvPr id="973" name="3 - Interconnexion de réseau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3 - Interconnexion de réseau</a:t>
            </a:r>
          </a:p>
        </p:txBody>
      </p:sp>
      <p:sp>
        <p:nvSpPr>
          <p:cNvPr id="974" name="Au dessous de la couche réseau, on trouve :…"/>
          <p:cNvSpPr txBox="1">
            <a:spLocks noGrp="1"/>
          </p:cNvSpPr>
          <p:nvPr>
            <p:ph type="body" idx="1"/>
          </p:nvPr>
        </p:nvSpPr>
        <p:spPr>
          <a:xfrm>
            <a:off x="290202" y="1879600"/>
            <a:ext cx="9152724" cy="547557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1500"/>
              </a:spcBef>
            </a:pPr>
            <a:r>
              <a:t>Au dessous de la couche réseau, on trouve :</a:t>
            </a:r>
            <a:endParaRPr b="1"/>
          </a:p>
          <a:p>
            <a:pPr marL="571500" lvl="1" indent="-254000">
              <a:buSzPct val="75000"/>
              <a:buChar char="‣"/>
            </a:pPr>
            <a:r>
              <a:t>Les </a:t>
            </a:r>
            <a:r>
              <a:rPr b="1"/>
              <a:t>répéteurs</a:t>
            </a:r>
            <a:r>
              <a:t> et les </a:t>
            </a:r>
            <a:r>
              <a:rPr b="1"/>
              <a:t>hubs</a:t>
            </a:r>
            <a:r>
              <a:t> (couche physique)</a:t>
            </a:r>
          </a:p>
          <a:p>
            <a:pPr marL="571500" lvl="1" indent="-254000">
              <a:buSzPct val="75000"/>
              <a:buChar char="‣"/>
            </a:pPr>
            <a:r>
              <a:t>Les </a:t>
            </a:r>
            <a:r>
              <a:rPr b="1"/>
              <a:t>ponts</a:t>
            </a:r>
            <a:r>
              <a:t> et les </a:t>
            </a:r>
            <a:r>
              <a:rPr b="1"/>
              <a:t>commutateurs</a:t>
            </a:r>
            <a:r>
              <a:t> (couche liaison de données)</a:t>
            </a:r>
          </a:p>
          <a:p>
            <a:pPr marL="889000" lvl="2" indent="-254000">
              <a:buSzPct val="75000"/>
            </a:pPr>
            <a:r>
              <a:t>Copier et faire suivre des trames</a:t>
            </a:r>
            <a:endParaRPr b="1"/>
          </a:p>
          <a:p>
            <a:pPr>
              <a:spcBef>
                <a:spcPts val="1500"/>
              </a:spcBef>
            </a:pPr>
            <a:r>
              <a:t>Les passerelles opèrent à des couches supérieures à la couche réseau</a:t>
            </a:r>
          </a:p>
          <a:p>
            <a:pPr>
              <a:spcBef>
                <a:spcPts val="1500"/>
              </a:spcBef>
            </a:pPr>
            <a:r>
              <a:t>Les équipements qui opèrent au niveau de la couche réseau sont des </a:t>
            </a:r>
            <a:r>
              <a:rPr b="1"/>
              <a:t>routeurs</a:t>
            </a:r>
            <a:r>
              <a:t>  </a:t>
            </a:r>
          </a:p>
          <a:p>
            <a:pPr marL="571500" lvl="1" indent="-254000">
              <a:buSzPct val="75000"/>
              <a:buChar char="‣"/>
            </a:pPr>
            <a:r>
              <a:t>Le routeur utilise des adresses logiques (de niveau 3), indépendantes des adresses physiques</a:t>
            </a:r>
          </a:p>
        </p:txBody>
      </p:sp>
      <p:sp>
        <p:nvSpPr>
          <p:cNvPr id="975" name="Équipements d’interconnexion"/>
          <p:cNvSpPr txBox="1"/>
          <p:nvPr/>
        </p:nvSpPr>
        <p:spPr>
          <a:xfrm>
            <a:off x="304865" y="1416050"/>
            <a:ext cx="7655698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Équipements d’interconnexion</a:t>
            </a:r>
          </a:p>
        </p:txBody>
      </p:sp>
      <p:grpSp>
        <p:nvGrpSpPr>
          <p:cNvPr id="1018" name="Grouper"/>
          <p:cNvGrpSpPr/>
          <p:nvPr/>
        </p:nvGrpSpPr>
        <p:grpSpPr>
          <a:xfrm>
            <a:off x="2218731" y="4568216"/>
            <a:ext cx="7368700" cy="2868092"/>
            <a:chOff x="0" y="0"/>
            <a:chExt cx="7368700" cy="2868091"/>
          </a:xfrm>
        </p:grpSpPr>
        <p:sp>
          <p:nvSpPr>
            <p:cNvPr id="976" name="Rectangle"/>
            <p:cNvSpPr/>
            <p:nvPr/>
          </p:nvSpPr>
          <p:spPr>
            <a:xfrm>
              <a:off x="850900" y="391267"/>
              <a:ext cx="360000" cy="540001"/>
            </a:xfrm>
            <a:prstGeom prst="rect">
              <a:avLst/>
            </a:prstGeom>
            <a:solidFill>
              <a:srgbClr val="E5929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77" name="Rectangle"/>
            <p:cNvSpPr/>
            <p:nvPr/>
          </p:nvSpPr>
          <p:spPr>
            <a:xfrm>
              <a:off x="6946900" y="391267"/>
              <a:ext cx="360000" cy="540001"/>
            </a:xfrm>
            <a:prstGeom prst="rect">
              <a:avLst/>
            </a:prstGeom>
            <a:solidFill>
              <a:srgbClr val="E5929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78" name="Rectangle"/>
            <p:cNvSpPr/>
            <p:nvPr/>
          </p:nvSpPr>
          <p:spPr>
            <a:xfrm>
              <a:off x="850900" y="1092307"/>
              <a:ext cx="360000" cy="540001"/>
            </a:xfrm>
            <a:prstGeom prst="rect">
              <a:avLst/>
            </a:prstGeom>
            <a:solidFill>
              <a:srgbClr val="E5929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79" name="Rectangle"/>
            <p:cNvSpPr/>
            <p:nvPr/>
          </p:nvSpPr>
          <p:spPr>
            <a:xfrm>
              <a:off x="523240" y="1059287"/>
              <a:ext cx="720001" cy="612001"/>
            </a:xfrm>
            <a:prstGeom prst="rect">
              <a:avLst/>
            </a:prstGeom>
            <a:solidFill>
              <a:srgbClr val="367DA2">
                <a:alpha val="35287"/>
              </a:srgb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9011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80" name="Rectangle"/>
            <p:cNvSpPr/>
            <p:nvPr/>
          </p:nvSpPr>
          <p:spPr>
            <a:xfrm>
              <a:off x="6946900" y="1092307"/>
              <a:ext cx="360000" cy="540001"/>
            </a:xfrm>
            <a:prstGeom prst="rect">
              <a:avLst/>
            </a:prstGeom>
            <a:solidFill>
              <a:srgbClr val="E5929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81" name="Rectangle"/>
            <p:cNvSpPr/>
            <p:nvPr/>
          </p:nvSpPr>
          <p:spPr>
            <a:xfrm>
              <a:off x="6629400" y="1059287"/>
              <a:ext cx="720000" cy="612001"/>
            </a:xfrm>
            <a:prstGeom prst="rect">
              <a:avLst/>
            </a:prstGeom>
            <a:solidFill>
              <a:srgbClr val="367DA2">
                <a:alpha val="35287"/>
              </a:srgb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9011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82" name="Rectangle"/>
            <p:cNvSpPr/>
            <p:nvPr/>
          </p:nvSpPr>
          <p:spPr>
            <a:xfrm>
              <a:off x="850900" y="1803507"/>
              <a:ext cx="360000" cy="540001"/>
            </a:xfrm>
            <a:prstGeom prst="rect">
              <a:avLst/>
            </a:prstGeom>
            <a:solidFill>
              <a:srgbClr val="E5929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83" name="Rectangle"/>
            <p:cNvSpPr/>
            <p:nvPr/>
          </p:nvSpPr>
          <p:spPr>
            <a:xfrm>
              <a:off x="525779" y="1770487"/>
              <a:ext cx="720001" cy="612001"/>
            </a:xfrm>
            <a:prstGeom prst="rect">
              <a:avLst/>
            </a:prstGeom>
            <a:solidFill>
              <a:srgbClr val="367DA2">
                <a:alpha val="35287"/>
              </a:srgb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9011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84" name="Rectangle"/>
            <p:cNvSpPr/>
            <p:nvPr/>
          </p:nvSpPr>
          <p:spPr>
            <a:xfrm>
              <a:off x="0" y="1736337"/>
              <a:ext cx="1260001" cy="684001"/>
            </a:xfrm>
            <a:prstGeom prst="rect">
              <a:avLst/>
            </a:prstGeom>
            <a:solidFill>
              <a:srgbClr val="C69300">
                <a:alpha val="35287"/>
              </a:srgb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9011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85" name="Rectangle"/>
            <p:cNvSpPr/>
            <p:nvPr/>
          </p:nvSpPr>
          <p:spPr>
            <a:xfrm>
              <a:off x="6946900" y="1803507"/>
              <a:ext cx="360000" cy="540001"/>
            </a:xfrm>
            <a:prstGeom prst="rect">
              <a:avLst/>
            </a:prstGeom>
            <a:solidFill>
              <a:srgbClr val="E5929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86" name="Rectangle"/>
            <p:cNvSpPr/>
            <p:nvPr/>
          </p:nvSpPr>
          <p:spPr>
            <a:xfrm>
              <a:off x="6621780" y="1770487"/>
              <a:ext cx="720001" cy="612001"/>
            </a:xfrm>
            <a:prstGeom prst="rect">
              <a:avLst/>
            </a:prstGeom>
            <a:solidFill>
              <a:srgbClr val="367DA2">
                <a:alpha val="35287"/>
              </a:srgb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9011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87" name="Rectangle"/>
            <p:cNvSpPr/>
            <p:nvPr/>
          </p:nvSpPr>
          <p:spPr>
            <a:xfrm>
              <a:off x="6108700" y="1749037"/>
              <a:ext cx="1260001" cy="684001"/>
            </a:xfrm>
            <a:prstGeom prst="rect">
              <a:avLst/>
            </a:prstGeom>
            <a:solidFill>
              <a:srgbClr val="578726">
                <a:alpha val="39529"/>
              </a:srgb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88" name="Rectangle"/>
            <p:cNvSpPr/>
            <p:nvPr/>
          </p:nvSpPr>
          <p:spPr>
            <a:xfrm>
              <a:off x="3055620" y="1092307"/>
              <a:ext cx="360001" cy="540001"/>
            </a:xfrm>
            <a:prstGeom prst="rect">
              <a:avLst/>
            </a:prstGeom>
            <a:solidFill>
              <a:srgbClr val="E5929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89" name="Rectangle"/>
            <p:cNvSpPr/>
            <p:nvPr/>
          </p:nvSpPr>
          <p:spPr>
            <a:xfrm>
              <a:off x="2727960" y="1059287"/>
              <a:ext cx="720001" cy="612001"/>
            </a:xfrm>
            <a:prstGeom prst="rect">
              <a:avLst/>
            </a:prstGeom>
            <a:solidFill>
              <a:srgbClr val="367DA2">
                <a:alpha val="35287"/>
              </a:srgb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9011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90" name="Rectangle"/>
            <p:cNvSpPr/>
            <p:nvPr/>
          </p:nvSpPr>
          <p:spPr>
            <a:xfrm>
              <a:off x="3055620" y="1803507"/>
              <a:ext cx="360001" cy="540001"/>
            </a:xfrm>
            <a:prstGeom prst="rect">
              <a:avLst/>
            </a:prstGeom>
            <a:solidFill>
              <a:srgbClr val="E5929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91" name="Rectangle"/>
            <p:cNvSpPr/>
            <p:nvPr/>
          </p:nvSpPr>
          <p:spPr>
            <a:xfrm>
              <a:off x="2717800" y="1770487"/>
              <a:ext cx="720000" cy="612001"/>
            </a:xfrm>
            <a:prstGeom prst="rect">
              <a:avLst/>
            </a:prstGeom>
            <a:solidFill>
              <a:srgbClr val="367DA2">
                <a:alpha val="35287"/>
              </a:srgb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9011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92" name="Rectangle"/>
            <p:cNvSpPr/>
            <p:nvPr/>
          </p:nvSpPr>
          <p:spPr>
            <a:xfrm>
              <a:off x="2204720" y="1749037"/>
              <a:ext cx="1260001" cy="684001"/>
            </a:xfrm>
            <a:prstGeom prst="rect">
              <a:avLst/>
            </a:prstGeom>
            <a:solidFill>
              <a:srgbClr val="C69300">
                <a:alpha val="35287"/>
              </a:srgb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9011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93" name="Rectangle"/>
            <p:cNvSpPr/>
            <p:nvPr/>
          </p:nvSpPr>
          <p:spPr>
            <a:xfrm>
              <a:off x="4650739" y="1092307"/>
              <a:ext cx="360001" cy="540001"/>
            </a:xfrm>
            <a:prstGeom prst="rect">
              <a:avLst/>
            </a:prstGeom>
            <a:solidFill>
              <a:srgbClr val="E5929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94" name="Rectangle"/>
            <p:cNvSpPr/>
            <p:nvPr/>
          </p:nvSpPr>
          <p:spPr>
            <a:xfrm>
              <a:off x="4323079" y="1059287"/>
              <a:ext cx="720001" cy="612001"/>
            </a:xfrm>
            <a:prstGeom prst="rect">
              <a:avLst/>
            </a:prstGeom>
            <a:solidFill>
              <a:srgbClr val="367DA2">
                <a:alpha val="35287"/>
              </a:srgb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9011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95" name="Rectangle"/>
            <p:cNvSpPr/>
            <p:nvPr/>
          </p:nvSpPr>
          <p:spPr>
            <a:xfrm>
              <a:off x="4650739" y="1803507"/>
              <a:ext cx="360001" cy="540001"/>
            </a:xfrm>
            <a:prstGeom prst="rect">
              <a:avLst/>
            </a:prstGeom>
            <a:solidFill>
              <a:srgbClr val="E5929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96" name="Rectangle"/>
            <p:cNvSpPr/>
            <p:nvPr/>
          </p:nvSpPr>
          <p:spPr>
            <a:xfrm>
              <a:off x="4325619" y="1770487"/>
              <a:ext cx="720001" cy="612001"/>
            </a:xfrm>
            <a:prstGeom prst="rect">
              <a:avLst/>
            </a:prstGeom>
            <a:solidFill>
              <a:srgbClr val="367DA2">
                <a:alpha val="35287"/>
              </a:srgb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9011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97" name="Rectangle"/>
            <p:cNvSpPr/>
            <p:nvPr/>
          </p:nvSpPr>
          <p:spPr>
            <a:xfrm>
              <a:off x="3794680" y="1749037"/>
              <a:ext cx="1260001" cy="684001"/>
            </a:xfrm>
            <a:prstGeom prst="rect">
              <a:avLst/>
            </a:prstGeom>
            <a:solidFill>
              <a:srgbClr val="578726">
                <a:alpha val="39529"/>
              </a:srgb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998" name="IP"/>
            <p:cNvSpPr txBox="1"/>
            <p:nvPr/>
          </p:nvSpPr>
          <p:spPr>
            <a:xfrm>
              <a:off x="2741079" y="1157480"/>
              <a:ext cx="311322" cy="409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IP</a:t>
              </a:r>
            </a:p>
          </p:txBody>
        </p:sp>
        <p:sp>
          <p:nvSpPr>
            <p:cNvPr id="999" name="IP"/>
            <p:cNvSpPr txBox="1"/>
            <p:nvPr/>
          </p:nvSpPr>
          <p:spPr>
            <a:xfrm>
              <a:off x="539579" y="1157479"/>
              <a:ext cx="311321" cy="409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IP</a:t>
              </a:r>
            </a:p>
          </p:txBody>
        </p:sp>
        <p:sp>
          <p:nvSpPr>
            <p:cNvPr id="1000" name="IP"/>
            <p:cNvSpPr txBox="1"/>
            <p:nvPr/>
          </p:nvSpPr>
          <p:spPr>
            <a:xfrm>
              <a:off x="4339419" y="1157479"/>
              <a:ext cx="311321" cy="409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IP</a:t>
              </a:r>
            </a:p>
          </p:txBody>
        </p:sp>
        <p:sp>
          <p:nvSpPr>
            <p:cNvPr id="1001" name="IP"/>
            <p:cNvSpPr txBox="1"/>
            <p:nvPr/>
          </p:nvSpPr>
          <p:spPr>
            <a:xfrm>
              <a:off x="6635579" y="1157479"/>
              <a:ext cx="311321" cy="409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IP</a:t>
              </a:r>
            </a:p>
          </p:txBody>
        </p:sp>
        <p:sp>
          <p:nvSpPr>
            <p:cNvPr id="1002" name="Données de la couche transport"/>
            <p:cNvSpPr txBox="1"/>
            <p:nvPr/>
          </p:nvSpPr>
          <p:spPr>
            <a:xfrm>
              <a:off x="1260000" y="0"/>
              <a:ext cx="1161784" cy="6358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Données de la couche transport</a:t>
              </a:r>
            </a:p>
          </p:txBody>
        </p:sp>
        <p:sp>
          <p:nvSpPr>
            <p:cNvPr id="1003" name="Ligne"/>
            <p:cNvSpPr/>
            <p:nvPr/>
          </p:nvSpPr>
          <p:spPr>
            <a:xfrm flipV="1">
              <a:off x="1032624" y="219415"/>
              <a:ext cx="292645" cy="14742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004" name="802.11"/>
            <p:cNvSpPr txBox="1"/>
            <p:nvPr/>
          </p:nvSpPr>
          <p:spPr>
            <a:xfrm>
              <a:off x="0" y="1886210"/>
              <a:ext cx="603681" cy="409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802.11</a:t>
              </a:r>
            </a:p>
          </p:txBody>
        </p:sp>
        <p:sp>
          <p:nvSpPr>
            <p:cNvPr id="1005" name="802.11"/>
            <p:cNvSpPr txBox="1"/>
            <p:nvPr/>
          </p:nvSpPr>
          <p:spPr>
            <a:xfrm>
              <a:off x="2162799" y="1868679"/>
              <a:ext cx="603681" cy="409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802.11</a:t>
              </a:r>
            </a:p>
          </p:txBody>
        </p:sp>
        <p:sp>
          <p:nvSpPr>
            <p:cNvPr id="1006" name="PPP"/>
            <p:cNvSpPr txBox="1"/>
            <p:nvPr/>
          </p:nvSpPr>
          <p:spPr>
            <a:xfrm>
              <a:off x="3740467" y="1886210"/>
              <a:ext cx="754613" cy="409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PPP</a:t>
              </a:r>
            </a:p>
          </p:txBody>
        </p:sp>
        <p:sp>
          <p:nvSpPr>
            <p:cNvPr id="1007" name="PPP"/>
            <p:cNvSpPr txBox="1"/>
            <p:nvPr/>
          </p:nvSpPr>
          <p:spPr>
            <a:xfrm>
              <a:off x="6036627" y="1886210"/>
              <a:ext cx="754613" cy="409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PPP</a:t>
              </a:r>
            </a:p>
          </p:txBody>
        </p:sp>
        <p:sp>
          <p:nvSpPr>
            <p:cNvPr id="1008" name="Rectangle aux angles arrondis"/>
            <p:cNvSpPr/>
            <p:nvPr/>
          </p:nvSpPr>
          <p:spPr>
            <a:xfrm>
              <a:off x="1965619" y="937617"/>
              <a:ext cx="3424675" cy="1597441"/>
            </a:xfrm>
            <a:prstGeom prst="roundRect">
              <a:avLst>
                <a:gd name="adj" fmla="val 14598"/>
              </a:avLst>
            </a:prstGeom>
            <a:noFill/>
            <a:ln w="12700" cap="flat">
              <a:solidFill>
                <a:srgbClr val="175778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009" name="Routeur"/>
            <p:cNvSpPr txBox="1"/>
            <p:nvPr/>
          </p:nvSpPr>
          <p:spPr>
            <a:xfrm>
              <a:off x="4495079" y="635867"/>
              <a:ext cx="745905" cy="270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Routeur</a:t>
              </a:r>
            </a:p>
          </p:txBody>
        </p:sp>
        <p:sp>
          <p:nvSpPr>
            <p:cNvPr id="1010" name="Ligne"/>
            <p:cNvSpPr/>
            <p:nvPr/>
          </p:nvSpPr>
          <p:spPr>
            <a:xfrm flipV="1">
              <a:off x="523240" y="2420337"/>
              <a:ext cx="1" cy="39897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011" name="Ligne"/>
            <p:cNvSpPr/>
            <p:nvPr/>
          </p:nvSpPr>
          <p:spPr>
            <a:xfrm flipV="1">
              <a:off x="4339419" y="2420337"/>
              <a:ext cx="1" cy="39897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012" name="Ligne"/>
            <p:cNvSpPr/>
            <p:nvPr/>
          </p:nvSpPr>
          <p:spPr>
            <a:xfrm>
              <a:off x="2717799" y="2433037"/>
              <a:ext cx="1" cy="37424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013" name="Ligne"/>
            <p:cNvSpPr/>
            <p:nvPr/>
          </p:nvSpPr>
          <p:spPr>
            <a:xfrm>
              <a:off x="6609079" y="2433037"/>
              <a:ext cx="1" cy="37424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014" name="Ligne"/>
            <p:cNvSpPr/>
            <p:nvPr/>
          </p:nvSpPr>
          <p:spPr>
            <a:xfrm flipH="1" flipV="1">
              <a:off x="510540" y="2792644"/>
              <a:ext cx="221784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015" name="Ligne"/>
            <p:cNvSpPr/>
            <p:nvPr/>
          </p:nvSpPr>
          <p:spPr>
            <a:xfrm flipH="1" flipV="1">
              <a:off x="4323080" y="2792644"/>
              <a:ext cx="229870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016" name="Physique"/>
            <p:cNvSpPr txBox="1"/>
            <p:nvPr/>
          </p:nvSpPr>
          <p:spPr>
            <a:xfrm>
              <a:off x="1004158" y="2458437"/>
              <a:ext cx="955113" cy="409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Physique</a:t>
              </a:r>
            </a:p>
          </p:txBody>
        </p:sp>
        <p:sp>
          <p:nvSpPr>
            <p:cNvPr id="1017" name="Physique"/>
            <p:cNvSpPr txBox="1"/>
            <p:nvPr/>
          </p:nvSpPr>
          <p:spPr>
            <a:xfrm>
              <a:off x="5240983" y="2458437"/>
              <a:ext cx="955113" cy="409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457200">
                <a:lnSpc>
                  <a:spcPct val="100000"/>
                </a:lnSpc>
                <a:spcBef>
                  <a:spcPts val="0"/>
                </a:spcBef>
                <a:defRPr sz="120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Physique</a:t>
              </a:r>
            </a:p>
          </p:txBody>
        </p:sp>
      </p:grpSp>
      <p:sp>
        <p:nvSpPr>
          <p:cNvPr id="1019" name="Fig 2.4 - Interconnexion…"/>
          <p:cNvSpPr txBox="1"/>
          <p:nvPr/>
        </p:nvSpPr>
        <p:spPr>
          <a:xfrm>
            <a:off x="29670" y="6941670"/>
            <a:ext cx="2564607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pPr>
            <a:r>
              <a:t>Fig 2.4 - Interconnexion</a:t>
            </a:r>
          </a:p>
          <a:p>
            <a: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pPr>
            <a:r>
              <a:t>avec un routeur</a:t>
            </a:r>
          </a:p>
        </p:txBody>
      </p:sp>
      <p:sp>
        <p:nvSpPr>
          <p:cNvPr id="1020" name="Grouper"/>
          <p:cNvSpPr txBox="1"/>
          <p:nvPr/>
        </p:nvSpPr>
        <p:spPr>
          <a:xfrm>
            <a:off x="279400" y="13970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021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7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025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026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028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568402" y="7200900"/>
            <a:ext cx="324899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48</a:t>
            </a:fld>
            <a:endParaRPr/>
          </a:p>
        </p:txBody>
      </p:sp>
      <p:sp>
        <p:nvSpPr>
          <p:cNvPr id="1029" name="3 - Interconnexion de réseau"/>
          <p:cNvSpPr txBox="1"/>
          <p:nvPr/>
        </p:nvSpPr>
        <p:spPr>
          <a:xfrm>
            <a:off x="279400" y="7937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3 - Interconnexion de réseau</a:t>
            </a:r>
          </a:p>
        </p:txBody>
      </p:sp>
      <p:sp>
        <p:nvSpPr>
          <p:cNvPr id="1030" name="La technique du tunnel…"/>
          <p:cNvSpPr txBox="1">
            <a:spLocks noGrp="1"/>
          </p:cNvSpPr>
          <p:nvPr>
            <p:ph type="body" idx="1"/>
          </p:nvPr>
        </p:nvSpPr>
        <p:spPr>
          <a:xfrm>
            <a:off x="290202" y="1879600"/>
            <a:ext cx="9152724" cy="547557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spcBef>
                <a:spcPts val="1500"/>
              </a:spcBef>
            </a:pPr>
            <a:r>
              <a:t>La </a:t>
            </a:r>
            <a:r>
              <a:rPr b="1"/>
              <a:t>technique du tunnel </a:t>
            </a:r>
          </a:p>
          <a:p>
            <a:pPr marL="571500" lvl="1" indent="-254000">
              <a:buSzPct val="75000"/>
              <a:buChar char="‣"/>
            </a:pPr>
            <a:r>
              <a:t>Les machines d’extrémité sont sur un réseau de même type, mais elles sont séparées par un réseau différent</a:t>
            </a:r>
          </a:p>
          <a:p>
            <a:pPr marL="571500" lvl="1" indent="-254000">
              <a:buSzPct val="75000"/>
              <a:buChar char="‣"/>
            </a:pPr>
            <a:r>
              <a:t>Une solution d’interconnexion passe par la technique du tunnel ou le paquet source est encapsulé par le routeur qui ajoute son entête de niveau 3</a:t>
            </a:r>
          </a:p>
          <a:p>
            <a:pPr marL="571500" lvl="1" indent="-254000">
              <a:buSzPct val="75000"/>
              <a:buChar char="‣"/>
            </a:pPr>
            <a:r>
              <a:t>Cette technique est souvent utilisée au niveau de couche supérieure </a:t>
            </a:r>
            <a:br/>
            <a:r>
              <a:t>(</a:t>
            </a:r>
            <a:r>
              <a:rPr b="1"/>
              <a:t>VPN</a:t>
            </a:r>
            <a:r>
              <a:t> = </a:t>
            </a:r>
            <a:r>
              <a:rPr i="1"/>
              <a:t>Virtual Private Network</a:t>
            </a:r>
            <a:r>
              <a:t>)</a:t>
            </a:r>
          </a:p>
        </p:txBody>
      </p:sp>
      <p:sp>
        <p:nvSpPr>
          <p:cNvPr id="1031" name="Équipements d’interconnexion"/>
          <p:cNvSpPr txBox="1"/>
          <p:nvPr/>
        </p:nvSpPr>
        <p:spPr>
          <a:xfrm>
            <a:off x="304865" y="1416050"/>
            <a:ext cx="7655698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Équipements d’interconnexion</a:t>
            </a:r>
          </a:p>
        </p:txBody>
      </p:sp>
      <p:sp>
        <p:nvSpPr>
          <p:cNvPr id="1032" name="Grouper"/>
          <p:cNvSpPr txBox="1"/>
          <p:nvPr/>
        </p:nvSpPr>
        <p:spPr>
          <a:xfrm>
            <a:off x="279400" y="13970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033" name="Internet-transit-3.png" descr="Internet-transit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7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035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036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038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457200">
              <a:lnSpc>
                <a:spcPct val="100000"/>
              </a:lnSpc>
              <a:spcBef>
                <a:spcPts val="0"/>
              </a:spcBef>
              <a:defRPr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49</a:t>
            </a:fld>
            <a:endParaRPr/>
          </a:p>
        </p:txBody>
      </p:sp>
      <p:sp>
        <p:nvSpPr>
          <p:cNvPr id="1039" name="Dans cette partie, ou presque :…"/>
          <p:cNvSpPr txBox="1">
            <a:spLocks noGrp="1"/>
          </p:cNvSpPr>
          <p:nvPr>
            <p:ph type="body" idx="1"/>
          </p:nvPr>
        </p:nvSpPr>
        <p:spPr>
          <a:xfrm>
            <a:off x="304800" y="2057400"/>
            <a:ext cx="9601200" cy="5232400"/>
          </a:xfrm>
          <a:prstGeom prst="rect">
            <a:avLst/>
          </a:prstGeom>
        </p:spPr>
        <p:txBody>
          <a:bodyPr lIns="25400" tIns="25400" rIns="25400" bIns="25400"/>
          <a:lstStyle/>
          <a:p>
            <a:pPr>
              <a:spcBef>
                <a:spcPts val="100"/>
              </a:spcBef>
              <a:defRPr sz="2000" b="1"/>
            </a:pPr>
            <a:r>
              <a:t>Dans cette partie, ou presque :</a:t>
            </a:r>
            <a:br/>
            <a:endParaRPr/>
          </a:p>
          <a:p>
            <a:pPr lvl="1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Historique </a:t>
            </a:r>
            <a:r>
              <a:rPr i="1"/>
              <a:t>(recherche personnelle à faire)</a:t>
            </a:r>
          </a:p>
          <a:p>
            <a:pPr lvl="1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La couche Internet ; le protocole IP</a:t>
            </a:r>
          </a:p>
          <a:p>
            <a:pPr lvl="1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Les adresses IP v4</a:t>
            </a:r>
          </a:p>
          <a:p>
            <a:pPr lvl="1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Sous réseaux</a:t>
            </a:r>
          </a:p>
          <a:p>
            <a:pPr lvl="1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IP v6</a:t>
            </a:r>
          </a:p>
          <a:p>
            <a:pPr lvl="1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Autres protocoles de la couche internet</a:t>
            </a:r>
          </a:p>
          <a:p>
            <a:pPr lvl="1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La couche transport de TCP/IP (Ch. 5)</a:t>
            </a:r>
            <a:br/>
            <a:br/>
            <a:br/>
            <a:br/>
            <a:br/>
            <a:endParaRPr/>
          </a:p>
        </p:txBody>
      </p:sp>
      <p:sp>
        <p:nvSpPr>
          <p:cNvPr id="1040" name="4 - La couche Internet - Présentation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4 - La couche Internet - Présentation</a:t>
            </a:r>
          </a:p>
        </p:txBody>
      </p:sp>
      <p:sp>
        <p:nvSpPr>
          <p:cNvPr id="1041" name="Architecture TCP/IP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Architecture TCP/IP</a:t>
            </a:r>
          </a:p>
        </p:txBody>
      </p:sp>
      <p:sp>
        <p:nvSpPr>
          <p:cNvPr id="1042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043" name="Internet-transit-3.png" descr="Internet-transit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7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045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046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048" name="Nommée couche internet ou couche inter-réseau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Nommée couche </a:t>
            </a:r>
            <a:r>
              <a:rPr b="1" i="1"/>
              <a:t>internet</a:t>
            </a:r>
            <a:r>
              <a:t> ou couche </a:t>
            </a:r>
            <a:r>
              <a:rPr b="1" i="1"/>
              <a:t>inter-réseau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Au même niveau de la couche </a:t>
            </a:r>
            <a:r>
              <a:rPr b="1"/>
              <a:t>réseau</a:t>
            </a:r>
            <a:r>
              <a:t> d’OSI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Objectif :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Permettre aux hôtes d’introduire des paquets nommés datagrammes sur n’importe quel réseau 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Acheminer ces datagrammes indépendamment les uns des autres jusqu'à destination. </a:t>
            </a:r>
            <a:br/>
            <a:endParaRPr/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Des datagrammes peuvent arriver dans un ordre différent, ou se perdre</a:t>
            </a:r>
            <a:br/>
            <a:endParaRPr/>
          </a:p>
        </p:txBody>
      </p:sp>
      <p:sp>
        <p:nvSpPr>
          <p:cNvPr id="1049" name="Couche internet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Couche internet</a:t>
            </a:r>
          </a:p>
        </p:txBody>
      </p:sp>
      <p:sp>
        <p:nvSpPr>
          <p:cNvPr id="1050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50</a:t>
            </a:fld>
            <a:endParaRPr/>
          </a:p>
        </p:txBody>
      </p:sp>
      <p:sp>
        <p:nvSpPr>
          <p:cNvPr id="1051" name="4 - La couche Internet - Présentation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4 - La couche Internet - Présentation</a:t>
            </a:r>
          </a:p>
        </p:txBody>
      </p:sp>
      <p:sp>
        <p:nvSpPr>
          <p:cNvPr id="1052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053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La couche internet définit 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La couche internet définit :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Un </a:t>
            </a:r>
            <a:r>
              <a:rPr b="1"/>
              <a:t>protocole</a:t>
            </a:r>
            <a:r>
              <a:t> nommé </a:t>
            </a:r>
            <a:r>
              <a:rPr b="1"/>
              <a:t>IP</a:t>
            </a:r>
            <a:r>
              <a:t> (</a:t>
            </a:r>
            <a:r>
              <a:rPr i="1"/>
              <a:t>Internet Protocol</a:t>
            </a:r>
            <a:r>
              <a:t>)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Le format des datagrammes IP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Un protocole compagnon,  </a:t>
            </a:r>
            <a:r>
              <a:rPr b="1"/>
              <a:t>ICMP</a:t>
            </a:r>
            <a:r>
              <a:t> (</a:t>
            </a:r>
            <a:r>
              <a:rPr i="1"/>
              <a:t>Internet Control Message Protocol</a:t>
            </a:r>
            <a:r>
              <a:t>), qui assure le routage des datagrammes et la gestion des congestions</a:t>
            </a:r>
            <a:br/>
            <a:endParaRPr/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Le protocole IP (</a:t>
            </a:r>
            <a:r>
              <a:rPr i="1"/>
              <a:t>Internet Protocol</a:t>
            </a:r>
            <a:r>
              <a:t>) est </a:t>
            </a:r>
            <a:r>
              <a:rPr b="1"/>
              <a:t>non fiable</a:t>
            </a:r>
            <a:r>
              <a:t>, </a:t>
            </a:r>
            <a:r>
              <a:rPr b="1"/>
              <a:t>sans connexion</a:t>
            </a:r>
            <a:r>
              <a:t> 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Si une fiabilité est nécessaire pour le transfert de données, elle sera assurée par le protocole TCP (</a:t>
            </a:r>
            <a:r>
              <a:rPr i="1"/>
              <a:t>Transmission Control Protocol</a:t>
            </a:r>
            <a:r>
              <a:t>) de la couche transport</a:t>
            </a:r>
          </a:p>
        </p:txBody>
      </p:sp>
      <p:grpSp>
        <p:nvGrpSpPr>
          <p:cNvPr id="1060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058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059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061" name="Couche internet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Couche internet</a:t>
            </a:r>
          </a:p>
        </p:txBody>
      </p:sp>
      <p:sp>
        <p:nvSpPr>
          <p:cNvPr id="1062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51</a:t>
            </a:fld>
            <a:endParaRPr/>
          </a:p>
        </p:txBody>
      </p:sp>
      <p:sp>
        <p:nvSpPr>
          <p:cNvPr id="1063" name="4 - La couche Internet - Le protocole IP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4 - La couche Internet - Le protocole IP</a:t>
            </a:r>
          </a:p>
        </p:txBody>
      </p:sp>
      <p:sp>
        <p:nvSpPr>
          <p:cNvPr id="1064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065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9" name="pasted-image.tif" descr="pasted-image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64" y="1735865"/>
            <a:ext cx="9768900" cy="152974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72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070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071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073" name="L’en-tête du datagramme IPv4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L’en-tête du datagramme IPv4</a:t>
            </a:r>
          </a:p>
        </p:txBody>
      </p:sp>
      <p:sp>
        <p:nvSpPr>
          <p:cNvPr id="1074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52</a:t>
            </a:fld>
            <a:endParaRPr/>
          </a:p>
        </p:txBody>
      </p:sp>
      <p:sp>
        <p:nvSpPr>
          <p:cNvPr id="1075" name="Fig 2.5 - L’en-tête du datagramme IPv4"/>
          <p:cNvSpPr txBox="1"/>
          <p:nvPr/>
        </p:nvSpPr>
        <p:spPr>
          <a:xfrm>
            <a:off x="588926" y="7188200"/>
            <a:ext cx="4709979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2.5 - L’en-tête du datagramme IPv4</a:t>
            </a:r>
          </a:p>
        </p:txBody>
      </p:sp>
      <p:sp>
        <p:nvSpPr>
          <p:cNvPr id="1076" name="4 - La couche Internet - Le protocole IP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4 - La couche Internet - Le protocole IP</a:t>
            </a:r>
          </a:p>
        </p:txBody>
      </p:sp>
      <p:sp>
        <p:nvSpPr>
          <p:cNvPr id="1077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078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9" name="1024px-Ipv4_header.svg.png" descr="1024px-Ipv4_header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219" y="3117698"/>
            <a:ext cx="8727845" cy="41082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3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081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082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084" name="Le datagramme IPv4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Le datagramme IPv4</a:t>
            </a:r>
          </a:p>
        </p:txBody>
      </p:sp>
      <p:sp>
        <p:nvSpPr>
          <p:cNvPr id="1085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53</a:t>
            </a:fld>
            <a:endParaRPr/>
          </a:p>
        </p:txBody>
      </p:sp>
      <p:sp>
        <p:nvSpPr>
          <p:cNvPr id="1086" name="L’en-tête est de 20 à 60 octets…"/>
          <p:cNvSpPr txBox="1">
            <a:spLocks noGrp="1"/>
          </p:cNvSpPr>
          <p:nvPr>
            <p:ph type="body" idx="1"/>
          </p:nvPr>
        </p:nvSpPr>
        <p:spPr>
          <a:xfrm>
            <a:off x="279400" y="2025650"/>
            <a:ext cx="9601200" cy="5320644"/>
          </a:xfrm>
          <a:prstGeom prst="rect">
            <a:avLst/>
          </a:prstGeom>
        </p:spPr>
        <p:txBody>
          <a:bodyPr anchor="t"/>
          <a:lstStyle/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L’en-tête est de 20 à 60 octets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1"/>
            </a:pPr>
            <a:r>
              <a:t>Version IP (4 bits) = 4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spc="-59"/>
            </a:pPr>
            <a:r>
              <a:rPr b="1"/>
              <a:t>IHL</a:t>
            </a:r>
            <a:r>
              <a:t>, </a:t>
            </a:r>
            <a:r>
              <a:rPr i="1"/>
              <a:t>Internet Header Lenght ; l</a:t>
            </a:r>
            <a:r>
              <a:t>ongueur en-tête en nombre de mots de 32 bits (4 bits) 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/>
              <a:t>ToS</a:t>
            </a:r>
            <a:r>
              <a:t>, Type de service ; (8 bits)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1"/>
            </a:pPr>
            <a:r>
              <a:t>Longueur totale, en octets, du datagramme (16 bits)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Identification ; identifier les fragments d’un paquets(16 bits)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i="1"/>
              <a:t>Flgs</a:t>
            </a:r>
            <a:r>
              <a:t> : Indicateurs ou Flags (3 bits)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i="1"/>
              <a:t>Fragment offset</a:t>
            </a:r>
            <a:r>
              <a:t> (13 bits)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1"/>
            </a:pPr>
            <a:r>
              <a:t>TTL, Time To Live : Durée de vie (8 bits)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/>
              <a:t>Protocol</a:t>
            </a:r>
            <a:r>
              <a:t> ; n° de protocole de transport (8 bits) 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i="1"/>
              <a:t>Header Checksum</a:t>
            </a:r>
            <a:r>
              <a:t> ;  somme de contrôle de l’en-tête (16 bits) 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1"/>
            </a:pPr>
            <a:r>
              <a:t>Adresse source (32 bits) 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1"/>
            </a:pPr>
            <a:r>
              <a:t>Adresse destination (32 bits) 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Options (0 à 40 octets)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i="1"/>
              <a:t>Padding</a:t>
            </a:r>
            <a:r>
              <a:t> ; remplissage ; tel que l’en-tête soit un multiple de 32 bits</a:t>
            </a:r>
          </a:p>
        </p:txBody>
      </p:sp>
      <p:sp>
        <p:nvSpPr>
          <p:cNvPr id="1087" name="4 - La couche Internet - Le protocole IP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4 - La couche Internet - Le protocole IP</a:t>
            </a:r>
          </a:p>
        </p:txBody>
      </p:sp>
      <p:sp>
        <p:nvSpPr>
          <p:cNvPr id="1088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089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5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093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094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096" name="L’en-tête du datagramme IPv6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L’en-tête du datagramme IPv6</a:t>
            </a:r>
          </a:p>
        </p:txBody>
      </p:sp>
      <p:sp>
        <p:nvSpPr>
          <p:cNvPr id="1097" name="Un en-tête IPv6 de 40 octets        Adresses IPv6  de 16 octets, soit 128 bits"/>
          <p:cNvSpPr txBox="1"/>
          <p:nvPr/>
        </p:nvSpPr>
        <p:spPr>
          <a:xfrm>
            <a:off x="-274957" y="1682750"/>
            <a:ext cx="3793397" cy="4630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marL="571500" lvl="1" indent="-254000" defTabSz="457200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Un en-tête IPv6 de 40 octets</a:t>
            </a:r>
            <a:br/>
            <a:br/>
            <a:br/>
            <a:br/>
            <a:br/>
            <a:br/>
            <a:br/>
            <a:br/>
            <a:r>
              <a:t>Adresses IPv6  de 16 octets, soit 128 bits</a:t>
            </a:r>
          </a:p>
        </p:txBody>
      </p:sp>
      <p:sp>
        <p:nvSpPr>
          <p:cNvPr id="1098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54</a:t>
            </a:fld>
            <a:endParaRPr/>
          </a:p>
        </p:txBody>
      </p:sp>
      <p:sp>
        <p:nvSpPr>
          <p:cNvPr id="1099" name="Fig 2.6 - L’en-tête du datagramme IPv6"/>
          <p:cNvSpPr txBox="1"/>
          <p:nvPr/>
        </p:nvSpPr>
        <p:spPr>
          <a:xfrm>
            <a:off x="3078126" y="7213600"/>
            <a:ext cx="4498477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2.6 - L’en-tête du datagramme IPv6</a:t>
            </a:r>
          </a:p>
        </p:txBody>
      </p:sp>
      <p:sp>
        <p:nvSpPr>
          <p:cNvPr id="1100" name="4 - La couche Internet - Le protocole IP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4 - La couche Internet - Le protocole IP</a:t>
            </a:r>
          </a:p>
        </p:txBody>
      </p:sp>
      <p:sp>
        <p:nvSpPr>
          <p:cNvPr id="1101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102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3" name="4.6-En-tête IPv6 seul.png" descr="4.6-En-tête IPv6 seu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455" y="2301679"/>
            <a:ext cx="6287051" cy="49259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4" name="Peigne3.png" descr="Peigne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6908" y="1607079"/>
            <a:ext cx="6375281" cy="6634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7" grpId="1" animBg="1" advAuto="0"/>
      <p:bldP spid="1097" grpId="2" animBg="1" advAuto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0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108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109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111" name="L’en-tête du datagramme IPv6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L’en-tête du datagramme IPv6</a:t>
            </a:r>
          </a:p>
        </p:txBody>
      </p:sp>
      <p:sp>
        <p:nvSpPr>
          <p:cNvPr id="1112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55</a:t>
            </a:fld>
            <a:endParaRPr/>
          </a:p>
        </p:txBody>
      </p:sp>
      <p:sp>
        <p:nvSpPr>
          <p:cNvPr id="1113" name="4 - La couche Internet - Le protocole IP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4 - La couche Internet - Le protocole IP</a:t>
            </a:r>
          </a:p>
        </p:txBody>
      </p:sp>
      <p:sp>
        <p:nvSpPr>
          <p:cNvPr id="1114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sp>
        <p:nvSpPr>
          <p:cNvPr id="1115" name="Version IP (4 bits) = 6…"/>
          <p:cNvSpPr txBox="1">
            <a:spLocks noGrp="1"/>
          </p:cNvSpPr>
          <p:nvPr>
            <p:ph type="body" sz="half" idx="1"/>
          </p:nvPr>
        </p:nvSpPr>
        <p:spPr>
          <a:xfrm>
            <a:off x="-628572" y="2211691"/>
            <a:ext cx="4345179" cy="4925905"/>
          </a:xfrm>
          <a:prstGeom prst="rect">
            <a:avLst/>
          </a:prstGeom>
        </p:spPr>
        <p:txBody>
          <a:bodyPr anchor="t"/>
          <a:lstStyle/>
          <a:p>
            <a:pPr marL="902368" lvl="2" indent="-267368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/>
              <a:t>Version IP</a:t>
            </a:r>
            <a:r>
              <a:t> (4 bits) = 6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1900"/>
            </a:pPr>
            <a:r>
              <a:rPr i="1"/>
              <a:t>Traffic class</a:t>
            </a:r>
            <a:r>
              <a:t> : Classe de trafic ; </a:t>
            </a:r>
            <a:br/>
            <a:r>
              <a:rPr spc="-76"/>
              <a:t>QoS et indication de congestion</a:t>
            </a:r>
            <a:r>
              <a:t> </a:t>
            </a:r>
            <a:br/>
            <a:r>
              <a:t>(8 bits) 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1900"/>
            </a:pPr>
            <a:r>
              <a:rPr i="1"/>
              <a:t>Flow label</a:t>
            </a:r>
            <a:r>
              <a:t> : Marquage de flux </a:t>
            </a:r>
            <a:br/>
            <a:r>
              <a:t>(20 bits)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1900"/>
            </a:pPr>
            <a:r>
              <a:rPr i="1"/>
              <a:t>Payload length</a:t>
            </a:r>
            <a:r>
              <a:t> : Taille de la charge utile en octets (16 bits)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1900"/>
            </a:pPr>
            <a:r>
              <a:rPr i="1"/>
              <a:t>Next header</a:t>
            </a:r>
            <a:r>
              <a:t> : Type de l’en-tête suivant (8 bits)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1900"/>
            </a:pPr>
            <a:r>
              <a:rPr i="1"/>
              <a:t>Hop limit</a:t>
            </a:r>
            <a:r>
              <a:t> : </a:t>
            </a:r>
            <a:r>
              <a:rPr spc="-57"/>
              <a:t>TTL ou Time To Live ou nombre limite de sauts (8 bits)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1900"/>
            </a:pPr>
            <a:r>
              <a:rPr b="1"/>
              <a:t>Adresse source</a:t>
            </a:r>
            <a:r>
              <a:t> (128 bits) 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1900"/>
            </a:pPr>
            <a:r>
              <a:rPr b="1"/>
              <a:t>Adresse destination</a:t>
            </a:r>
            <a:r>
              <a:t> (128 bits) </a:t>
            </a:r>
          </a:p>
        </p:txBody>
      </p:sp>
      <p:pic>
        <p:nvPicPr>
          <p:cNvPr id="1116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7" name="4.6-En-tête IPv6 seul.png" descr="4.6-En-tête IPv6 seu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455" y="2301679"/>
            <a:ext cx="6287051" cy="49259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8" name="Peigne3.png" descr="Peigne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6908" y="1607079"/>
            <a:ext cx="6375281" cy="663432"/>
          </a:xfrm>
          <a:prstGeom prst="rect">
            <a:avLst/>
          </a:prstGeom>
          <a:ln w="12700">
            <a:miter lim="400000"/>
          </a:ln>
        </p:spPr>
      </p:pic>
      <p:sp>
        <p:nvSpPr>
          <p:cNvPr id="1119" name="Fig 2.6 - L’en-tête du datagramme IPv6"/>
          <p:cNvSpPr txBox="1"/>
          <p:nvPr/>
        </p:nvSpPr>
        <p:spPr>
          <a:xfrm>
            <a:off x="3078126" y="7213600"/>
            <a:ext cx="4345180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2.6 - L’en-tête du datagramme IPv6</a:t>
            </a:r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5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123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124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126" name="Comparaison des en-têtes IPv4 et IPv6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Comparaison des en-têtes IPv4 et IPv6</a:t>
            </a:r>
          </a:p>
        </p:txBody>
      </p:sp>
      <p:sp>
        <p:nvSpPr>
          <p:cNvPr id="1127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56</a:t>
            </a:fld>
            <a:endParaRPr/>
          </a:p>
        </p:txBody>
      </p:sp>
      <p:sp>
        <p:nvSpPr>
          <p:cNvPr id="1128" name="Voir : utc505.seancetenante.com/documents/IPv4-vs-IPv6.pdf"/>
          <p:cNvSpPr txBox="1">
            <a:spLocks noGrp="1"/>
          </p:cNvSpPr>
          <p:nvPr>
            <p:ph type="body" idx="1"/>
          </p:nvPr>
        </p:nvSpPr>
        <p:spPr>
          <a:xfrm>
            <a:off x="279400" y="2038350"/>
            <a:ext cx="9601200" cy="4701021"/>
          </a:xfrm>
          <a:prstGeom prst="rect">
            <a:avLst/>
          </a:prstGeom>
        </p:spPr>
        <p:txBody>
          <a:bodyPr anchor="t"/>
          <a:lstStyle/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Voir : </a:t>
            </a:r>
            <a:r>
              <a:rPr u="sng">
                <a:solidFill>
                  <a:srgbClr val="1A4291"/>
                </a:solidFill>
                <a:hlinkClick r:id="rId3"/>
              </a:rPr>
              <a:t>utc505.seancetenante.com/documents/IPv4-vs-IPv6.pdf</a:t>
            </a:r>
          </a:p>
        </p:txBody>
      </p:sp>
      <p:sp>
        <p:nvSpPr>
          <p:cNvPr id="1129" name="4 - La couche Internet - Le protocole IP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4 - La couche Internet - Le protocole IP</a:t>
            </a:r>
          </a:p>
        </p:txBody>
      </p:sp>
      <p:sp>
        <p:nvSpPr>
          <p:cNvPr id="1130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131" name="Internet-transit-3.png" descr="Internet-transit-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2" name="vidéo-collée.png" descr="vidéo-collée.png">
            <a:hlinkClick r:id="rId3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8421" y="2728690"/>
            <a:ext cx="2928494" cy="41438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8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136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137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139" name="Introduction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Introduction</a:t>
            </a:r>
          </a:p>
        </p:txBody>
      </p:sp>
      <p:sp>
        <p:nvSpPr>
          <p:cNvPr id="1140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57</a:t>
            </a:fld>
            <a:endParaRPr/>
          </a:p>
        </p:txBody>
      </p:sp>
      <p:sp>
        <p:nvSpPr>
          <p:cNvPr id="1141" name="Une adresse IPv4…"/>
          <p:cNvSpPr txBox="1">
            <a:spLocks noGrp="1"/>
          </p:cNvSpPr>
          <p:nvPr>
            <p:ph type="body" idx="1"/>
          </p:nvPr>
        </p:nvSpPr>
        <p:spPr>
          <a:xfrm>
            <a:off x="279400" y="2038350"/>
            <a:ext cx="9601200" cy="5082964"/>
          </a:xfrm>
          <a:prstGeom prst="rect">
            <a:avLst/>
          </a:prstGeom>
        </p:spPr>
        <p:txBody>
          <a:bodyPr anchor="t"/>
          <a:lstStyle/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Une adresse IPv4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Une valeur sur </a:t>
            </a:r>
            <a:r>
              <a:rPr b="1"/>
              <a:t>32 bits</a:t>
            </a:r>
            <a:r>
              <a:t> (4 octets) qui identifie </a:t>
            </a:r>
            <a:r>
              <a:rPr b="1"/>
              <a:t>de façon unique</a:t>
            </a:r>
            <a:r>
              <a:t> chaque interface réseau d’</a:t>
            </a:r>
            <a:r>
              <a:rPr b="1"/>
              <a:t>un réseau</a:t>
            </a:r>
            <a:r>
              <a:t> TCP/IP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Par convention on exprime une adresse IPv4 avec la notation </a:t>
            </a:r>
            <a:r>
              <a:rPr b="1"/>
              <a:t>décimale pointée</a:t>
            </a:r>
            <a:r>
              <a:t> : </a:t>
            </a:r>
            <a:br/>
            <a:r>
              <a:t>      4 octets exprimés en décimal, séparés par des points « . »</a:t>
            </a:r>
            <a:br/>
            <a:endParaRPr/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Exemple 1 :     </a:t>
            </a:r>
          </a:p>
          <a:p>
            <a:pPr marL="850900" lvl="3" indent="-279400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sz="2200">
                <a:latin typeface="Consolas"/>
                <a:ea typeface="Consolas"/>
                <a:cs typeface="Consolas"/>
                <a:sym typeface="Consolas"/>
              </a:rPr>
              <a:t>192.</a:t>
            </a:r>
            <a:r>
              <a:rPr sz="2200">
                <a:solidFill>
                  <a:schemeClr val="accent5">
                    <a:satOff val="8112"/>
                    <a:lumOff val="-14630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41</a:t>
            </a:r>
            <a:r>
              <a:rPr sz="2200">
                <a:latin typeface="Consolas"/>
                <a:ea typeface="Consolas"/>
                <a:cs typeface="Consolas"/>
                <a:sym typeface="Consolas"/>
              </a:rPr>
              <a:t>.6.120</a:t>
            </a:r>
            <a:r>
              <a:t>										en décimal pointé</a:t>
            </a:r>
          </a:p>
          <a:p>
            <a:pPr marL="850900" lvl="3" indent="-279400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sz="2200">
                <a:latin typeface="Consolas"/>
                <a:ea typeface="Consolas"/>
                <a:cs typeface="Consolas"/>
                <a:sym typeface="Consolas"/>
              </a:rPr>
              <a:t>11000000 </a:t>
            </a:r>
            <a:r>
              <a:rPr sz="2200">
                <a:solidFill>
                  <a:schemeClr val="accent5">
                    <a:satOff val="8112"/>
                    <a:lumOff val="-14630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00101001</a:t>
            </a:r>
            <a:r>
              <a:rPr sz="2200">
                <a:latin typeface="Consolas"/>
                <a:ea typeface="Consolas"/>
                <a:cs typeface="Consolas"/>
                <a:sym typeface="Consolas"/>
              </a:rPr>
              <a:t> 00000110 01111000</a:t>
            </a:r>
            <a:r>
              <a:t>				en binaire</a:t>
            </a:r>
          </a:p>
          <a:p>
            <a:pPr marL="825500" lvl="3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endParaRPr/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</a:pPr>
            <a:r>
              <a:rPr b="1"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41</a:t>
            </a:r>
            <a:r>
              <a:rPr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 = 128x</a:t>
            </a:r>
            <a:r>
              <a:rPr b="1"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 + 64x</a:t>
            </a:r>
            <a:r>
              <a:rPr b="1"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 + </a:t>
            </a:r>
            <a:r>
              <a:rPr u="sng"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32x</a:t>
            </a:r>
            <a:r>
              <a:rPr b="1" u="sng"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 + 16x</a:t>
            </a:r>
            <a:r>
              <a:rPr b="1"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 + </a:t>
            </a:r>
            <a:r>
              <a:rPr u="sng"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8x</a:t>
            </a:r>
            <a:r>
              <a:rPr b="1" u="sng"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 + 4x</a:t>
            </a:r>
            <a:r>
              <a:rPr b="1"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 + 2x</a:t>
            </a:r>
            <a:r>
              <a:rPr b="1"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 + </a:t>
            </a:r>
            <a:r>
              <a:rPr u="sng"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1x</a:t>
            </a:r>
            <a:r>
              <a:rPr b="1" u="sng"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endParaRPr>
              <a:solidFill>
                <a:schemeClr val="accent5">
                  <a:lumOff val="-6018"/>
                </a:schemeClr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Comment convertir du décimal en binaire : 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u="sng">
                <a:solidFill>
                  <a:srgbClr val="1A4291"/>
                </a:solidFill>
                <a:hlinkClick r:id="rId3"/>
              </a:rPr>
              <a:t>fr.wikihow.com/convertir-du-décimal-en-binaire</a:t>
            </a:r>
          </a:p>
        </p:txBody>
      </p:sp>
      <p:sp>
        <p:nvSpPr>
          <p:cNvPr id="1142" name="4 - La couche Internet - Les adresses IPv4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Les adresses IPv4</a:t>
            </a:r>
          </a:p>
        </p:txBody>
      </p:sp>
      <p:sp>
        <p:nvSpPr>
          <p:cNvPr id="1143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144" name="Internet-transit-3.png" descr="Internet-transit-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0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148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149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151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58</a:t>
            </a:fld>
            <a:endParaRPr/>
          </a:p>
        </p:txBody>
      </p:sp>
      <p:sp>
        <p:nvSpPr>
          <p:cNvPr id="1152" name="Fig 2.7 -Deux exemples de conversion d’adresse IP (décimal vers binaire)"/>
          <p:cNvSpPr txBox="1"/>
          <p:nvPr/>
        </p:nvSpPr>
        <p:spPr>
          <a:xfrm>
            <a:off x="296429" y="7277100"/>
            <a:ext cx="7993090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2.7 -Deux exemples de conversion d’adresse IP (décimal vers binaire)</a:t>
            </a:r>
          </a:p>
        </p:txBody>
      </p:sp>
      <p:sp>
        <p:nvSpPr>
          <p:cNvPr id="1153" name="4 - La couche Internet - Les adresses IPv4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Les adresses IPv4</a:t>
            </a:r>
          </a:p>
        </p:txBody>
      </p:sp>
      <p:sp>
        <p:nvSpPr>
          <p:cNvPr id="1154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155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58" name="Addresse_Ipv4-2.pdf"/>
          <p:cNvGrpSpPr/>
          <p:nvPr/>
        </p:nvGrpSpPr>
        <p:grpSpPr>
          <a:xfrm>
            <a:off x="1942534" y="1403350"/>
            <a:ext cx="6274932" cy="3684981"/>
            <a:chOff x="0" y="0"/>
            <a:chExt cx="6274930" cy="3684980"/>
          </a:xfrm>
        </p:grpSpPr>
        <p:pic>
          <p:nvPicPr>
            <p:cNvPr id="1157" name="Addresse_Ipv4-2.pdf" descr="Addresse_Ipv4-2.pdf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27000" y="88900"/>
              <a:ext cx="6020931" cy="335478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56" name="Addresse_Ipv4-2.pdf" descr="Addresse_Ipv4-2.pdf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6274931" cy="3684981"/>
            </a:xfrm>
            <a:prstGeom prst="rect">
              <a:avLst/>
            </a:prstGeom>
            <a:effectLst/>
          </p:spPr>
        </p:pic>
      </p:grpSp>
      <p:grpSp>
        <p:nvGrpSpPr>
          <p:cNvPr id="1161" name="Addresse_Ipv4-3.pdf"/>
          <p:cNvGrpSpPr/>
          <p:nvPr/>
        </p:nvGrpSpPr>
        <p:grpSpPr>
          <a:xfrm>
            <a:off x="1947127" y="5107380"/>
            <a:ext cx="6274932" cy="2142846"/>
            <a:chOff x="0" y="0"/>
            <a:chExt cx="6274930" cy="2142844"/>
          </a:xfrm>
        </p:grpSpPr>
        <p:pic>
          <p:nvPicPr>
            <p:cNvPr id="1160" name="Addresse_Ipv4-3.pdf" descr="Addresse_Ipv4-3.pd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7000" y="88900"/>
              <a:ext cx="6020931" cy="181264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59" name="Addresse_Ipv4-3.pdf" descr="Addresse_Ipv4-3.pdf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6274931" cy="214284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7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165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166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168" name="4 - La couche Internet - Les adresses IPv4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>
            <a:lvl1pPr defTabSz="355600">
              <a:lnSpc>
                <a:spcPct val="90000"/>
              </a:lnSpc>
              <a:spcBef>
                <a:spcPts val="900"/>
              </a:spcBef>
              <a:defRPr i="1" spc="-36">
                <a:solidFill>
                  <a:srgbClr val="80084E"/>
                </a:solidFill>
              </a:defRPr>
            </a:lvl1pPr>
          </a:lstStyle>
          <a:p>
            <a:r>
              <a:t> 4 - La couche Internet - Les adresses IPv4</a:t>
            </a:r>
          </a:p>
        </p:txBody>
      </p:sp>
      <p:sp>
        <p:nvSpPr>
          <p:cNvPr id="1169" name="Structure d’une adresse IPv4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Structure d’une adresse IPv4</a:t>
            </a:r>
          </a:p>
        </p:txBody>
      </p:sp>
      <p:sp>
        <p:nvSpPr>
          <p:cNvPr id="1170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59</a:t>
            </a:fld>
            <a:endParaRPr/>
          </a:p>
        </p:txBody>
      </p:sp>
      <p:sp>
        <p:nvSpPr>
          <p:cNvPr id="1171" name="Une adresse IPv4 permet d’identifier :…"/>
          <p:cNvSpPr txBox="1">
            <a:spLocks noGrp="1"/>
          </p:cNvSpPr>
          <p:nvPr>
            <p:ph type="body" idx="1"/>
          </p:nvPr>
        </p:nvSpPr>
        <p:spPr>
          <a:xfrm>
            <a:off x="279400" y="2038350"/>
            <a:ext cx="9601200" cy="5190416"/>
          </a:xfrm>
          <a:prstGeom prst="rect">
            <a:avLst/>
          </a:prstGeom>
        </p:spPr>
        <p:txBody>
          <a:bodyPr anchor="t"/>
          <a:lstStyle/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Une adresse IPv4 permet d’identifier :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un </a:t>
            </a:r>
            <a:r>
              <a:rPr b="1"/>
              <a:t>réseau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/>
              <a:t>l’interface réseau</a:t>
            </a:r>
            <a:r>
              <a:t> d’un équipement sur </a:t>
            </a:r>
            <a:r>
              <a:rPr b="1"/>
              <a:t>ce réseau</a:t>
            </a:r>
            <a:r>
              <a:t> [on parle, improprement, d‘hôte (</a:t>
            </a:r>
            <a:r>
              <a:rPr i="1"/>
              <a:t>host</a:t>
            </a:r>
            <a:r>
              <a:t>)]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endParaRPr/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Pour déterminer l’</a:t>
            </a:r>
            <a:r>
              <a:rPr b="1"/>
              <a:t>identifiant réseau</a:t>
            </a:r>
            <a:r>
              <a:t>, on doit connaitre le </a:t>
            </a:r>
            <a:r>
              <a:rPr b="1"/>
              <a:t>masque d’adresse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Un masque d’adresse est </a:t>
            </a:r>
            <a:r>
              <a:rPr b="1"/>
              <a:t>une suite de bits à 1</a:t>
            </a:r>
            <a:r>
              <a:t> suivie d’</a:t>
            </a:r>
            <a:r>
              <a:rPr b="1"/>
              <a:t>une suite de bits à 0</a:t>
            </a:r>
            <a:r>
              <a:t> </a:t>
            </a:r>
            <a:br/>
            <a:r>
              <a:t>(le tout sur 32 bits)</a:t>
            </a:r>
          </a:p>
        </p:txBody>
      </p:sp>
      <p:sp>
        <p:nvSpPr>
          <p:cNvPr id="1172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173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9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177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178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180" name="Masque d’adresse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Masque d’adresse</a:t>
            </a:r>
          </a:p>
        </p:txBody>
      </p:sp>
      <p:sp>
        <p:nvSpPr>
          <p:cNvPr id="1181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60</a:t>
            </a:fld>
            <a:endParaRPr/>
          </a:p>
        </p:txBody>
      </p:sp>
      <p:sp>
        <p:nvSpPr>
          <p:cNvPr id="1182" name="On exprime un masque d’adresse :…"/>
          <p:cNvSpPr txBox="1">
            <a:spLocks noGrp="1"/>
          </p:cNvSpPr>
          <p:nvPr>
            <p:ph type="body" idx="1"/>
          </p:nvPr>
        </p:nvSpPr>
        <p:spPr>
          <a:xfrm>
            <a:off x="279400" y="2025650"/>
            <a:ext cx="9601200" cy="5190416"/>
          </a:xfrm>
          <a:prstGeom prst="rect">
            <a:avLst/>
          </a:prstGeom>
        </p:spPr>
        <p:txBody>
          <a:bodyPr anchor="t"/>
          <a:lstStyle/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On exprime un masque d’adresse :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soit avec la </a:t>
            </a:r>
            <a:r>
              <a:rPr b="1"/>
              <a:t>longueur du préfixe</a:t>
            </a:r>
            <a:r>
              <a:t>, donc le nombre de bits à 1 (ex. /20)</a:t>
            </a:r>
          </a:p>
          <a:p>
            <a:pPr lvl="4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Cette longueur du préfixe est souvent abrégé en ‘</a:t>
            </a:r>
            <a:r>
              <a:rPr b="1"/>
              <a:t>préfixe</a:t>
            </a:r>
            <a:r>
              <a:t>’</a:t>
            </a:r>
          </a:p>
          <a:p>
            <a:pPr lvl="4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On parle de </a:t>
            </a:r>
            <a:r>
              <a:rPr b="1"/>
              <a:t>notation CIDR</a:t>
            </a:r>
            <a:r>
              <a:t> (</a:t>
            </a:r>
            <a:r>
              <a:rPr i="1"/>
              <a:t>Classless Inter-Domain Routing</a:t>
            </a:r>
            <a:r>
              <a:t>)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soit en </a:t>
            </a:r>
            <a:r>
              <a:rPr b="1"/>
              <a:t>décimal pointé</a:t>
            </a:r>
            <a:r>
              <a:t> (ex. 255.255.240.0)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1000"/>
            </a:pPr>
            <a:endParaRPr/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Exemple : </a:t>
            </a:r>
          </a:p>
          <a:p>
            <a:pPr marL="825500" lvl="3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La notation CIDR  </a:t>
            </a:r>
            <a:r>
              <a:rPr b="1"/>
              <a:t>191. 32.127.15/20</a:t>
            </a:r>
            <a:r>
              <a:t> correspond à une adresse </a:t>
            </a:r>
            <a:br/>
            <a:r>
              <a:rPr b="1"/>
              <a:t>191. 32.127.15</a:t>
            </a:r>
            <a:r>
              <a:t> associé au masque </a:t>
            </a:r>
            <a:r>
              <a:rPr b="1"/>
              <a:t>255.255.240.0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1000"/>
            </a:pPr>
            <a:endParaRPr b="1"/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Un </a:t>
            </a:r>
            <a:r>
              <a:rPr b="1"/>
              <a:t>ET logique</a:t>
            </a:r>
            <a:r>
              <a:t> (∧) entre une adresse et un masque permet de déterminer </a:t>
            </a:r>
            <a:r>
              <a:rPr b="1"/>
              <a:t>l’identifiant réseau</a:t>
            </a:r>
            <a:r>
              <a:t> </a:t>
            </a:r>
            <a:br/>
            <a:endParaRPr sz="1000"/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L’</a:t>
            </a:r>
            <a:r>
              <a:rPr b="1"/>
              <a:t>adresse IPv4</a:t>
            </a:r>
            <a:r>
              <a:t> </a:t>
            </a:r>
            <a:r>
              <a:rPr sz="3000" b="1"/>
              <a:t>∧</a:t>
            </a:r>
            <a:r>
              <a:t> </a:t>
            </a:r>
            <a:r>
              <a:rPr b="1"/>
              <a:t>le complément à un du masque</a:t>
            </a:r>
            <a:r>
              <a:t> détermine </a:t>
            </a:r>
            <a:r>
              <a:rPr b="1"/>
              <a:t>l’identifiant d’une interface-réseau </a:t>
            </a:r>
            <a:r>
              <a:t>(ou, improprement, l’identifiant d‘hôte [</a:t>
            </a:r>
            <a:r>
              <a:rPr i="1"/>
              <a:t>host ID</a:t>
            </a:r>
            <a:r>
              <a:t>])</a:t>
            </a:r>
          </a:p>
        </p:txBody>
      </p:sp>
      <p:sp>
        <p:nvSpPr>
          <p:cNvPr id="1183" name="4 - La couche Internet - Les adresses IPv4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Les adresses IPv4</a:t>
            </a:r>
          </a:p>
        </p:txBody>
      </p:sp>
      <p:sp>
        <p:nvSpPr>
          <p:cNvPr id="1184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185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1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189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190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192" name="Exemple 1…"/>
          <p:cNvSpPr txBox="1">
            <a:spLocks noGrp="1"/>
          </p:cNvSpPr>
          <p:nvPr>
            <p:ph type="body" sz="quarter" idx="1"/>
          </p:nvPr>
        </p:nvSpPr>
        <p:spPr>
          <a:xfrm>
            <a:off x="279400" y="1502843"/>
            <a:ext cx="9601200" cy="1067167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0"/>
              </a:spcBef>
            </a:pPr>
            <a:r>
              <a:t>Exemple 1</a:t>
            </a:r>
          </a:p>
          <a:p>
            <a:pPr lvl="1">
              <a:spcBef>
                <a:spcPts val="0"/>
              </a:spcBef>
              <a:buChar char="‣"/>
            </a:pPr>
            <a:r>
              <a:t>Identifiant réseau</a:t>
            </a:r>
            <a:br/>
            <a:endParaRPr/>
          </a:p>
        </p:txBody>
      </p:sp>
      <p:sp>
        <p:nvSpPr>
          <p:cNvPr id="1193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61</a:t>
            </a:fld>
            <a:endParaRPr/>
          </a:p>
        </p:txBody>
      </p:sp>
      <p:grpSp>
        <p:nvGrpSpPr>
          <p:cNvPr id="1200" name="Grouper"/>
          <p:cNvGrpSpPr/>
          <p:nvPr/>
        </p:nvGrpSpPr>
        <p:grpSpPr>
          <a:xfrm>
            <a:off x="532200" y="2285577"/>
            <a:ext cx="9396256" cy="2092630"/>
            <a:chOff x="-127000" y="-88900"/>
            <a:chExt cx="9396255" cy="2092629"/>
          </a:xfrm>
        </p:grpSpPr>
        <p:grpSp>
          <p:nvGrpSpPr>
            <p:cNvPr id="1197" name="Grouper"/>
            <p:cNvGrpSpPr/>
            <p:nvPr/>
          </p:nvGrpSpPr>
          <p:grpSpPr>
            <a:xfrm>
              <a:off x="156102" y="77129"/>
              <a:ext cx="8991601" cy="1762718"/>
              <a:chOff x="0" y="0"/>
              <a:chExt cx="8991600" cy="1762717"/>
            </a:xfrm>
          </p:grpSpPr>
          <p:sp>
            <p:nvSpPr>
              <p:cNvPr id="1194" name="172. 16.254.  1  10101100.00010000.11111110.00000001…"/>
              <p:cNvSpPr txBox="1"/>
              <p:nvPr/>
            </p:nvSpPr>
            <p:spPr>
              <a:xfrm>
                <a:off x="0" y="0"/>
                <a:ext cx="8991600" cy="17627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R="48417" defTabSz="359999">
                  <a:lnSpc>
                    <a:spcPct val="100000"/>
                  </a:lnSpc>
                  <a:spcBef>
                    <a:spcPts val="0"/>
                  </a:spcBef>
                  <a:tabLst>
                    <a:tab pos="381000" algn="l"/>
                    <a:tab pos="3441700" algn="l"/>
                  </a:tabLst>
                  <a:defRPr sz="2400" i="0" spc="0">
                    <a:solidFill>
                      <a:srgbClr val="000000"/>
                    </a:solidFill>
                    <a:latin typeface="Consolas"/>
                    <a:ea typeface="Consolas"/>
                    <a:cs typeface="Consolas"/>
                    <a:sym typeface="Consolas"/>
                  </a:defRPr>
                </a:pPr>
                <a:r>
                  <a:t>	172. 16.254.  1		</a:t>
                </a:r>
                <a:r>
                  <a:rPr sz="2100"/>
                  <a:t>10101100.00010000.11111110.00000001</a:t>
                </a:r>
                <a:endParaRPr sz="1900"/>
              </a:p>
              <a:p>
                <a:pPr marR="48417" defTabSz="359999">
                  <a:lnSpc>
                    <a:spcPct val="100000"/>
                  </a:lnSpc>
                  <a:spcBef>
                    <a:spcPts val="0"/>
                  </a:spcBef>
                  <a:tabLst>
                    <a:tab pos="381000" algn="l"/>
                    <a:tab pos="3441700" algn="l"/>
                  </a:tabLst>
                  <a:defRPr sz="2400" i="0" spc="0">
                    <a:solidFill>
                      <a:srgbClr val="000000"/>
                    </a:solidFill>
                    <a:latin typeface="Consolas"/>
                    <a:ea typeface="Consolas"/>
                    <a:cs typeface="Consolas"/>
                    <a:sym typeface="Consolas"/>
                  </a:defRPr>
                </a:pPr>
                <a:r>
                  <a:rPr sz="1900"/>
                  <a:t>∧</a:t>
                </a:r>
                <a:r>
                  <a:t>	255.255.255.  0		</a:t>
                </a:r>
                <a:r>
                  <a:rPr sz="2100"/>
                  <a:t>11111111.11111111.11111111.00000000</a:t>
                </a:r>
              </a:p>
              <a:p>
                <a:pPr marR="48417" defTabSz="359999">
                  <a:lnSpc>
                    <a:spcPct val="100000"/>
                  </a:lnSpc>
                  <a:spcBef>
                    <a:spcPts val="0"/>
                  </a:spcBef>
                  <a:tabLst>
                    <a:tab pos="381000" algn="l"/>
                    <a:tab pos="3441700" algn="l"/>
                  </a:tabLst>
                  <a:defRPr sz="2400" i="0" spc="0">
                    <a:solidFill>
                      <a:srgbClr val="000000"/>
                    </a:solidFill>
                    <a:latin typeface="Consolas"/>
                    <a:ea typeface="Consolas"/>
                    <a:cs typeface="Consolas"/>
                    <a:sym typeface="Consolas"/>
                  </a:defRPr>
                </a:pPr>
                <a:endParaRPr sz="1900"/>
              </a:p>
              <a:p>
                <a:pPr marR="48417" defTabSz="359999">
                  <a:lnSpc>
                    <a:spcPct val="100000"/>
                  </a:lnSpc>
                  <a:spcBef>
                    <a:spcPts val="0"/>
                  </a:spcBef>
                  <a:tabLst>
                    <a:tab pos="381000" algn="l"/>
                    <a:tab pos="3441700" algn="l"/>
                  </a:tabLst>
                  <a:defRPr sz="2400" i="0" spc="0">
                    <a:solidFill>
                      <a:srgbClr val="000000"/>
                    </a:solidFill>
                    <a:latin typeface="Consolas"/>
                    <a:ea typeface="Consolas"/>
                    <a:cs typeface="Consolas"/>
                    <a:sym typeface="Consolas"/>
                  </a:defRPr>
                </a:pPr>
                <a:r>
                  <a:rPr sz="1900"/>
                  <a:t>=	</a:t>
                </a:r>
                <a:r>
                  <a:t>172. 16.254.  0		</a:t>
                </a:r>
                <a:r>
                  <a:rPr sz="2100"/>
                  <a:t>10101100.00010000.11111110.00000000</a:t>
                </a:r>
                <a:endParaRPr sz="1900"/>
              </a:p>
              <a:p>
                <a:pPr marR="48417" defTabSz="359999">
                  <a:lnSpc>
                    <a:spcPct val="100000"/>
                  </a:lnSpc>
                  <a:spcBef>
                    <a:spcPts val="0"/>
                  </a:spcBef>
                  <a:tabLst>
                    <a:tab pos="381000" algn="l"/>
                    <a:tab pos="3441700" algn="l"/>
                  </a:tabLst>
                  <a:defRPr sz="2400" i="0" spc="0">
                    <a:solidFill>
                      <a:srgbClr val="000000"/>
                    </a:solidFill>
                    <a:latin typeface="Consolas"/>
                    <a:ea typeface="Consolas"/>
                    <a:cs typeface="Consolas"/>
                    <a:sym typeface="Consolas"/>
                  </a:defRPr>
                </a:pPr>
                <a:endParaRPr sz="1900"/>
              </a:p>
              <a:p>
                <a:pPr marR="48417" defTabSz="359999">
                  <a:lnSpc>
                    <a:spcPct val="100000"/>
                  </a:lnSpc>
                  <a:spcBef>
                    <a:spcPts val="0"/>
                  </a:spcBef>
                  <a:tabLst>
                    <a:tab pos="381000" algn="l"/>
                    <a:tab pos="3441700" algn="l"/>
                  </a:tabLst>
                  <a:defRPr sz="2400" i="0" spc="0">
                    <a:solidFill>
                      <a:srgbClr val="000000"/>
                    </a:solidFill>
                    <a:latin typeface="Consolas"/>
                    <a:ea typeface="Consolas"/>
                    <a:cs typeface="Consolas"/>
                    <a:sym typeface="Consolas"/>
                  </a:defRPr>
                </a:pPr>
                <a:endParaRPr sz="1900"/>
              </a:p>
            </p:txBody>
          </p:sp>
          <p:sp>
            <p:nvSpPr>
              <p:cNvPr id="1195" name="Ligne"/>
              <p:cNvSpPr/>
              <p:nvPr/>
            </p:nvSpPr>
            <p:spPr>
              <a:xfrm>
                <a:off x="3679759" y="981423"/>
                <a:ext cx="5136305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1196" name="Ligne"/>
              <p:cNvSpPr/>
              <p:nvPr/>
            </p:nvSpPr>
            <p:spPr>
              <a:xfrm>
                <a:off x="359812" y="979860"/>
                <a:ext cx="288481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</p:grpSp>
        <p:pic>
          <p:nvPicPr>
            <p:cNvPr id="1198" name="Rectangle Carré" descr="Rectangle Carré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27000" y="-88900"/>
              <a:ext cx="9396256" cy="2092630"/>
            </a:xfrm>
            <a:prstGeom prst="rect">
              <a:avLst/>
            </a:prstGeom>
            <a:effectLst/>
          </p:spPr>
        </p:pic>
      </p:grpSp>
      <p:grpSp>
        <p:nvGrpSpPr>
          <p:cNvPr id="1209" name="Grouper"/>
          <p:cNvGrpSpPr/>
          <p:nvPr/>
        </p:nvGrpSpPr>
        <p:grpSpPr>
          <a:xfrm>
            <a:off x="279400" y="4604182"/>
            <a:ext cx="9651128" cy="2737241"/>
            <a:chOff x="0" y="0"/>
            <a:chExt cx="9651127" cy="2737240"/>
          </a:xfrm>
        </p:grpSpPr>
        <p:grpSp>
          <p:nvGrpSpPr>
            <p:cNvPr id="1207" name="Grouper"/>
            <p:cNvGrpSpPr/>
            <p:nvPr/>
          </p:nvGrpSpPr>
          <p:grpSpPr>
            <a:xfrm>
              <a:off x="254872" y="644610"/>
              <a:ext cx="9396256" cy="2092631"/>
              <a:chOff x="-127000" y="-88900"/>
              <a:chExt cx="9396255" cy="2092629"/>
            </a:xfrm>
          </p:grpSpPr>
          <p:grpSp>
            <p:nvGrpSpPr>
              <p:cNvPr id="1204" name="Grouper"/>
              <p:cNvGrpSpPr/>
              <p:nvPr/>
            </p:nvGrpSpPr>
            <p:grpSpPr>
              <a:xfrm>
                <a:off x="145444" y="76083"/>
                <a:ext cx="8991601" cy="1764810"/>
                <a:chOff x="0" y="0"/>
                <a:chExt cx="8991600" cy="1764808"/>
              </a:xfrm>
            </p:grpSpPr>
            <p:sp>
              <p:nvSpPr>
                <p:cNvPr id="1201" name="172. 16.254.  1  10101100.00010000.11111110.00000001…"/>
                <p:cNvSpPr txBox="1"/>
                <p:nvPr/>
              </p:nvSpPr>
              <p:spPr>
                <a:xfrm>
                  <a:off x="0" y="0"/>
                  <a:ext cx="8991600" cy="176480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marR="48417" defTabSz="359999">
                    <a:lnSpc>
                      <a:spcPct val="100000"/>
                    </a:lnSpc>
                    <a:spcBef>
                      <a:spcPts val="0"/>
                    </a:spcBef>
                    <a:tabLst>
                      <a:tab pos="381000" algn="l"/>
                      <a:tab pos="3441700" algn="l"/>
                    </a:tabLst>
                    <a:defRPr sz="2400" i="0" spc="0">
                      <a:solidFill>
                        <a:srgbClr val="000000"/>
                      </a:solidFill>
                      <a:latin typeface="Consolas"/>
                      <a:ea typeface="Consolas"/>
                      <a:cs typeface="Consolas"/>
                      <a:sym typeface="Consolas"/>
                    </a:defRPr>
                  </a:pPr>
                  <a:r>
                    <a:t>	172. 16.254.  1		</a:t>
                  </a:r>
                  <a:r>
                    <a:rPr sz="2100"/>
                    <a:t>10101100.00010000.11111110.00000001</a:t>
                  </a:r>
                  <a:endParaRPr sz="1900"/>
                </a:p>
                <a:p>
                  <a:pPr marR="48417" defTabSz="359999">
                    <a:lnSpc>
                      <a:spcPct val="100000"/>
                    </a:lnSpc>
                    <a:spcBef>
                      <a:spcPts val="0"/>
                    </a:spcBef>
                    <a:tabLst>
                      <a:tab pos="381000" algn="l"/>
                      <a:tab pos="3441700" algn="l"/>
                    </a:tabLst>
                    <a:defRPr sz="2400" i="0" spc="0">
                      <a:solidFill>
                        <a:srgbClr val="000000"/>
                      </a:solidFill>
                      <a:latin typeface="Consolas"/>
                      <a:ea typeface="Consolas"/>
                      <a:cs typeface="Consolas"/>
                      <a:sym typeface="Consolas"/>
                    </a:defRPr>
                  </a:pPr>
                  <a:r>
                    <a:rPr sz="1900"/>
                    <a:t>∧</a:t>
                  </a:r>
                  <a:r>
                    <a:t>	  0.  0.  0.255		</a:t>
                  </a:r>
                  <a:r>
                    <a:rPr sz="2100"/>
                    <a:t>00000000.00000000.00000000.11111111</a:t>
                  </a:r>
                  <a:endParaRPr sz="1900"/>
                </a:p>
                <a:p>
                  <a:pPr marR="48417" defTabSz="359999">
                    <a:lnSpc>
                      <a:spcPct val="100000"/>
                    </a:lnSpc>
                    <a:spcBef>
                      <a:spcPts val="0"/>
                    </a:spcBef>
                    <a:tabLst>
                      <a:tab pos="381000" algn="l"/>
                      <a:tab pos="3441700" algn="l"/>
                    </a:tabLst>
                    <a:defRPr sz="2400" i="0" spc="0">
                      <a:solidFill>
                        <a:srgbClr val="000000"/>
                      </a:solidFill>
                      <a:latin typeface="Consolas"/>
                      <a:ea typeface="Consolas"/>
                      <a:cs typeface="Consolas"/>
                      <a:sym typeface="Consolas"/>
                    </a:defRPr>
                  </a:pPr>
                  <a:endParaRPr sz="1900"/>
                </a:p>
                <a:p>
                  <a:pPr marR="48417" defTabSz="359999">
                    <a:lnSpc>
                      <a:spcPct val="100000"/>
                    </a:lnSpc>
                    <a:spcBef>
                      <a:spcPts val="0"/>
                    </a:spcBef>
                    <a:tabLst>
                      <a:tab pos="381000" algn="l"/>
                      <a:tab pos="3441700" algn="l"/>
                    </a:tabLst>
                    <a:defRPr sz="2400" i="0" spc="0">
                      <a:solidFill>
                        <a:srgbClr val="000000"/>
                      </a:solidFill>
                      <a:latin typeface="Consolas"/>
                      <a:ea typeface="Consolas"/>
                      <a:cs typeface="Consolas"/>
                      <a:sym typeface="Consolas"/>
                    </a:defRPr>
                  </a:pPr>
                  <a:r>
                    <a:rPr sz="1900"/>
                    <a:t>=	</a:t>
                  </a:r>
                  <a:r>
                    <a:t>  0.  0.  0.  1		</a:t>
                  </a:r>
                  <a:r>
                    <a:rPr sz="2100"/>
                    <a:t>00000000.00000000.00000000.00000001</a:t>
                  </a:r>
                  <a:endParaRPr sz="1900"/>
                </a:p>
                <a:p>
                  <a:pPr marR="48417" defTabSz="359999">
                    <a:lnSpc>
                      <a:spcPct val="100000"/>
                    </a:lnSpc>
                    <a:spcBef>
                      <a:spcPts val="0"/>
                    </a:spcBef>
                    <a:tabLst>
                      <a:tab pos="381000" algn="l"/>
                      <a:tab pos="3441700" algn="l"/>
                    </a:tabLst>
                    <a:defRPr sz="2400" i="0" spc="0">
                      <a:solidFill>
                        <a:srgbClr val="000000"/>
                      </a:solidFill>
                      <a:latin typeface="Consolas"/>
                      <a:ea typeface="Consolas"/>
                      <a:cs typeface="Consolas"/>
                      <a:sym typeface="Consolas"/>
                    </a:defRPr>
                  </a:pPr>
                  <a:endParaRPr sz="1900"/>
                </a:p>
                <a:p>
                  <a:pPr marR="48417" defTabSz="359999">
                    <a:lnSpc>
                      <a:spcPct val="100000"/>
                    </a:lnSpc>
                    <a:spcBef>
                      <a:spcPts val="0"/>
                    </a:spcBef>
                    <a:tabLst>
                      <a:tab pos="381000" algn="l"/>
                      <a:tab pos="3441700" algn="l"/>
                    </a:tabLst>
                    <a:defRPr sz="2400" i="0" spc="0">
                      <a:solidFill>
                        <a:srgbClr val="000000"/>
                      </a:solidFill>
                      <a:latin typeface="Consolas"/>
                      <a:ea typeface="Consolas"/>
                      <a:cs typeface="Consolas"/>
                      <a:sym typeface="Consolas"/>
                    </a:defRPr>
                  </a:pPr>
                  <a:endParaRPr sz="1900"/>
                </a:p>
              </p:txBody>
            </p:sp>
            <p:sp>
              <p:nvSpPr>
                <p:cNvPr id="1202" name="Ligne"/>
                <p:cNvSpPr/>
                <p:nvPr/>
              </p:nvSpPr>
              <p:spPr>
                <a:xfrm>
                  <a:off x="3705912" y="982588"/>
                  <a:ext cx="5120614" cy="1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 defTabSz="457200">
                    <a:lnSpc>
                      <a:spcPct val="100000"/>
                    </a:lnSpc>
                    <a:spcBef>
                      <a:spcPts val="0"/>
                    </a:spcBef>
                    <a:defRPr sz="1200" b="0" i="0" spc="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/>
                </a:p>
              </p:txBody>
            </p:sp>
            <p:sp>
              <p:nvSpPr>
                <p:cNvPr id="1203" name="Ligne"/>
                <p:cNvSpPr/>
                <p:nvPr/>
              </p:nvSpPr>
              <p:spPr>
                <a:xfrm>
                  <a:off x="360239" y="981023"/>
                  <a:ext cx="2897892" cy="1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 defTabSz="457200">
                    <a:lnSpc>
                      <a:spcPct val="100000"/>
                    </a:lnSpc>
                    <a:spcBef>
                      <a:spcPts val="0"/>
                    </a:spcBef>
                    <a:defRPr sz="1200" b="0" i="0" spc="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/>
                </a:p>
              </p:txBody>
            </p:sp>
          </p:grpSp>
          <p:pic>
            <p:nvPicPr>
              <p:cNvPr id="1205" name="Rectangle Carré" descr="Rectangle Carré"/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27000" y="-88900"/>
                <a:ext cx="9396256" cy="2092630"/>
              </a:xfrm>
              <a:prstGeom prst="rect">
                <a:avLst/>
              </a:prstGeom>
              <a:effectLst/>
            </p:spPr>
          </p:pic>
        </p:grpSp>
        <p:sp>
          <p:nvSpPr>
            <p:cNvPr id="1208" name="Identifiant d’hôte (ou plutôt d’interface réseau) dans un réseau"/>
            <p:cNvSpPr txBox="1"/>
            <p:nvPr/>
          </p:nvSpPr>
          <p:spPr>
            <a:xfrm>
              <a:off x="0" y="0"/>
              <a:ext cx="9601200" cy="7664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571500" lvl="1" indent="-254000" defTabSz="457200">
                <a:spcBef>
                  <a:spcPts val="0"/>
                </a:spcBef>
                <a:buClr>
                  <a:srgbClr val="5C86B9"/>
                </a:buClr>
                <a:buSzPct val="50000"/>
                <a:buFont typeface="Zapf Dingbats"/>
                <a:buChar char="‣"/>
                <a:defRPr sz="2200" b="0" i="0" spc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Book Antiqua"/>
                </a:defRPr>
              </a:pPr>
              <a:r>
                <a:t>Identifiant d’hôte </a:t>
              </a:r>
              <a:r>
                <a:rPr sz="2000" i="1"/>
                <a:t>(ou plutôt d’interface réseau)</a:t>
              </a:r>
              <a:r>
                <a:t> dans un réseau</a:t>
              </a:r>
            </a:p>
          </p:txBody>
        </p:sp>
      </p:grpSp>
      <p:grpSp>
        <p:nvGrpSpPr>
          <p:cNvPr id="1214" name="Grouper"/>
          <p:cNvGrpSpPr/>
          <p:nvPr/>
        </p:nvGrpSpPr>
        <p:grpSpPr>
          <a:xfrm>
            <a:off x="508101" y="1806882"/>
            <a:ext cx="3971710" cy="2019118"/>
            <a:chOff x="-184149" y="-184150"/>
            <a:chExt cx="3971709" cy="2019116"/>
          </a:xfrm>
        </p:grpSpPr>
        <p:pic>
          <p:nvPicPr>
            <p:cNvPr id="1210" name="Ligne Ligne" descr="Ligne Ligne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84150" y="-184150"/>
              <a:ext cx="2854009" cy="368300"/>
            </a:xfrm>
            <a:prstGeom prst="rect">
              <a:avLst/>
            </a:prstGeom>
            <a:effectLst/>
          </p:spPr>
        </p:pic>
        <p:pic>
          <p:nvPicPr>
            <p:cNvPr id="1212" name="Ligne Ligne" descr="Ligne Ligne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3481" y="1466666"/>
              <a:ext cx="3524079" cy="368301"/>
            </a:xfrm>
            <a:prstGeom prst="rect">
              <a:avLst/>
            </a:prstGeom>
            <a:effectLst/>
          </p:spPr>
        </p:pic>
      </p:grpSp>
      <p:grpSp>
        <p:nvGrpSpPr>
          <p:cNvPr id="1219" name="Grouper"/>
          <p:cNvGrpSpPr/>
          <p:nvPr/>
        </p:nvGrpSpPr>
        <p:grpSpPr>
          <a:xfrm>
            <a:off x="554145" y="4794799"/>
            <a:ext cx="3803422" cy="1955618"/>
            <a:chOff x="-184150" y="-184150"/>
            <a:chExt cx="3803421" cy="1955616"/>
          </a:xfrm>
        </p:grpSpPr>
        <p:pic>
          <p:nvPicPr>
            <p:cNvPr id="1215" name="Ligne Ligne" descr="Ligne Ligne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84150" y="-184150"/>
              <a:ext cx="2715961" cy="368300"/>
            </a:xfrm>
            <a:prstGeom prst="rect">
              <a:avLst/>
            </a:prstGeom>
            <a:effectLst/>
          </p:spPr>
        </p:pic>
        <p:pic>
          <p:nvPicPr>
            <p:cNvPr id="1217" name="Ligne Ligne" descr="Ligne Ligne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1319" y="1403166"/>
              <a:ext cx="3417953" cy="368301"/>
            </a:xfrm>
            <a:prstGeom prst="rect">
              <a:avLst/>
            </a:prstGeom>
            <a:effectLst/>
          </p:spPr>
        </p:pic>
      </p:grpSp>
      <p:sp>
        <p:nvSpPr>
          <p:cNvPr id="1220" name="Fig 2.8 - Exemple 1 de calcul des identifiants réseau et hôte d’une adresse IPv4"/>
          <p:cNvSpPr txBox="1"/>
          <p:nvPr/>
        </p:nvSpPr>
        <p:spPr>
          <a:xfrm>
            <a:off x="296429" y="7277100"/>
            <a:ext cx="9039827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2.8 - Exemple 1 de calcul des identifiants réseau et hôte d’une adresse IPv4</a:t>
            </a:r>
          </a:p>
        </p:txBody>
      </p:sp>
      <p:sp>
        <p:nvSpPr>
          <p:cNvPr id="1221" name="4 - La couche Internet - Les adresses IPv4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Les adresses IPv4</a:t>
            </a:r>
          </a:p>
        </p:txBody>
      </p:sp>
      <p:sp>
        <p:nvSpPr>
          <p:cNvPr id="1222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223" name="Internet-transit-3.png" descr="Internet-transit-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4" name="Ligne Ligne" descr="Ligne Ligne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7566119" y="3143123"/>
            <a:ext cx="1511388" cy="25401"/>
          </a:xfrm>
          <a:prstGeom prst="rect">
            <a:avLst/>
          </a:prstGeom>
        </p:spPr>
      </p:pic>
      <p:pic>
        <p:nvPicPr>
          <p:cNvPr id="1226" name="Ligne Ligne" descr="Ligne Ligne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7566119" y="6106244"/>
            <a:ext cx="1511388" cy="2540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0" grpId="1" animBg="1" advAuto="0"/>
      <p:bldP spid="1209" grpId="4" animBg="1" advAuto="0"/>
      <p:bldP spid="1214" grpId="2" animBg="1" advAuto="0"/>
      <p:bldP spid="1219" grpId="5" animBg="1" advAuto="0"/>
      <p:bldP spid="1224" grpId="3" animBg="1" advAuto="0"/>
      <p:bldP spid="1226" grpId="6" animBg="1" advAuto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9" name="Grouper"/>
          <p:cNvGrpSpPr/>
          <p:nvPr/>
        </p:nvGrpSpPr>
        <p:grpSpPr>
          <a:xfrm>
            <a:off x="268734" y="1119482"/>
            <a:ext cx="9625815" cy="3268913"/>
            <a:chOff x="0" y="0"/>
            <a:chExt cx="9625813" cy="3268911"/>
          </a:xfrm>
        </p:grpSpPr>
        <p:grpSp>
          <p:nvGrpSpPr>
            <p:cNvPr id="1237" name="Grouper"/>
            <p:cNvGrpSpPr/>
            <p:nvPr/>
          </p:nvGrpSpPr>
          <p:grpSpPr>
            <a:xfrm>
              <a:off x="227437" y="1175872"/>
              <a:ext cx="9398377" cy="2093040"/>
              <a:chOff x="-127000" y="-88900"/>
              <a:chExt cx="9398375" cy="2093038"/>
            </a:xfrm>
          </p:grpSpPr>
          <p:grpSp>
            <p:nvGrpSpPr>
              <p:cNvPr id="1234" name="Grouper"/>
              <p:cNvGrpSpPr/>
              <p:nvPr/>
            </p:nvGrpSpPr>
            <p:grpSpPr>
              <a:xfrm>
                <a:off x="224025" y="51527"/>
                <a:ext cx="8902436" cy="1747309"/>
                <a:chOff x="0" y="0"/>
                <a:chExt cx="8902435" cy="1747308"/>
              </a:xfrm>
            </p:grpSpPr>
            <p:sp>
              <p:nvSpPr>
                <p:cNvPr id="1231" name="191. 32.127.15 10111111.00100000.01111111.00001111…"/>
                <p:cNvSpPr txBox="1"/>
                <p:nvPr/>
              </p:nvSpPr>
              <p:spPr>
                <a:xfrm>
                  <a:off x="0" y="0"/>
                  <a:ext cx="8902436" cy="174730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t">
                  <a:noAutofit/>
                </a:bodyPr>
                <a:lstStyle/>
                <a:p>
                  <a:pPr marR="48417" defTabSz="359999">
                    <a:lnSpc>
                      <a:spcPct val="100000"/>
                    </a:lnSpc>
                    <a:spcBef>
                      <a:spcPts val="0"/>
                    </a:spcBef>
                    <a:tabLst>
                      <a:tab pos="381000" algn="l"/>
                      <a:tab pos="3441700" algn="l"/>
                    </a:tabLst>
                    <a:defRPr sz="2400" i="0" spc="0">
                      <a:solidFill>
                        <a:srgbClr val="000000"/>
                      </a:solidFill>
                      <a:latin typeface="Consolas"/>
                      <a:ea typeface="Consolas"/>
                      <a:cs typeface="Consolas"/>
                      <a:sym typeface="Consolas"/>
                    </a:defRPr>
                  </a:pPr>
                  <a:r>
                    <a:t>	191. 32.127.15	</a:t>
                  </a:r>
                  <a:r>
                    <a:rPr sz="2000"/>
                    <a:t>10111111.00100000.01111111.00001111</a:t>
                  </a:r>
                  <a:endParaRPr sz="1900"/>
                </a:p>
                <a:p>
                  <a:pPr marR="48417" defTabSz="359999">
                    <a:lnSpc>
                      <a:spcPct val="100000"/>
                    </a:lnSpc>
                    <a:spcBef>
                      <a:spcPts val="0"/>
                    </a:spcBef>
                    <a:tabLst>
                      <a:tab pos="381000" algn="l"/>
                      <a:tab pos="3441700" algn="l"/>
                    </a:tabLst>
                    <a:defRPr sz="2400" i="0" spc="0">
                      <a:solidFill>
                        <a:srgbClr val="000000"/>
                      </a:solidFill>
                      <a:latin typeface="Consolas"/>
                      <a:ea typeface="Consolas"/>
                      <a:cs typeface="Consolas"/>
                      <a:sym typeface="Consolas"/>
                    </a:defRPr>
                  </a:pPr>
                  <a:r>
                    <a:rPr sz="1900"/>
                    <a:t>∧</a:t>
                  </a:r>
                  <a:r>
                    <a:t>	255.255.240. 0	</a:t>
                  </a:r>
                  <a:r>
                    <a:rPr sz="2000"/>
                    <a:t>11111111.11111111.11110000.00000000</a:t>
                  </a:r>
                  <a:endParaRPr sz="1900"/>
                </a:p>
                <a:p>
                  <a:pPr marR="48417" defTabSz="359999">
                    <a:lnSpc>
                      <a:spcPct val="100000"/>
                    </a:lnSpc>
                    <a:spcBef>
                      <a:spcPts val="0"/>
                    </a:spcBef>
                    <a:tabLst>
                      <a:tab pos="381000" algn="l"/>
                      <a:tab pos="3441700" algn="l"/>
                    </a:tabLst>
                    <a:defRPr sz="2400" i="0" spc="0">
                      <a:solidFill>
                        <a:srgbClr val="000000"/>
                      </a:solidFill>
                      <a:latin typeface="Consolas"/>
                      <a:ea typeface="Consolas"/>
                      <a:cs typeface="Consolas"/>
                      <a:sym typeface="Consolas"/>
                    </a:defRPr>
                  </a:pPr>
                  <a:endParaRPr sz="1900"/>
                </a:p>
                <a:p>
                  <a:pPr marR="48417" defTabSz="359999">
                    <a:lnSpc>
                      <a:spcPct val="100000"/>
                    </a:lnSpc>
                    <a:spcBef>
                      <a:spcPts val="0"/>
                    </a:spcBef>
                    <a:tabLst>
                      <a:tab pos="381000" algn="l"/>
                      <a:tab pos="3441700" algn="l"/>
                    </a:tabLst>
                    <a:defRPr sz="2400" i="0" spc="0">
                      <a:solidFill>
                        <a:srgbClr val="000000"/>
                      </a:solidFill>
                      <a:latin typeface="Consolas"/>
                      <a:ea typeface="Consolas"/>
                      <a:cs typeface="Consolas"/>
                      <a:sym typeface="Consolas"/>
                    </a:defRPr>
                  </a:pPr>
                  <a:r>
                    <a:rPr sz="1900"/>
                    <a:t>=	</a:t>
                  </a:r>
                  <a:r>
                    <a:t>191. 32.112. 0	</a:t>
                  </a:r>
                  <a:r>
                    <a:rPr sz="2000"/>
                    <a:t>10111111.00100000.01110000.00000000</a:t>
                  </a:r>
                  <a:endParaRPr sz="1900"/>
                </a:p>
                <a:p>
                  <a:pPr marR="48417" defTabSz="359999">
                    <a:lnSpc>
                      <a:spcPct val="100000"/>
                    </a:lnSpc>
                    <a:spcBef>
                      <a:spcPts val="0"/>
                    </a:spcBef>
                    <a:tabLst>
                      <a:tab pos="381000" algn="l"/>
                      <a:tab pos="3441700" algn="l"/>
                    </a:tabLst>
                    <a:defRPr sz="2400" i="0" spc="0">
                      <a:solidFill>
                        <a:srgbClr val="000000"/>
                      </a:solidFill>
                      <a:latin typeface="Consolas"/>
                      <a:ea typeface="Consolas"/>
                      <a:cs typeface="Consolas"/>
                      <a:sym typeface="Consolas"/>
                    </a:defRPr>
                  </a:pPr>
                  <a:endParaRPr sz="1900"/>
                </a:p>
                <a:p>
                  <a:pPr marR="48417" defTabSz="359999">
                    <a:lnSpc>
                      <a:spcPct val="100000"/>
                    </a:lnSpc>
                    <a:spcBef>
                      <a:spcPts val="0"/>
                    </a:spcBef>
                    <a:tabLst>
                      <a:tab pos="381000" algn="l"/>
                      <a:tab pos="3441700" algn="l"/>
                    </a:tabLst>
                    <a:defRPr sz="2400" i="0" spc="0">
                      <a:solidFill>
                        <a:srgbClr val="000000"/>
                      </a:solidFill>
                      <a:latin typeface="Consolas"/>
                      <a:ea typeface="Consolas"/>
                      <a:cs typeface="Consolas"/>
                      <a:sym typeface="Consolas"/>
                    </a:defRPr>
                  </a:pPr>
                  <a:endParaRPr sz="1900"/>
                </a:p>
              </p:txBody>
            </p:sp>
            <p:sp>
              <p:nvSpPr>
                <p:cNvPr id="1232" name="Ligne"/>
                <p:cNvSpPr/>
                <p:nvPr/>
              </p:nvSpPr>
              <p:spPr>
                <a:xfrm>
                  <a:off x="3535919" y="972844"/>
                  <a:ext cx="5203080" cy="1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 defTabSz="457200">
                    <a:lnSpc>
                      <a:spcPct val="100000"/>
                    </a:lnSpc>
                    <a:spcBef>
                      <a:spcPts val="0"/>
                    </a:spcBef>
                    <a:defRPr sz="1200" b="0" i="0" spc="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/>
                </a:p>
              </p:txBody>
            </p:sp>
            <p:sp>
              <p:nvSpPr>
                <p:cNvPr id="1233" name="Ligne"/>
                <p:cNvSpPr/>
                <p:nvPr/>
              </p:nvSpPr>
              <p:spPr>
                <a:xfrm>
                  <a:off x="356667" y="971294"/>
                  <a:ext cx="2686047" cy="1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algn="ctr" defTabSz="457200">
                    <a:lnSpc>
                      <a:spcPct val="100000"/>
                    </a:lnSpc>
                    <a:spcBef>
                      <a:spcPts val="0"/>
                    </a:spcBef>
                    <a:defRPr sz="1200" b="0" i="0" spc="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/>
                </a:p>
              </p:txBody>
            </p:sp>
          </p:grpSp>
          <p:pic>
            <p:nvPicPr>
              <p:cNvPr id="1235" name="Rectangle Carré" descr="Rectangle Carré"/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27000" y="-88900"/>
                <a:ext cx="9398376" cy="2093039"/>
              </a:xfrm>
              <a:prstGeom prst="rect">
                <a:avLst/>
              </a:prstGeom>
              <a:effectLst/>
            </p:spPr>
          </p:pic>
        </p:grpSp>
        <p:sp>
          <p:nvSpPr>
            <p:cNvPr id="1238" name="Exemple 2…"/>
            <p:cNvSpPr txBox="1"/>
            <p:nvPr/>
          </p:nvSpPr>
          <p:spPr>
            <a:xfrm>
              <a:off x="0" y="0"/>
              <a:ext cx="9601200" cy="13923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noAutofit/>
            </a:bodyPr>
            <a:lstStyle>
              <a:lvl1pPr marL="254000" indent="-254000" defTabSz="457200">
                <a:spcBef>
                  <a:spcPts val="0"/>
                </a:spcBef>
                <a:buClr>
                  <a:srgbClr val="5C86B9"/>
                </a:buClr>
                <a:buSzPct val="50000"/>
                <a:buFont typeface="Zapf Dingbats"/>
                <a:buChar char="✤"/>
                <a:defRPr sz="2200" b="0" i="0" spc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Book Antiqua"/>
                </a:defRPr>
              </a:lvl1pPr>
              <a:lvl2pPr marL="571500" indent="-254000" defTabSz="457200">
                <a:spcBef>
                  <a:spcPts val="0"/>
                </a:spcBef>
                <a:buClr>
                  <a:srgbClr val="5C86B9"/>
                </a:buClr>
                <a:buSzPct val="50000"/>
                <a:buFont typeface="Zapf Dingbats"/>
                <a:buChar char="‣"/>
                <a:defRPr sz="2200" b="0" i="0" spc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Book Antiqua"/>
                </a:defRPr>
              </a:lvl2pPr>
            </a:lstStyle>
            <a:p>
              <a:r>
                <a:t>Exemple 2</a:t>
              </a:r>
            </a:p>
            <a:p>
              <a:pPr lvl="1"/>
              <a:r>
                <a:t>Identifiant réseau</a:t>
              </a:r>
            </a:p>
          </p:txBody>
        </p:sp>
      </p:grpSp>
      <p:grpSp>
        <p:nvGrpSpPr>
          <p:cNvPr id="1242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240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241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243" name="Identifiant d’hôte (ou plutôt d’interface réseau) dans un réseau"/>
          <p:cNvSpPr txBox="1">
            <a:spLocks noGrp="1"/>
          </p:cNvSpPr>
          <p:nvPr>
            <p:ph type="body" sz="quarter" idx="1"/>
          </p:nvPr>
        </p:nvSpPr>
        <p:spPr>
          <a:xfrm>
            <a:off x="268734" y="4581131"/>
            <a:ext cx="9601201" cy="550517"/>
          </a:xfrm>
          <a:prstGeom prst="rect">
            <a:avLst/>
          </a:prstGeom>
        </p:spPr>
        <p:txBody>
          <a:bodyPr/>
          <a:lstStyle/>
          <a:p>
            <a:pPr lvl="1">
              <a:spcBef>
                <a:spcPts val="0"/>
              </a:spcBef>
              <a:buChar char="‣"/>
            </a:pPr>
            <a:r>
              <a:t>Identifiant d’hôte </a:t>
            </a:r>
            <a:r>
              <a:rPr sz="2000" i="1"/>
              <a:t>(ou plutôt d’interface réseau)</a:t>
            </a:r>
            <a:r>
              <a:t> dans un réseau</a:t>
            </a:r>
          </a:p>
        </p:txBody>
      </p:sp>
      <p:sp>
        <p:nvSpPr>
          <p:cNvPr id="1244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62</a:t>
            </a:fld>
            <a:endParaRPr/>
          </a:p>
        </p:txBody>
      </p:sp>
      <p:grpSp>
        <p:nvGrpSpPr>
          <p:cNvPr id="1251" name="Grouper"/>
          <p:cNvGrpSpPr/>
          <p:nvPr/>
        </p:nvGrpSpPr>
        <p:grpSpPr>
          <a:xfrm>
            <a:off x="496172" y="5221147"/>
            <a:ext cx="9398377" cy="2093039"/>
            <a:chOff x="-127000" y="-88900"/>
            <a:chExt cx="9398375" cy="2093038"/>
          </a:xfrm>
        </p:grpSpPr>
        <p:grpSp>
          <p:nvGrpSpPr>
            <p:cNvPr id="1248" name="Grouper"/>
            <p:cNvGrpSpPr/>
            <p:nvPr/>
          </p:nvGrpSpPr>
          <p:grpSpPr>
            <a:xfrm>
              <a:off x="224025" y="51527"/>
              <a:ext cx="8902436" cy="1747309"/>
              <a:chOff x="0" y="0"/>
              <a:chExt cx="8902435" cy="1747308"/>
            </a:xfrm>
          </p:grpSpPr>
          <p:sp>
            <p:nvSpPr>
              <p:cNvPr id="1245" name="191. 32.127. 15 10111111.00100000.01111111.00001111…"/>
              <p:cNvSpPr txBox="1"/>
              <p:nvPr/>
            </p:nvSpPr>
            <p:spPr>
              <a:xfrm>
                <a:off x="0" y="0"/>
                <a:ext cx="8902436" cy="174730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 marR="48417" defTabSz="359999">
                  <a:lnSpc>
                    <a:spcPct val="100000"/>
                  </a:lnSpc>
                  <a:spcBef>
                    <a:spcPts val="0"/>
                  </a:spcBef>
                  <a:tabLst>
                    <a:tab pos="381000" algn="l"/>
                    <a:tab pos="3441700" algn="l"/>
                  </a:tabLst>
                  <a:defRPr sz="2400" i="0" spc="0">
                    <a:solidFill>
                      <a:srgbClr val="000000"/>
                    </a:solidFill>
                    <a:latin typeface="Consolas"/>
                    <a:ea typeface="Consolas"/>
                    <a:cs typeface="Consolas"/>
                    <a:sym typeface="Consolas"/>
                  </a:defRPr>
                </a:pPr>
                <a:r>
                  <a:t>	191. 32.127. 15	</a:t>
                </a:r>
                <a:r>
                  <a:rPr sz="2000"/>
                  <a:t>10111111.00100000.01111111.00001111</a:t>
                </a:r>
                <a:endParaRPr sz="1900"/>
              </a:p>
              <a:p>
                <a:pPr marR="48417" defTabSz="359999">
                  <a:lnSpc>
                    <a:spcPct val="100000"/>
                  </a:lnSpc>
                  <a:spcBef>
                    <a:spcPts val="0"/>
                  </a:spcBef>
                  <a:tabLst>
                    <a:tab pos="381000" algn="l"/>
                    <a:tab pos="3441700" algn="l"/>
                  </a:tabLst>
                  <a:defRPr sz="2400" i="0" spc="0">
                    <a:solidFill>
                      <a:srgbClr val="000000"/>
                    </a:solidFill>
                    <a:latin typeface="Consolas"/>
                    <a:ea typeface="Consolas"/>
                    <a:cs typeface="Consolas"/>
                    <a:sym typeface="Consolas"/>
                  </a:defRPr>
                </a:pPr>
                <a:r>
                  <a:rPr sz="1900"/>
                  <a:t>∧</a:t>
                </a:r>
                <a:r>
                  <a:t>	  0.  0. 15.255	</a:t>
                </a:r>
                <a:r>
                  <a:rPr sz="2000"/>
                  <a:t>00000000.00000000.00001111.11111111</a:t>
                </a:r>
                <a:endParaRPr sz="1900"/>
              </a:p>
              <a:p>
                <a:pPr marR="48417" defTabSz="359999">
                  <a:lnSpc>
                    <a:spcPct val="100000"/>
                  </a:lnSpc>
                  <a:spcBef>
                    <a:spcPts val="0"/>
                  </a:spcBef>
                  <a:tabLst>
                    <a:tab pos="381000" algn="l"/>
                    <a:tab pos="3441700" algn="l"/>
                  </a:tabLst>
                  <a:defRPr sz="2400" i="0" spc="0">
                    <a:solidFill>
                      <a:srgbClr val="000000"/>
                    </a:solidFill>
                    <a:latin typeface="Consolas"/>
                    <a:ea typeface="Consolas"/>
                    <a:cs typeface="Consolas"/>
                    <a:sym typeface="Consolas"/>
                  </a:defRPr>
                </a:pPr>
                <a:endParaRPr sz="1900"/>
              </a:p>
              <a:p>
                <a:pPr marR="48417" defTabSz="359999">
                  <a:lnSpc>
                    <a:spcPct val="100000"/>
                  </a:lnSpc>
                  <a:spcBef>
                    <a:spcPts val="0"/>
                  </a:spcBef>
                  <a:tabLst>
                    <a:tab pos="381000" algn="l"/>
                    <a:tab pos="3441700" algn="l"/>
                  </a:tabLst>
                  <a:defRPr sz="2400" i="0" spc="0">
                    <a:solidFill>
                      <a:srgbClr val="000000"/>
                    </a:solidFill>
                    <a:latin typeface="Consolas"/>
                    <a:ea typeface="Consolas"/>
                    <a:cs typeface="Consolas"/>
                    <a:sym typeface="Consolas"/>
                  </a:defRPr>
                </a:pPr>
                <a:r>
                  <a:rPr sz="1900"/>
                  <a:t>=	</a:t>
                </a:r>
                <a:r>
                  <a:t>  0.  0. 15. 15	</a:t>
                </a:r>
                <a:r>
                  <a:rPr sz="2000"/>
                  <a:t>00000000.00000000.00001111.00001111</a:t>
                </a:r>
                <a:endParaRPr sz="1900"/>
              </a:p>
              <a:p>
                <a:pPr marR="48417" defTabSz="359999">
                  <a:lnSpc>
                    <a:spcPct val="100000"/>
                  </a:lnSpc>
                  <a:spcBef>
                    <a:spcPts val="0"/>
                  </a:spcBef>
                  <a:tabLst>
                    <a:tab pos="381000" algn="l"/>
                    <a:tab pos="3441700" algn="l"/>
                  </a:tabLst>
                  <a:defRPr sz="2400" i="0" spc="0">
                    <a:solidFill>
                      <a:srgbClr val="000000"/>
                    </a:solidFill>
                    <a:latin typeface="Consolas"/>
                    <a:ea typeface="Consolas"/>
                    <a:cs typeface="Consolas"/>
                    <a:sym typeface="Consolas"/>
                  </a:defRPr>
                </a:pPr>
                <a:endParaRPr sz="1900"/>
              </a:p>
              <a:p>
                <a:pPr marR="48417" defTabSz="359999">
                  <a:lnSpc>
                    <a:spcPct val="100000"/>
                  </a:lnSpc>
                  <a:spcBef>
                    <a:spcPts val="0"/>
                  </a:spcBef>
                  <a:tabLst>
                    <a:tab pos="381000" algn="l"/>
                    <a:tab pos="3441700" algn="l"/>
                  </a:tabLst>
                  <a:defRPr sz="2400" i="0" spc="0">
                    <a:solidFill>
                      <a:srgbClr val="000000"/>
                    </a:solidFill>
                    <a:latin typeface="Consolas"/>
                    <a:ea typeface="Consolas"/>
                    <a:cs typeface="Consolas"/>
                    <a:sym typeface="Consolas"/>
                  </a:defRPr>
                </a:pPr>
                <a:endParaRPr sz="1900"/>
              </a:p>
            </p:txBody>
          </p:sp>
          <p:sp>
            <p:nvSpPr>
              <p:cNvPr id="1246" name="Ligne"/>
              <p:cNvSpPr/>
              <p:nvPr/>
            </p:nvSpPr>
            <p:spPr>
              <a:xfrm>
                <a:off x="3535919" y="972844"/>
                <a:ext cx="5203080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1247" name="Ligne"/>
              <p:cNvSpPr/>
              <p:nvPr/>
            </p:nvSpPr>
            <p:spPr>
              <a:xfrm>
                <a:off x="356667" y="971294"/>
                <a:ext cx="2856460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</p:grpSp>
        <p:pic>
          <p:nvPicPr>
            <p:cNvPr id="1249" name="Rectangle Carré" descr="Rectangle Carré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27000" y="-88900"/>
              <a:ext cx="9398376" cy="2093039"/>
            </a:xfrm>
            <a:prstGeom prst="rect">
              <a:avLst/>
            </a:prstGeom>
            <a:effectLst/>
          </p:spPr>
        </p:pic>
      </p:grpSp>
      <p:grpSp>
        <p:nvGrpSpPr>
          <p:cNvPr id="1256" name="Grouper"/>
          <p:cNvGrpSpPr/>
          <p:nvPr/>
        </p:nvGrpSpPr>
        <p:grpSpPr>
          <a:xfrm>
            <a:off x="508918" y="1784533"/>
            <a:ext cx="3716132" cy="1993717"/>
            <a:chOff x="-184150" y="-184150"/>
            <a:chExt cx="3716130" cy="1993716"/>
          </a:xfrm>
        </p:grpSpPr>
        <p:pic>
          <p:nvPicPr>
            <p:cNvPr id="1252" name="Ligne Ligne" descr="Ligne Ligne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84150" y="-184150"/>
              <a:ext cx="2854009" cy="368300"/>
            </a:xfrm>
            <a:prstGeom prst="rect">
              <a:avLst/>
            </a:prstGeom>
            <a:effectLst/>
          </p:spPr>
        </p:pic>
        <p:pic>
          <p:nvPicPr>
            <p:cNvPr id="1254" name="Ligne Ligne" descr="Ligne Ligne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8081" y="1441266"/>
              <a:ext cx="3293900" cy="368301"/>
            </a:xfrm>
            <a:prstGeom prst="rect">
              <a:avLst/>
            </a:prstGeom>
            <a:effectLst/>
          </p:spPr>
        </p:pic>
      </p:grpSp>
      <p:grpSp>
        <p:nvGrpSpPr>
          <p:cNvPr id="1261" name="Grouper"/>
          <p:cNvGrpSpPr/>
          <p:nvPr/>
        </p:nvGrpSpPr>
        <p:grpSpPr>
          <a:xfrm>
            <a:off x="541102" y="4692833"/>
            <a:ext cx="3753364" cy="2006418"/>
            <a:chOff x="-184150" y="-184150"/>
            <a:chExt cx="3753363" cy="2006416"/>
          </a:xfrm>
        </p:grpSpPr>
        <p:pic>
          <p:nvPicPr>
            <p:cNvPr id="1257" name="Ligne Ligne" descr="Ligne Ligne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84150" y="-184151"/>
              <a:ext cx="2727710" cy="368301"/>
            </a:xfrm>
            <a:prstGeom prst="rect">
              <a:avLst/>
            </a:prstGeom>
            <a:effectLst/>
          </p:spPr>
        </p:pic>
        <p:pic>
          <p:nvPicPr>
            <p:cNvPr id="1259" name="Ligne Ligne" descr="Ligne Ligne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1382" y="1453966"/>
              <a:ext cx="3347831" cy="368301"/>
            </a:xfrm>
            <a:prstGeom prst="rect">
              <a:avLst/>
            </a:prstGeom>
            <a:effectLst/>
          </p:spPr>
        </p:pic>
      </p:grpSp>
      <p:sp>
        <p:nvSpPr>
          <p:cNvPr id="1262" name="Fig 2.9 - Exemple 2 de calcul des identifiants réseau et hôte d’une adresse IPv4"/>
          <p:cNvSpPr txBox="1"/>
          <p:nvPr/>
        </p:nvSpPr>
        <p:spPr>
          <a:xfrm>
            <a:off x="161293" y="7283108"/>
            <a:ext cx="8919536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2.9 - Exemple 2 de calcul des identifiants réseau et hôte d’une adresse IPv4</a:t>
            </a:r>
          </a:p>
        </p:txBody>
      </p:sp>
      <p:sp>
        <p:nvSpPr>
          <p:cNvPr id="1263" name="4 - La couche Internet - Les adresses IPv4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Les adresses IPv4</a:t>
            </a:r>
          </a:p>
        </p:txBody>
      </p:sp>
      <p:sp>
        <p:nvSpPr>
          <p:cNvPr id="1264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265" name="Internet-transit-3.png" descr="Internet-transit-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6" name="Ligne Ligne" descr="Ligne Ligne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6664419" y="3143123"/>
            <a:ext cx="1511388" cy="25401"/>
          </a:xfrm>
          <a:prstGeom prst="rect">
            <a:avLst/>
          </a:prstGeom>
        </p:spPr>
      </p:pic>
      <p:pic>
        <p:nvPicPr>
          <p:cNvPr id="1268" name="Ligne Ligne" descr="Ligne Ligne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6664419" y="6106244"/>
            <a:ext cx="1511388" cy="2540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0"/>
                                        <p:tgtEl>
                                          <p:spTgt spid="1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3" grpId="3" animBg="1" advAuto="0"/>
      <p:bldP spid="1251" grpId="4" animBg="1" advAuto="0"/>
      <p:bldP spid="1256" grpId="1" animBg="1" advAuto="0"/>
      <p:bldP spid="1261" grpId="5" animBg="1" advAuto="0"/>
      <p:bldP spid="1266" grpId="2" animBg="1" advAuto="0"/>
      <p:bldP spid="1268" grpId="6" animBg="1" advAuto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5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273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274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276" name="Masque naturel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Masque naturel</a:t>
            </a:r>
          </a:p>
        </p:txBody>
      </p:sp>
      <p:sp>
        <p:nvSpPr>
          <p:cNvPr id="1277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63</a:t>
            </a:fld>
            <a:endParaRPr/>
          </a:p>
        </p:txBody>
      </p:sp>
      <p:sp>
        <p:nvSpPr>
          <p:cNvPr id="1278" name="Si aucune indication de masque d’adresse n’est donnée pour une adresse IPv4, on utilise Le masque naturel ou masque d’adresse par défaut.…"/>
          <p:cNvSpPr txBox="1">
            <a:spLocks noGrp="1"/>
          </p:cNvSpPr>
          <p:nvPr>
            <p:ph type="body" sz="quarter" idx="1"/>
          </p:nvPr>
        </p:nvSpPr>
        <p:spPr>
          <a:xfrm>
            <a:off x="279400" y="2038350"/>
            <a:ext cx="9601200" cy="1417692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Si aucune indication de masque d’adresse n’est donnée pour une adresse IPv4, on utilise Le </a:t>
            </a:r>
            <a:r>
              <a:rPr b="1"/>
              <a:t>masque naturel</a:t>
            </a:r>
            <a:r>
              <a:t> ou </a:t>
            </a:r>
            <a:r>
              <a:rPr b="1"/>
              <a:t>masque d’adresse par défaut</a:t>
            </a:r>
            <a:r>
              <a:t>.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Le masque naturel est déterminé en fonction d’une ancienne subdivision de l’espace d’adressage d’IP v4 en </a:t>
            </a:r>
            <a:r>
              <a:rPr b="1"/>
              <a:t>5 classes d’adresse</a:t>
            </a:r>
          </a:p>
        </p:txBody>
      </p:sp>
      <p:graphicFrame>
        <p:nvGraphicFramePr>
          <p:cNvPr id="1279" name="Tableau 1-1"/>
          <p:cNvGraphicFramePr/>
          <p:nvPr/>
        </p:nvGraphicFramePr>
        <p:xfrm>
          <a:off x="464535" y="4007253"/>
          <a:ext cx="9243630" cy="2655135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142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7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3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5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82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1522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Classe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Bits de départ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Début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Fin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600" i="0" spc="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Notation </a:t>
                      </a:r>
                      <a:r>
                        <a:rPr>
                          <a:solidFill>
                            <a:srgbClr val="000000"/>
                          </a:solidFill>
                        </a:rPr>
                        <a:t>CIDR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6D6A67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Masque de sous-réseau par défaut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860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Classe A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0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0.0.0.0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127.255.255.255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/8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255.0.0.0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860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Classe B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10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128.0.0.0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191.255.255.255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/16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255.255.0.0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860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Classe C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110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192.0.0.0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223.255.255.255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/24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255.255.255.0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22"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600" b="0" i="0" spc="0">
                          <a:solidFill>
                            <a:srgbClr val="000000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rPr b="1"/>
                        <a:t>Classe D</a:t>
                      </a:r>
                      <a:r>
                        <a:t> (multicast)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1110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224.0.0.0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239.255.255.255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/8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non défini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305">
                <a:tc>
                  <a:txBody>
                    <a:bodyPr/>
                    <a:lstStyle/>
                    <a:p>
                      <a:pPr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600" b="0" i="0" spc="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rPr b="1"/>
                        <a:t>Classe E</a:t>
                      </a:r>
                      <a:r>
                        <a:t> (réservée)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1111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240.0.0.0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255.255.255.255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600" b="0" i="0" spc="0"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defRPr>
                      </a:pPr>
                      <a:endParaRPr/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defRPr sz="1800" b="0" i="0" spc="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252525"/>
                          </a:solidFill>
                          <a:effectLst>
                            <a:outerShdw blurRad="25400" dist="12700" dir="5280000" rotWithShape="0">
                              <a:srgbClr val="FFFFFF"/>
                            </a:outerShdw>
                          </a:effectLst>
                          <a:sym typeface="Book Antiqua"/>
                        </a:rPr>
                        <a:t>non défini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80" name="Fig 2.10 - Tableau de 5 classes d’adresse"/>
          <p:cNvSpPr txBox="1"/>
          <p:nvPr/>
        </p:nvSpPr>
        <p:spPr>
          <a:xfrm>
            <a:off x="180517" y="7292720"/>
            <a:ext cx="4994308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2.10 - Tableau de 5 classes d’adresse</a:t>
            </a:r>
          </a:p>
        </p:txBody>
      </p:sp>
      <p:sp>
        <p:nvSpPr>
          <p:cNvPr id="1281" name="4 - La couche Internet - Les adresses IPv4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Les adresses IPv4</a:t>
            </a:r>
          </a:p>
        </p:txBody>
      </p:sp>
      <p:sp>
        <p:nvSpPr>
          <p:cNvPr id="1282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283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9" grpId="1" animBg="1" advAuto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9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287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288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290" name="Masque de sous-réseau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Masque de sous-réseau</a:t>
            </a:r>
          </a:p>
        </p:txBody>
      </p:sp>
      <p:sp>
        <p:nvSpPr>
          <p:cNvPr id="1291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64</a:t>
            </a:fld>
            <a:endParaRPr/>
          </a:p>
        </p:txBody>
      </p:sp>
      <p:sp>
        <p:nvSpPr>
          <p:cNvPr id="1292" name="Subnetting : technique qui consiste à diviser un réseau plus large en plusieurs sous-réseaux…"/>
          <p:cNvSpPr txBox="1">
            <a:spLocks noGrp="1"/>
          </p:cNvSpPr>
          <p:nvPr>
            <p:ph type="body" idx="1"/>
          </p:nvPr>
        </p:nvSpPr>
        <p:spPr>
          <a:xfrm>
            <a:off x="181167" y="1765300"/>
            <a:ext cx="9601201" cy="4819650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i="1"/>
              <a:t>Subnetting</a:t>
            </a:r>
            <a:r>
              <a:t> : technique qui consiste à diviser un réseau plus large en </a:t>
            </a:r>
            <a:r>
              <a:rPr b="1"/>
              <a:t>plusieurs sous-réseaux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Pour subdiviser un réseau en sous-réseaux (</a:t>
            </a:r>
            <a:r>
              <a:rPr i="1"/>
              <a:t>subnet</a:t>
            </a:r>
            <a:r>
              <a:t>), on applique </a:t>
            </a:r>
            <a:r>
              <a:rPr b="1"/>
              <a:t>un autre masque d’adresse</a:t>
            </a:r>
            <a:r>
              <a:t>. 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On divise en fait la partie « identifiant d’hôte » en 2 parties :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un identifiant de sous-réseau (</a:t>
            </a:r>
            <a:r>
              <a:rPr i="1"/>
              <a:t>Subnet number</a:t>
            </a:r>
            <a:r>
              <a:t>)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un identifiant d’hôte sur un sous-réseau (</a:t>
            </a:r>
            <a:r>
              <a:rPr i="1"/>
              <a:t>Host number</a:t>
            </a:r>
            <a:r>
              <a:t>)</a:t>
            </a:r>
            <a:br/>
            <a:br/>
            <a:br/>
            <a:br/>
            <a:br/>
            <a:br/>
            <a:br/>
            <a:endParaRPr/>
          </a:p>
        </p:txBody>
      </p:sp>
      <p:sp>
        <p:nvSpPr>
          <p:cNvPr id="1293" name="Le masque d’adresse local, ou masque de sous-réseau s’étend jusqu’au champ « identifiant de sous-réseau »"/>
          <p:cNvSpPr txBox="1"/>
          <p:nvPr/>
        </p:nvSpPr>
        <p:spPr>
          <a:xfrm>
            <a:off x="181167" y="6496432"/>
            <a:ext cx="9601201" cy="103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marL="571500" lvl="1" indent="-254000" defTabSz="457200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Le masque d’adresse local, ou masque de sous-réseau s’étend jusqu’au champ « </a:t>
            </a:r>
            <a:r>
              <a:rPr b="1"/>
              <a:t>identifiant de sous-réseau</a:t>
            </a:r>
            <a:r>
              <a:t> »</a:t>
            </a:r>
          </a:p>
        </p:txBody>
      </p:sp>
      <p:sp>
        <p:nvSpPr>
          <p:cNvPr id="1294" name="Fig 2.11 - Masque de sous-réseau"/>
          <p:cNvSpPr txBox="1"/>
          <p:nvPr/>
        </p:nvSpPr>
        <p:spPr>
          <a:xfrm>
            <a:off x="6070868" y="6139270"/>
            <a:ext cx="3893037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2.11 - Masque de sous-réseau</a:t>
            </a:r>
          </a:p>
        </p:txBody>
      </p:sp>
      <p:sp>
        <p:nvSpPr>
          <p:cNvPr id="1295" name="4 - La couche Internet - Les adresses IPv4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Les adresses IPv4</a:t>
            </a:r>
          </a:p>
        </p:txBody>
      </p:sp>
      <p:sp>
        <p:nvSpPr>
          <p:cNvPr id="1296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297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00" name="Subnetting_operation.png"/>
          <p:cNvGrpSpPr/>
          <p:nvPr/>
        </p:nvGrpSpPr>
        <p:grpSpPr>
          <a:xfrm>
            <a:off x="1942747" y="4330273"/>
            <a:ext cx="5468404" cy="1838937"/>
            <a:chOff x="0" y="0"/>
            <a:chExt cx="5468403" cy="1838936"/>
          </a:xfrm>
        </p:grpSpPr>
        <p:pic>
          <p:nvPicPr>
            <p:cNvPr id="1299" name="Subnetting_operation.png" descr="Subnetting_operation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7000" y="88900"/>
              <a:ext cx="5214404" cy="150873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298" name="Subnetting_operation.png" descr="Subnetting_operation.png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5468404" cy="1838937"/>
            </a:xfrm>
            <a:prstGeom prst="rect">
              <a:avLst/>
            </a:prstGeom>
            <a:effectLst/>
          </p:spPr>
        </p:pic>
      </p:grpSp>
      <p:pic>
        <p:nvPicPr>
          <p:cNvPr id="1301" name="Ligne Ligne" descr="Ligne Ligne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288193" y="5890881"/>
            <a:ext cx="3393681" cy="483956"/>
          </a:xfrm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7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305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06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308" name="Exemples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Exemples</a:t>
            </a:r>
          </a:p>
        </p:txBody>
      </p:sp>
      <p:sp>
        <p:nvSpPr>
          <p:cNvPr id="1309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65</a:t>
            </a:fld>
            <a:endParaRPr/>
          </a:p>
        </p:txBody>
      </p:sp>
      <p:sp>
        <p:nvSpPr>
          <p:cNvPr id="1310" name="Exemple 1…"/>
          <p:cNvSpPr txBox="1">
            <a:spLocks noGrp="1"/>
          </p:cNvSpPr>
          <p:nvPr>
            <p:ph type="body" sz="quarter" idx="1"/>
          </p:nvPr>
        </p:nvSpPr>
        <p:spPr>
          <a:xfrm>
            <a:off x="181167" y="1703505"/>
            <a:ext cx="9601201" cy="129807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</a:lvl1pPr>
            <a:lvl2pPr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lvl2pPr>
          </a:lstStyle>
          <a:p>
            <a:r>
              <a:t>Exemple 1</a:t>
            </a:r>
          </a:p>
          <a:p>
            <a:pPr lvl="1"/>
            <a:r>
              <a:t>Une entreprise dispose du bloc d’adresse : 197.201.30.0 / 24</a:t>
            </a:r>
          </a:p>
        </p:txBody>
      </p:sp>
      <p:sp>
        <p:nvSpPr>
          <p:cNvPr id="1311" name="Le masque associé est donc : 255.255.255.0"/>
          <p:cNvSpPr txBox="1"/>
          <p:nvPr/>
        </p:nvSpPr>
        <p:spPr>
          <a:xfrm>
            <a:off x="503930" y="2651047"/>
            <a:ext cx="9601201" cy="458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marL="571500" lvl="1" indent="-254000" defTabSz="457200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Le masque associé est donc : 255.255.255.0</a:t>
            </a:r>
          </a:p>
        </p:txBody>
      </p:sp>
      <p:sp>
        <p:nvSpPr>
          <p:cNvPr id="1312" name="Le masque de sous-réseau voit sa longueur augmenter de 4     (car 24 = 16)…"/>
          <p:cNvSpPr txBox="1"/>
          <p:nvPr/>
        </p:nvSpPr>
        <p:spPr>
          <a:xfrm>
            <a:off x="503930" y="3479530"/>
            <a:ext cx="9601201" cy="1632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marL="571500" lvl="1" indent="-254000" defTabSz="457200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Le masque de sous-réseau voit sa longueur augmenter de 4     (car 2</a:t>
            </a:r>
            <a:r>
              <a:rPr baseline="31999"/>
              <a:t>4</a:t>
            </a:r>
            <a:r>
              <a:t> = 16)</a:t>
            </a:r>
          </a:p>
          <a:p>
            <a:pPr marL="571500" lvl="1" indent="-254000" defTabSz="457200"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ce masque devient donc 255.255.255.240</a:t>
            </a:r>
          </a:p>
          <a:p>
            <a:pPr marL="889000" lvl="2" indent="-254000" defTabSz="457200">
              <a:spcBef>
                <a:spcPts val="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car 240  </a:t>
            </a:r>
            <a:r>
              <a:rPr sz="2900" baseline="-10344"/>
              <a:t>≡</a:t>
            </a:r>
            <a:r>
              <a:t>   </a:t>
            </a:r>
            <a:r>
              <a:rPr sz="2100">
                <a:latin typeface="Consolas"/>
                <a:ea typeface="Consolas"/>
                <a:cs typeface="Consolas"/>
                <a:sym typeface="Consolas"/>
              </a:rPr>
              <a:t>11110000</a:t>
            </a:r>
            <a:r>
              <a:t> </a:t>
            </a:r>
            <a:r>
              <a:rPr baseline="-5999"/>
              <a:t>b</a:t>
            </a:r>
          </a:p>
          <a:p>
            <a:pPr marL="889000" lvl="2" indent="-254000" defTabSz="457200">
              <a:spcBef>
                <a:spcPts val="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(on peut écrire « 255.255.255.11110000 » si cela facilite les calculs)</a:t>
            </a:r>
          </a:p>
        </p:txBody>
      </p:sp>
      <p:sp>
        <p:nvSpPr>
          <p:cNvPr id="1313" name="On souhaite créer 16 sous-réseaux :"/>
          <p:cNvSpPr txBox="1"/>
          <p:nvPr/>
        </p:nvSpPr>
        <p:spPr>
          <a:xfrm>
            <a:off x="181167" y="3106757"/>
            <a:ext cx="9601201" cy="4576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marL="571500" lvl="1" indent="-254000" defTabSz="457200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On souhaite créer 16 sous-réseaux :</a:t>
            </a:r>
          </a:p>
        </p:txBody>
      </p:sp>
      <p:sp>
        <p:nvSpPr>
          <p:cNvPr id="1314" name="Le bloc devient : 197.201.30.0 / 28      pour le premier sous-réseau"/>
          <p:cNvSpPr txBox="1"/>
          <p:nvPr/>
        </p:nvSpPr>
        <p:spPr>
          <a:xfrm>
            <a:off x="181167" y="5179228"/>
            <a:ext cx="9601201" cy="4576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marL="571500" lvl="1" indent="-254000" defTabSz="457200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Le bloc devient : 197.201.30.0 / 28      pour le premier sous-réseau</a:t>
            </a:r>
          </a:p>
        </p:txBody>
      </p:sp>
      <p:sp>
        <p:nvSpPr>
          <p:cNvPr id="1315" name="Les trois premiers octets sont ceux de l’adresse réseau : 197.201.30.0…"/>
          <p:cNvSpPr txBox="1"/>
          <p:nvPr/>
        </p:nvSpPr>
        <p:spPr>
          <a:xfrm>
            <a:off x="503930" y="5558148"/>
            <a:ext cx="9601201" cy="1815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marL="571500" lvl="1" indent="-254000" defTabSz="457200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Les trois premiers octets sont ceux de l’adresse réseau : 197.201.30.0</a:t>
            </a:r>
          </a:p>
          <a:p>
            <a:pPr marL="571500" lvl="1" indent="-254000" defTabSz="457200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les quatre bits de poids forts du 4</a:t>
            </a:r>
            <a:r>
              <a:rPr baseline="31999"/>
              <a:t>e</a:t>
            </a:r>
            <a:r>
              <a:t> octet donne l’adresse de sous-réseau </a:t>
            </a:r>
          </a:p>
          <a:p>
            <a:pPr marL="571500" lvl="1" indent="-254000" defTabSz="457200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les quatre bits de poids faible du 4</a:t>
            </a:r>
            <a:r>
              <a:rPr baseline="31999"/>
              <a:t>e</a:t>
            </a:r>
            <a:r>
              <a:t> octet donne l’identifiant d’hôte dans le sous-réseau </a:t>
            </a:r>
          </a:p>
        </p:txBody>
      </p:sp>
      <p:sp>
        <p:nvSpPr>
          <p:cNvPr id="1316" name="4 - La couche Internet - Les adresses IPv4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Les adresses IPv4</a:t>
            </a:r>
          </a:p>
        </p:txBody>
      </p:sp>
      <p:sp>
        <p:nvSpPr>
          <p:cNvPr id="1317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318" name="Internet-transit-3.png" descr="Internet-transit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1" grpId="1" animBg="1" advAuto="0"/>
      <p:bldP spid="1312" grpId="3" animBg="1" advAuto="0"/>
      <p:bldP spid="1313" grpId="2" animBg="1" advAuto="0"/>
      <p:bldP spid="1314" grpId="4" animBg="1" advAuto="0"/>
      <p:bldP spid="1315" grpId="5" animBg="1" advAuto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2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320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21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323" name="Exemples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Exemples</a:t>
            </a:r>
          </a:p>
        </p:txBody>
      </p:sp>
      <p:sp>
        <p:nvSpPr>
          <p:cNvPr id="1324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66</a:t>
            </a:fld>
            <a:endParaRPr/>
          </a:p>
        </p:txBody>
      </p:sp>
      <p:sp>
        <p:nvSpPr>
          <p:cNvPr id="1325" name="(Suite exemple 1)…"/>
          <p:cNvSpPr txBox="1">
            <a:spLocks noGrp="1"/>
          </p:cNvSpPr>
          <p:nvPr>
            <p:ph type="body" sz="half" idx="1"/>
          </p:nvPr>
        </p:nvSpPr>
        <p:spPr>
          <a:xfrm>
            <a:off x="181167" y="1703505"/>
            <a:ext cx="9601201" cy="266993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</a:pPr>
            <a:r>
              <a:t>(Suite exemple 1)</a:t>
            </a:r>
            <a:br/>
            <a:endParaRPr/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Le premier sous-réseau, 197.201.30.0 / 28, peut contenir les hôtes d’adresses</a:t>
            </a:r>
            <a:br/>
            <a:r>
              <a:t>197.201.30.1 à 197.201.30.14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Il est en effet d’usage d’exclure 197.201.30.0 (qui identifie ce 1</a:t>
            </a:r>
            <a:r>
              <a:rPr baseline="31999"/>
              <a:t>er</a:t>
            </a:r>
            <a:r>
              <a:t> sous-réseau) </a:t>
            </a:r>
            <a:br/>
            <a:r>
              <a:t>et 197.201.30.15, qui est utilisé pour une diffusion dans ce sous-réseau. </a:t>
            </a:r>
          </a:p>
        </p:txBody>
      </p:sp>
      <p:sp>
        <p:nvSpPr>
          <p:cNvPr id="1326" name="Comment s’écrit le 2e sous-réseau ?"/>
          <p:cNvSpPr txBox="1"/>
          <p:nvPr/>
        </p:nvSpPr>
        <p:spPr>
          <a:xfrm>
            <a:off x="181167" y="4768840"/>
            <a:ext cx="9601201" cy="658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marL="571500" lvl="1" indent="-254000" defTabSz="457200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Comment s’écrit le 2</a:t>
            </a:r>
            <a:r>
              <a:rPr baseline="31999"/>
              <a:t>e</a:t>
            </a:r>
            <a:r>
              <a:t> sous-réseau ?</a:t>
            </a:r>
          </a:p>
        </p:txBody>
      </p:sp>
      <p:sp>
        <p:nvSpPr>
          <p:cNvPr id="1327" name="197.201.30.16 / 28"/>
          <p:cNvSpPr txBox="1"/>
          <p:nvPr/>
        </p:nvSpPr>
        <p:spPr>
          <a:xfrm>
            <a:off x="279400" y="527684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marL="889000" lvl="2" indent="-254000" defTabSz="457200">
              <a:lnSpc>
                <a:spcPct val="100000"/>
              </a:lnSpc>
              <a:spcBef>
                <a:spcPts val="100"/>
              </a:spcBef>
              <a:buClr>
                <a:srgbClr val="E05530"/>
              </a:buClr>
              <a:buSzPct val="75000"/>
              <a:buFont typeface="Lucida Grande"/>
              <a:buChar char="➡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197.201.30.16 / 28</a:t>
            </a:r>
          </a:p>
        </p:txBody>
      </p:sp>
      <p:sp>
        <p:nvSpPr>
          <p:cNvPr id="1328" name="4 - La couche Internet - Les adresses IPv4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Les adresses IPv4</a:t>
            </a:r>
          </a:p>
        </p:txBody>
      </p:sp>
      <p:sp>
        <p:nvSpPr>
          <p:cNvPr id="1329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330" name="Internet-transit-3.png" descr="Internet-transit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6" grpId="1" animBg="1" advAuto="0"/>
      <p:bldP spid="1327" grpId="2" animBg="1" advAuto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4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332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33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335" name="Exemples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Exemples</a:t>
            </a:r>
          </a:p>
        </p:txBody>
      </p:sp>
      <p:sp>
        <p:nvSpPr>
          <p:cNvPr id="1336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67</a:t>
            </a:fld>
            <a:endParaRPr/>
          </a:p>
        </p:txBody>
      </p:sp>
      <p:sp>
        <p:nvSpPr>
          <p:cNvPr id="1337" name="Exemple 2…"/>
          <p:cNvSpPr txBox="1">
            <a:spLocks noGrp="1"/>
          </p:cNvSpPr>
          <p:nvPr>
            <p:ph type="body" idx="1"/>
          </p:nvPr>
        </p:nvSpPr>
        <p:spPr>
          <a:xfrm>
            <a:off x="181167" y="1830505"/>
            <a:ext cx="9601201" cy="3283648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</a:pPr>
            <a:r>
              <a:t>Exemple 2</a:t>
            </a:r>
            <a:br/>
            <a:endParaRPr/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Un datagramme IP a pour champs d’adresse IPv4 :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Adresse source =		193.49.66.200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Adresse destination =	193.49.66.29</a:t>
            </a:r>
            <a:br/>
            <a:endParaRPr/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Où se trouvent les ordinateurs source (S) et destination (D) par rapport :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Au réseau de préfixe /24 ?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Aux sous-réseaux de préfixe /28 ?</a:t>
            </a:r>
          </a:p>
        </p:txBody>
      </p:sp>
      <p:sp>
        <p:nvSpPr>
          <p:cNvPr id="1338" name="S et D sont sur le même réseau 193.49.66.0 / 24…"/>
          <p:cNvSpPr txBox="1"/>
          <p:nvPr/>
        </p:nvSpPr>
        <p:spPr>
          <a:xfrm>
            <a:off x="181167" y="5430927"/>
            <a:ext cx="9601201" cy="1080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marL="571500" lvl="1" indent="-254000" defTabSz="457200">
              <a:lnSpc>
                <a:spcPct val="100000"/>
              </a:lnSpc>
              <a:spcBef>
                <a:spcPts val="100"/>
              </a:spcBef>
              <a:buClr>
                <a:srgbClr val="E05530"/>
              </a:buClr>
              <a:buSzPct val="75000"/>
              <a:buFont typeface="Lucida Grande"/>
              <a:buChar char="➡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S et D sont sur le même réseau 193.49.66.0 / 24</a:t>
            </a:r>
          </a:p>
          <a:p>
            <a:pPr marL="889000" lvl="2" indent="-254000" defTabSz="457200">
              <a:lnSpc>
                <a:spcPct val="100000"/>
              </a:lnSpc>
              <a:spcBef>
                <a:spcPts val="100"/>
              </a:spcBef>
              <a:buClr>
                <a:srgbClr val="48556C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Le masque d’adresse est 255.255.255.0</a:t>
            </a:r>
          </a:p>
          <a:p>
            <a:pPr marL="889000" lvl="2" indent="-254000" defTabSz="457200">
              <a:lnSpc>
                <a:spcPct val="100000"/>
              </a:lnSpc>
              <a:spcBef>
                <a:spcPts val="100"/>
              </a:spcBef>
              <a:buClr>
                <a:srgbClr val="48556C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Pour S comme pour D, l’identifiant réseau vaut 193.49.66.0</a:t>
            </a:r>
          </a:p>
        </p:txBody>
      </p:sp>
      <p:sp>
        <p:nvSpPr>
          <p:cNvPr id="1339" name="4 - La couche Internet - Les adresses IPv4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Les adresses IPv4</a:t>
            </a:r>
          </a:p>
        </p:txBody>
      </p:sp>
      <p:sp>
        <p:nvSpPr>
          <p:cNvPr id="1340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341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8" grpId="1" animBg="1" advAuto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4 - La couche Internet - Sous-réseau IPv4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Sous-réseau IPv4</a:t>
            </a:r>
          </a:p>
        </p:txBody>
      </p:sp>
      <p:sp>
        <p:nvSpPr>
          <p:cNvPr id="1346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grpSp>
        <p:nvGrpSpPr>
          <p:cNvPr id="1349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347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48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350" name="Exemples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Exemples</a:t>
            </a:r>
          </a:p>
        </p:txBody>
      </p:sp>
      <p:sp>
        <p:nvSpPr>
          <p:cNvPr id="1351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68</a:t>
            </a:fld>
            <a:endParaRPr/>
          </a:p>
        </p:txBody>
      </p:sp>
      <p:sp>
        <p:nvSpPr>
          <p:cNvPr id="1352" name="(Suite exemple 2)…"/>
          <p:cNvSpPr txBox="1">
            <a:spLocks noGrp="1"/>
          </p:cNvSpPr>
          <p:nvPr>
            <p:ph type="body" idx="1"/>
          </p:nvPr>
        </p:nvSpPr>
        <p:spPr>
          <a:xfrm>
            <a:off x="181167" y="2033705"/>
            <a:ext cx="9601201" cy="3629136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0"/>
              </a:spcBef>
            </a:pPr>
            <a:r>
              <a:t>(Suite exemple 2)</a:t>
            </a:r>
            <a:br/>
            <a:endParaRPr/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		</a:t>
            </a:r>
            <a:r>
              <a:rPr b="1">
                <a:solidFill>
                  <a:schemeClr val="accent1">
                    <a:hueOff val="228644"/>
                    <a:lumOff val="-9058"/>
                  </a:schemeClr>
                </a:solidFill>
              </a:rPr>
              <a:t>Adresse IP					Dernier octet en binaire</a:t>
            </a:r>
            <a:br/>
            <a:r>
              <a:t>		</a:t>
            </a:r>
            <a:r>
              <a:rPr>
                <a:solidFill>
                  <a:srgbClr val="5C86B9"/>
                </a:solidFill>
              </a:rPr>
              <a:t>————————		—————</a:t>
            </a:r>
            <a:br/>
            <a:r>
              <a:rPr>
                <a:latin typeface="Consolas"/>
                <a:ea typeface="Consolas"/>
                <a:cs typeface="Consolas"/>
                <a:sym typeface="Consolas"/>
              </a:rPr>
              <a:t>S		193. 49. 66.200		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1100</a:t>
            </a:r>
            <a:r>
              <a:rPr sz="1600" spc="80">
                <a:solidFill>
                  <a:srgbClr val="A8A49D"/>
                </a:solidFill>
                <a:latin typeface="Consolas"/>
                <a:ea typeface="Consolas"/>
                <a:cs typeface="Consolas"/>
                <a:sym typeface="Consolas"/>
              </a:rPr>
              <a:t>’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1000</a:t>
            </a:r>
            <a:br>
              <a:rPr>
                <a:latin typeface="Consolas"/>
                <a:ea typeface="Consolas"/>
                <a:cs typeface="Consolas"/>
                <a:sym typeface="Consolas"/>
              </a:rPr>
            </a:br>
            <a:r>
              <a:rPr>
                <a:latin typeface="Consolas"/>
                <a:ea typeface="Consolas"/>
                <a:cs typeface="Consolas"/>
                <a:sym typeface="Consolas"/>
              </a:rPr>
              <a:t>D		193. 49. 66. 29		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0001</a:t>
            </a:r>
            <a:r>
              <a:rPr sz="1600" spc="80">
                <a:solidFill>
                  <a:srgbClr val="A8A49D"/>
                </a:solidFill>
                <a:latin typeface="Consolas"/>
                <a:ea typeface="Consolas"/>
                <a:cs typeface="Consolas"/>
                <a:sym typeface="Consolas"/>
              </a:rPr>
              <a:t>’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1101</a:t>
            </a:r>
            <a:br>
              <a:rPr>
                <a:latin typeface="Consolas"/>
                <a:ea typeface="Consolas"/>
                <a:cs typeface="Consolas"/>
                <a:sym typeface="Consolas"/>
              </a:rPr>
            </a:br>
            <a:r>
              <a:rPr>
                <a:latin typeface="Consolas"/>
                <a:ea typeface="Consolas"/>
                <a:cs typeface="Consolas"/>
                <a:sym typeface="Consolas"/>
              </a:rPr>
              <a:t>M		255.255.255.240		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1111</a:t>
            </a:r>
            <a:r>
              <a:rPr sz="1600" spc="80">
                <a:solidFill>
                  <a:srgbClr val="A8A49D"/>
                </a:solidFill>
                <a:latin typeface="Consolas"/>
                <a:ea typeface="Consolas"/>
                <a:cs typeface="Consolas"/>
                <a:sym typeface="Consolas"/>
              </a:rPr>
              <a:t>’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0000</a:t>
            </a:r>
            <a:br>
              <a:rPr>
                <a:latin typeface="Consolas"/>
                <a:ea typeface="Consolas"/>
                <a:cs typeface="Consolas"/>
                <a:sym typeface="Consolas"/>
              </a:rPr>
            </a:br>
            <a:br>
              <a:rPr>
                <a:latin typeface="Consolas"/>
                <a:ea typeface="Consolas"/>
                <a:cs typeface="Consolas"/>
                <a:sym typeface="Consolas"/>
              </a:rPr>
            </a:br>
            <a:r>
              <a:rPr>
                <a:latin typeface="Consolas"/>
                <a:ea typeface="Consolas"/>
                <a:cs typeface="Consolas"/>
                <a:sym typeface="Consolas"/>
              </a:rPr>
              <a:t>S⋀M	193. 49. 66.192		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1100</a:t>
            </a:r>
            <a:r>
              <a:rPr sz="1600" spc="80">
                <a:solidFill>
                  <a:srgbClr val="A8A49D"/>
                </a:solidFill>
                <a:latin typeface="Consolas"/>
                <a:ea typeface="Consolas"/>
                <a:cs typeface="Consolas"/>
                <a:sym typeface="Consolas"/>
              </a:rPr>
              <a:t>’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0000</a:t>
            </a:r>
            <a:br>
              <a:rPr>
                <a:latin typeface="Consolas"/>
                <a:ea typeface="Consolas"/>
                <a:cs typeface="Consolas"/>
                <a:sym typeface="Consolas"/>
              </a:rPr>
            </a:br>
            <a:r>
              <a:rPr>
                <a:latin typeface="Consolas"/>
                <a:ea typeface="Consolas"/>
                <a:cs typeface="Consolas"/>
                <a:sym typeface="Consolas"/>
              </a:rPr>
              <a:t>D⋀M	193. 49. 66. 16		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0001</a:t>
            </a:r>
            <a:r>
              <a:rPr sz="1600" spc="80">
                <a:solidFill>
                  <a:srgbClr val="A8A49D"/>
                </a:solidFill>
                <a:latin typeface="Consolas"/>
                <a:ea typeface="Consolas"/>
                <a:cs typeface="Consolas"/>
                <a:sym typeface="Consolas"/>
              </a:rPr>
              <a:t>’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0000</a:t>
            </a:r>
          </a:p>
        </p:txBody>
      </p:sp>
      <p:sp>
        <p:nvSpPr>
          <p:cNvPr id="1353" name="S est sur le sous-réseau 193.49.66.192 / 28…"/>
          <p:cNvSpPr txBox="1"/>
          <p:nvPr/>
        </p:nvSpPr>
        <p:spPr>
          <a:xfrm>
            <a:off x="181167" y="5837327"/>
            <a:ext cx="9601201" cy="1080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marL="571500" lvl="1" indent="-254000" defTabSz="457200">
              <a:lnSpc>
                <a:spcPct val="100000"/>
              </a:lnSpc>
              <a:spcBef>
                <a:spcPts val="100"/>
              </a:spcBef>
              <a:buClr>
                <a:srgbClr val="E05530"/>
              </a:buClr>
              <a:buSzPct val="75000"/>
              <a:buFont typeface="Lucida Grande"/>
              <a:buChar char="➡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S est sur le sous-réseau 193.49.66.192 / 28</a:t>
            </a:r>
          </a:p>
          <a:p>
            <a:pPr marL="571500" lvl="1" indent="-254000" defTabSz="457200">
              <a:lnSpc>
                <a:spcPct val="100000"/>
              </a:lnSpc>
              <a:spcBef>
                <a:spcPts val="100"/>
              </a:spcBef>
              <a:buClr>
                <a:srgbClr val="E05530"/>
              </a:buClr>
              <a:buSzPct val="75000"/>
              <a:buFont typeface="Lucida Grande"/>
              <a:buChar char="➡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D est sur un autre sous-réseau 193.49.66.16 / 28</a:t>
            </a:r>
          </a:p>
        </p:txBody>
      </p:sp>
      <p:pic>
        <p:nvPicPr>
          <p:cNvPr id="1354" name="Internet-transit-3.png" descr="Internet-transit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3" grpId="1" animBg="1" advAuto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4 - La couche Internet - Sous-réseau IPv4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Sous-réseau IPv4</a:t>
            </a:r>
          </a:p>
        </p:txBody>
      </p:sp>
      <p:sp>
        <p:nvSpPr>
          <p:cNvPr id="1357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grpSp>
        <p:nvGrpSpPr>
          <p:cNvPr id="1360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358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59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361" name="Exemples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Exemples</a:t>
            </a:r>
          </a:p>
        </p:txBody>
      </p:sp>
      <p:sp>
        <p:nvSpPr>
          <p:cNvPr id="1362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69</a:t>
            </a:fld>
            <a:endParaRPr/>
          </a:p>
        </p:txBody>
      </p:sp>
      <p:sp>
        <p:nvSpPr>
          <p:cNvPr id="1363" name="(Suite exemple 2)…"/>
          <p:cNvSpPr txBox="1">
            <a:spLocks noGrp="1"/>
          </p:cNvSpPr>
          <p:nvPr>
            <p:ph type="body" idx="1"/>
          </p:nvPr>
        </p:nvSpPr>
        <p:spPr>
          <a:xfrm>
            <a:off x="181167" y="2033705"/>
            <a:ext cx="9601201" cy="3629136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0"/>
              </a:spcBef>
            </a:pPr>
            <a:r>
              <a:t>(Suite exemple 2)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On peut ausi utiliser une notation mixte ‘décimal.binaire’ :</a:t>
            </a:r>
            <a:br/>
            <a:endParaRPr/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		</a:t>
            </a:r>
            <a:r>
              <a:rPr b="1">
                <a:solidFill>
                  <a:schemeClr val="accent1">
                    <a:hueOff val="228644"/>
                    <a:lumOff val="-9058"/>
                  </a:schemeClr>
                </a:solidFill>
              </a:rPr>
              <a:t>Adresse IP					Notation mixte</a:t>
            </a:r>
            <a:br/>
            <a:r>
              <a:rPr>
                <a:latin typeface="Consolas"/>
                <a:ea typeface="Consolas"/>
                <a:cs typeface="Consolas"/>
                <a:sym typeface="Consolas"/>
              </a:rPr>
              <a:t>		</a:t>
            </a:r>
            <a:r>
              <a:rPr>
                <a:solidFill>
                  <a:srgbClr val="5C86B9"/>
                </a:solidFill>
                <a:latin typeface="Consolas"/>
                <a:ea typeface="Consolas"/>
                <a:cs typeface="Consolas"/>
                <a:sym typeface="Consolas"/>
              </a:rPr>
              <a:t>———————————————		—————————————————————</a:t>
            </a:r>
            <a:br>
              <a:rPr>
                <a:latin typeface="Consolas"/>
                <a:ea typeface="Consolas"/>
                <a:cs typeface="Consolas"/>
                <a:sym typeface="Consolas"/>
              </a:rPr>
            </a:br>
            <a:r>
              <a:rPr>
                <a:latin typeface="Consolas"/>
                <a:ea typeface="Consolas"/>
                <a:cs typeface="Consolas"/>
                <a:sym typeface="Consolas"/>
              </a:rPr>
              <a:t>S		193. 49. 66.200		193. 49. 66.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1100</a:t>
            </a:r>
            <a:r>
              <a:rPr sz="1600" spc="80">
                <a:solidFill>
                  <a:srgbClr val="A8A49D"/>
                </a:solidFill>
                <a:latin typeface="Consolas"/>
                <a:ea typeface="Consolas"/>
                <a:cs typeface="Consolas"/>
                <a:sym typeface="Consolas"/>
              </a:rPr>
              <a:t>’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1000</a:t>
            </a:r>
            <a:br>
              <a:rPr>
                <a:latin typeface="Consolas"/>
                <a:ea typeface="Consolas"/>
                <a:cs typeface="Consolas"/>
                <a:sym typeface="Consolas"/>
              </a:rPr>
            </a:br>
            <a:r>
              <a:rPr>
                <a:latin typeface="Consolas"/>
                <a:ea typeface="Consolas"/>
                <a:cs typeface="Consolas"/>
                <a:sym typeface="Consolas"/>
              </a:rPr>
              <a:t>D		193. 49. 66. 29		193. 49. 66.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0001</a:t>
            </a:r>
            <a:r>
              <a:rPr sz="1600" spc="80">
                <a:solidFill>
                  <a:srgbClr val="A8A49D"/>
                </a:solidFill>
                <a:latin typeface="Consolas"/>
                <a:ea typeface="Consolas"/>
                <a:cs typeface="Consolas"/>
                <a:sym typeface="Consolas"/>
              </a:rPr>
              <a:t>’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1101</a:t>
            </a:r>
            <a:br>
              <a:rPr>
                <a:latin typeface="Consolas"/>
                <a:ea typeface="Consolas"/>
                <a:cs typeface="Consolas"/>
                <a:sym typeface="Consolas"/>
              </a:rPr>
            </a:br>
            <a:r>
              <a:rPr>
                <a:latin typeface="Consolas"/>
                <a:ea typeface="Consolas"/>
                <a:cs typeface="Consolas"/>
                <a:sym typeface="Consolas"/>
              </a:rPr>
              <a:t>M		255.255.255.240		255.255.255.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1111</a:t>
            </a:r>
            <a:r>
              <a:rPr sz="1600" spc="80">
                <a:solidFill>
                  <a:srgbClr val="A8A49D"/>
                </a:solidFill>
                <a:latin typeface="Consolas"/>
                <a:ea typeface="Consolas"/>
                <a:cs typeface="Consolas"/>
                <a:sym typeface="Consolas"/>
              </a:rPr>
              <a:t>’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0000</a:t>
            </a:r>
            <a:br>
              <a:rPr>
                <a:latin typeface="Consolas"/>
                <a:ea typeface="Consolas"/>
                <a:cs typeface="Consolas"/>
                <a:sym typeface="Consolas"/>
              </a:rPr>
            </a:br>
            <a:br>
              <a:rPr>
                <a:latin typeface="Consolas"/>
                <a:ea typeface="Consolas"/>
                <a:cs typeface="Consolas"/>
                <a:sym typeface="Consolas"/>
              </a:rPr>
            </a:br>
            <a:r>
              <a:rPr>
                <a:latin typeface="Consolas"/>
                <a:ea typeface="Consolas"/>
                <a:cs typeface="Consolas"/>
                <a:sym typeface="Consolas"/>
              </a:rPr>
              <a:t>S⋀M	193. 49. 66.192		193. 49. 66.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1100</a:t>
            </a:r>
            <a:r>
              <a:rPr sz="1600" spc="80">
                <a:solidFill>
                  <a:srgbClr val="A8A49D"/>
                </a:solidFill>
                <a:latin typeface="Consolas"/>
                <a:ea typeface="Consolas"/>
                <a:cs typeface="Consolas"/>
                <a:sym typeface="Consolas"/>
              </a:rPr>
              <a:t>’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0000</a:t>
            </a:r>
            <a:br>
              <a:rPr>
                <a:latin typeface="Consolas"/>
                <a:ea typeface="Consolas"/>
                <a:cs typeface="Consolas"/>
                <a:sym typeface="Consolas"/>
              </a:rPr>
            </a:br>
            <a:r>
              <a:rPr>
                <a:latin typeface="Consolas"/>
                <a:ea typeface="Consolas"/>
                <a:cs typeface="Consolas"/>
                <a:sym typeface="Consolas"/>
              </a:rPr>
              <a:t>D⋀M	193. 49. 66. 16		193. 49. 66.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0001</a:t>
            </a:r>
            <a:r>
              <a:rPr sz="1600" spc="80">
                <a:solidFill>
                  <a:srgbClr val="A8A49D"/>
                </a:solidFill>
                <a:latin typeface="Consolas"/>
                <a:ea typeface="Consolas"/>
                <a:cs typeface="Consolas"/>
                <a:sym typeface="Consolas"/>
              </a:rPr>
              <a:t>’</a:t>
            </a:r>
            <a:r>
              <a:rPr spc="100">
                <a:latin typeface="Consolas"/>
                <a:ea typeface="Consolas"/>
                <a:cs typeface="Consolas"/>
                <a:sym typeface="Consolas"/>
              </a:rPr>
              <a:t>0000</a:t>
            </a:r>
          </a:p>
        </p:txBody>
      </p:sp>
      <p:sp>
        <p:nvSpPr>
          <p:cNvPr id="1364" name="S est sur le sous-réseau 193.49.66.192 / 28…"/>
          <p:cNvSpPr txBox="1"/>
          <p:nvPr/>
        </p:nvSpPr>
        <p:spPr>
          <a:xfrm>
            <a:off x="181167" y="5837327"/>
            <a:ext cx="9601201" cy="1080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marL="571500" lvl="1" indent="-254000" defTabSz="457200">
              <a:lnSpc>
                <a:spcPct val="100000"/>
              </a:lnSpc>
              <a:spcBef>
                <a:spcPts val="100"/>
              </a:spcBef>
              <a:buClr>
                <a:srgbClr val="E05530"/>
              </a:buClr>
              <a:buSzPct val="75000"/>
              <a:buFont typeface="Lucida Grande"/>
              <a:buChar char="➡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S est sur le sous-réseau 193.49.66.192 / 28</a:t>
            </a:r>
          </a:p>
          <a:p>
            <a:pPr marL="571500" lvl="1" indent="-254000" defTabSz="457200">
              <a:lnSpc>
                <a:spcPct val="100000"/>
              </a:lnSpc>
              <a:spcBef>
                <a:spcPts val="100"/>
              </a:spcBef>
              <a:buClr>
                <a:srgbClr val="E05530"/>
              </a:buClr>
              <a:buSzPct val="75000"/>
              <a:buFont typeface="Lucida Grande"/>
              <a:buChar char="➡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D est sur un autre sous-réseau 193.49.66.16 / 28</a:t>
            </a:r>
          </a:p>
        </p:txBody>
      </p:sp>
      <p:pic>
        <p:nvPicPr>
          <p:cNvPr id="1365" name="Internet-transit-3.png" descr="Internet-transit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4" grpId="1" animBg="1" advAuto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9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367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68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370" name="Agrégation d’adresses - CIDR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Agrégation d’adresses - CIDR</a:t>
            </a:r>
          </a:p>
        </p:txBody>
      </p:sp>
      <p:sp>
        <p:nvSpPr>
          <p:cNvPr id="1371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70</a:t>
            </a:fld>
            <a:endParaRPr/>
          </a:p>
        </p:txBody>
      </p:sp>
      <p:sp>
        <p:nvSpPr>
          <p:cNvPr id="1372" name="Face à la taille croissante d’Internet, CIDR, Classless Inter-Domain Routing est mis au point dès 1993 afin de réduire les tailles de table de routage.…"/>
          <p:cNvSpPr txBox="1">
            <a:spLocks noGrp="1"/>
          </p:cNvSpPr>
          <p:nvPr>
            <p:ph type="body" idx="1"/>
          </p:nvPr>
        </p:nvSpPr>
        <p:spPr>
          <a:xfrm>
            <a:off x="279400" y="2038350"/>
            <a:ext cx="9601200" cy="4772413"/>
          </a:xfrm>
          <a:prstGeom prst="rect">
            <a:avLst/>
          </a:prstGeom>
        </p:spPr>
        <p:txBody>
          <a:bodyPr anchor="t"/>
          <a:lstStyle/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Face à la taille croissante d’Internet, </a:t>
            </a:r>
            <a:r>
              <a:rPr b="1"/>
              <a:t>CIDR</a:t>
            </a:r>
            <a:r>
              <a:t>, </a:t>
            </a:r>
            <a:r>
              <a:rPr i="1"/>
              <a:t>Classless Inter-Domain Routing</a:t>
            </a:r>
            <a:br/>
            <a:r>
              <a:t>est mis au point dès 1993 afin de réduire les tailles de table de routage.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/>
              <a:t>CIDR</a:t>
            </a:r>
            <a:r>
              <a:t> (qui se prononce ‘</a:t>
            </a:r>
            <a:r>
              <a:rPr i="1"/>
              <a:t>cider</a:t>
            </a:r>
            <a:r>
              <a:t>’) rend la notion de classe d’adresse obsolète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L’idée est de :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permettre le découpage de l’espace d’adressage en </a:t>
            </a:r>
            <a:r>
              <a:rPr b="1"/>
              <a:t>blocs de taille variable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distribuer les blocs d’adresses contiguës à des gros FAI (Fournisseur d’accès à Internet = ISP = </a:t>
            </a:r>
            <a:r>
              <a:rPr i="1"/>
              <a:t>Internet Service Provider</a:t>
            </a:r>
            <a:r>
              <a:t>) et en tenant compte de la topologie du réseau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modifier les protocoles de routage pour qu’une adresse IP soit accompagnée de la longueur du préfixe associée (VLSM : </a:t>
            </a:r>
            <a:r>
              <a:rPr i="1"/>
              <a:t>Variable-Length Subnet Mask</a:t>
            </a:r>
            <a:r>
              <a:t>)</a:t>
            </a:r>
          </a:p>
        </p:txBody>
      </p:sp>
      <p:sp>
        <p:nvSpPr>
          <p:cNvPr id="1373" name="4 - La couche Internet - Sous-réseau IPv4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Sous-réseau IPv4</a:t>
            </a:r>
          </a:p>
        </p:txBody>
      </p:sp>
      <p:sp>
        <p:nvSpPr>
          <p:cNvPr id="1374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pic>
        <p:nvPicPr>
          <p:cNvPr id="1375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9" name="Internet-transit-3.png" descr="Internet-transit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82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380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81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383" name="Adresses particulières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Adresses particulières</a:t>
            </a:r>
          </a:p>
        </p:txBody>
      </p:sp>
      <p:sp>
        <p:nvSpPr>
          <p:cNvPr id="1384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71</a:t>
            </a:fld>
            <a:endParaRPr/>
          </a:p>
        </p:txBody>
      </p:sp>
      <p:sp>
        <p:nvSpPr>
          <p:cNvPr id="1385" name="0.0.0.0 :…"/>
          <p:cNvSpPr txBox="1">
            <a:spLocks noGrp="1"/>
          </p:cNvSpPr>
          <p:nvPr>
            <p:ph type="body" idx="1"/>
          </p:nvPr>
        </p:nvSpPr>
        <p:spPr>
          <a:xfrm>
            <a:off x="279400" y="2038350"/>
            <a:ext cx="9601200" cy="5124946"/>
          </a:xfrm>
          <a:prstGeom prst="rect">
            <a:avLst/>
          </a:prstGeom>
        </p:spPr>
        <p:txBody>
          <a:bodyPr anchor="t"/>
          <a:lstStyle/>
          <a:p>
            <a:pPr lvl="1">
              <a:lnSpc>
                <a:spcPct val="12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1"/>
            </a:pPr>
            <a:r>
              <a:t>0.0.0.0 : </a:t>
            </a:r>
          </a:p>
          <a:p>
            <a:pPr lvl="2">
              <a:lnSpc>
                <a:spcPct val="11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soit la route par défaut des tables de routage (la passerelle par défaut)</a:t>
            </a:r>
          </a:p>
          <a:p>
            <a:pPr lvl="2">
              <a:lnSpc>
                <a:spcPct val="110000"/>
              </a:lnSpc>
              <a:spcBef>
                <a:spcPts val="2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soit « cet hôte » (au démarrage d’une station)</a:t>
            </a:r>
          </a:p>
          <a:p>
            <a:pPr lvl="1">
              <a:lnSpc>
                <a:spcPct val="12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/>
              <a:t>Id_réseau à 0</a:t>
            </a:r>
            <a:r>
              <a:t> : ce réseau local. Ex. 0.0.0.108 =&gt; l’hôte #108 sur ce réseau local</a:t>
            </a:r>
          </a:p>
          <a:p>
            <a:pPr lvl="1">
              <a:lnSpc>
                <a:spcPct val="12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/>
              <a:t>Id_hôte tout à 1</a:t>
            </a:r>
            <a:r>
              <a:t> : diffusion sur ce réseau</a:t>
            </a:r>
          </a:p>
          <a:p>
            <a:pPr lvl="1">
              <a:lnSpc>
                <a:spcPct val="12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/>
              <a:t>255.255.255.255</a:t>
            </a:r>
            <a:r>
              <a:t> : </a:t>
            </a:r>
            <a:r>
              <a:rPr i="1"/>
              <a:t>Broadcast</a:t>
            </a:r>
            <a:r>
              <a:t> (diffusion générale) sur le réseau local</a:t>
            </a:r>
          </a:p>
          <a:p>
            <a:pPr lvl="1">
              <a:lnSpc>
                <a:spcPct val="12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/>
              <a:t>127.0.0.0/8</a:t>
            </a:r>
            <a:r>
              <a:t> : test de bouclage. On utilise plutôt 127.0.0.1  (</a:t>
            </a:r>
            <a:r>
              <a:rPr sz="2500"/>
              <a:t>≃ </a:t>
            </a:r>
            <a:r>
              <a:rPr b="1" i="1"/>
              <a:t>localhost</a:t>
            </a:r>
            <a:r>
              <a:t>)</a:t>
            </a:r>
          </a:p>
          <a:p>
            <a:pPr lvl="1">
              <a:lnSpc>
                <a:spcPct val="12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/>
              <a:t>169.254.0.0/16</a:t>
            </a:r>
            <a:r>
              <a:t> : adresses locales auto-configurées (RFC 3927)</a:t>
            </a:r>
          </a:p>
          <a:p>
            <a:pPr lvl="2">
              <a:lnSpc>
                <a:spcPct val="12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APIPA (</a:t>
            </a:r>
            <a:r>
              <a:rPr i="1"/>
              <a:t>Automatic Private Internet Protocol Addressing</a:t>
            </a:r>
            <a:r>
              <a:t>) </a:t>
            </a:r>
          </a:p>
          <a:p>
            <a:pPr lvl="2">
              <a:lnSpc>
                <a:spcPct val="12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Lorsqu’il n’y a pas de serveur DHCP</a:t>
            </a:r>
          </a:p>
        </p:txBody>
      </p:sp>
      <p:sp>
        <p:nvSpPr>
          <p:cNvPr id="1386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sp>
        <p:nvSpPr>
          <p:cNvPr id="1387" name="4 - La couche Internet - Adresses particulières ; adressage privé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Adresses particulières ; adressage privé</a:t>
            </a:r>
          </a:p>
        </p:txBody>
      </p:sp>
    </p:spTree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9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92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390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391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393" name="Adressage privé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Adressage privé</a:t>
            </a:r>
          </a:p>
        </p:txBody>
      </p:sp>
      <p:sp>
        <p:nvSpPr>
          <p:cNvPr id="1394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72</a:t>
            </a:fld>
            <a:endParaRPr/>
          </a:p>
        </p:txBody>
      </p:sp>
      <p:sp>
        <p:nvSpPr>
          <p:cNvPr id="1395" name="Le RFC 1918 réserve des plages d’adresses à usage privé…"/>
          <p:cNvSpPr txBox="1">
            <a:spLocks noGrp="1"/>
          </p:cNvSpPr>
          <p:nvPr>
            <p:ph type="body" idx="1"/>
          </p:nvPr>
        </p:nvSpPr>
        <p:spPr>
          <a:xfrm>
            <a:off x="279400" y="2038350"/>
            <a:ext cx="9601200" cy="4772413"/>
          </a:xfrm>
          <a:prstGeom prst="rect">
            <a:avLst/>
          </a:prstGeom>
        </p:spPr>
        <p:txBody>
          <a:bodyPr anchor="t"/>
          <a:lstStyle/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Le RFC 1918 réserve des plages d’adresses à usage </a:t>
            </a:r>
            <a:r>
              <a:rPr b="1"/>
              <a:t>privé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/>
              <a:t>Non routées</a:t>
            </a:r>
            <a:r>
              <a:t> sur internet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Au sein de réseaux locaux </a:t>
            </a:r>
          </a:p>
          <a:p>
            <a:pPr marL="0" lvl="1" indent="228600">
              <a:lnSpc>
                <a:spcPct val="100000"/>
              </a:lnSpc>
              <a:spcBef>
                <a:spcPts val="100"/>
              </a:spcBef>
              <a:buClrTx/>
              <a:buSzTx/>
              <a:buFontTx/>
              <a:buNone/>
              <a:defRPr sz="2000"/>
            </a:pPr>
            <a:br/>
            <a:r>
              <a:t>		</a:t>
            </a:r>
            <a:r>
              <a:rPr u="sng"/>
              <a:t>Préfixe</a:t>
            </a:r>
            <a:r>
              <a:t>				</a:t>
            </a:r>
            <a:r>
              <a:rPr u="sng"/>
              <a:t>Plage d’adresse</a:t>
            </a:r>
            <a:r>
              <a:t>				</a:t>
            </a:r>
            <a:r>
              <a:rPr u="sng"/>
              <a:t>Nombre d’adresses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/>
              <a:t>10.0.0.0 / 8</a:t>
            </a:r>
            <a:r>
              <a:t> 			10.0.0.0 – 10.255.255.255			16 777 216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/>
              <a:t>172.16.0.0 /12</a:t>
            </a:r>
            <a:r>
              <a:t>		172.16.0.0 – 172.31.255.255		1 048 576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/>
              <a:t>192.168.0.0 /16</a:t>
            </a:r>
            <a:r>
              <a:t>		192.168.0.0 – 192.168.255.255		65 536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endParaRPr/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Pour relier un réseau privé à l'Internet, on utilise NAT (</a:t>
            </a:r>
            <a:r>
              <a:rPr i="1"/>
              <a:t>Network address translation</a:t>
            </a:r>
            <a:r>
              <a:t>), généralement intégré à un routeur, ou NAPT (</a:t>
            </a:r>
            <a:r>
              <a:rPr i="1"/>
              <a:t>Network address &amp; port translation</a:t>
            </a:r>
            <a:r>
              <a:t>)</a:t>
            </a:r>
          </a:p>
        </p:txBody>
      </p:sp>
      <p:sp>
        <p:nvSpPr>
          <p:cNvPr id="1396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sp>
        <p:nvSpPr>
          <p:cNvPr id="1397" name="4 - La couche Internet - Adresses particulières ; adressage privé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Adresses particulières ; adressage privé</a:t>
            </a:r>
          </a:p>
        </p:txBody>
      </p:sp>
    </p:spTree>
  </p:cSld>
  <p:clrMapOvr>
    <a:masterClrMapping/>
  </p:clrMapOvr>
  <p:transition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1" name="Internet-transit-3.png" descr="Internet-transit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04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402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03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405" name="NAPT (Network Address and Port Translation)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pPr>
            <a:r>
              <a:t>NAPT (</a:t>
            </a:r>
            <a:r>
              <a:rPr i="1"/>
              <a:t>Network Address and Port Translation</a:t>
            </a:r>
            <a:r>
              <a:t>) </a:t>
            </a:r>
          </a:p>
        </p:txBody>
      </p:sp>
      <p:sp>
        <p:nvSpPr>
          <p:cNvPr id="1406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73</a:t>
            </a:fld>
            <a:endParaRPr/>
          </a:p>
        </p:txBody>
      </p:sp>
      <p:grpSp>
        <p:nvGrpSpPr>
          <p:cNvPr id="1455" name="Grouper"/>
          <p:cNvGrpSpPr/>
          <p:nvPr/>
        </p:nvGrpSpPr>
        <p:grpSpPr>
          <a:xfrm>
            <a:off x="353828" y="2319689"/>
            <a:ext cx="9083482" cy="4668247"/>
            <a:chOff x="-50800" y="-50800"/>
            <a:chExt cx="9083481" cy="4668245"/>
          </a:xfrm>
        </p:grpSpPr>
        <p:grpSp>
          <p:nvGrpSpPr>
            <p:cNvPr id="1409" name="Rectangle aux angles arrondis"/>
            <p:cNvGrpSpPr/>
            <p:nvPr/>
          </p:nvGrpSpPr>
          <p:grpSpPr>
            <a:xfrm>
              <a:off x="-50800" y="-50800"/>
              <a:ext cx="9068598" cy="4668246"/>
              <a:chOff x="0" y="0"/>
              <a:chExt cx="9068597" cy="4668245"/>
            </a:xfrm>
          </p:grpSpPr>
          <p:sp>
            <p:nvSpPr>
              <p:cNvPr id="1408" name="Rectangle aux angles arrondis"/>
              <p:cNvSpPr/>
              <p:nvPr/>
            </p:nvSpPr>
            <p:spPr>
              <a:xfrm>
                <a:off x="50800" y="50800"/>
                <a:ext cx="8966998" cy="4566646"/>
              </a:xfrm>
              <a:prstGeom prst="roundRect">
                <a:avLst>
                  <a:gd name="adj" fmla="val 2568"/>
                </a:avLst>
              </a:prstGeom>
              <a:solidFill>
                <a:srgbClr val="F5F5F5"/>
              </a:solidFill>
              <a:ln>
                <a:noFill/>
              </a:ln>
              <a:effectLst/>
            </p:spPr>
            <p:txBody>
              <a:bodyPr wrap="square" lIns="101600" tIns="101600" rIns="101600" bIns="101600" numCol="1" anchor="t">
                <a:noAutofit/>
              </a:bodyPr>
              <a:lstStyle/>
              <a:p>
                <a:pPr defTabSz="4500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pic>
            <p:nvPicPr>
              <p:cNvPr id="1407" name="Rectangle aux angles arrondis Rectangle aux angles arrondis" descr="Rectangle aux angles arrondis Rectangle aux angles arrondis"/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9068598" cy="4668246"/>
              </a:xfrm>
              <a:prstGeom prst="rect">
                <a:avLst/>
              </a:prstGeom>
              <a:effectLst/>
            </p:spPr>
          </p:pic>
        </p:grpSp>
        <p:pic>
          <p:nvPicPr>
            <p:cNvPr id="1410" name="Nuage-bleu.png" descr="Nuage-bleu.png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082" y="146010"/>
              <a:ext cx="2221350" cy="43486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11" name="Rectangle aux angles arrondis"/>
            <p:cNvSpPr/>
            <p:nvPr/>
          </p:nvSpPr>
          <p:spPr>
            <a:xfrm>
              <a:off x="4205670" y="1371792"/>
              <a:ext cx="905698" cy="1856414"/>
            </a:xfrm>
            <a:prstGeom prst="roundRect">
              <a:avLst>
                <a:gd name="adj" fmla="val 9810"/>
              </a:avLst>
            </a:prstGeom>
            <a:solidFill>
              <a:srgbClr val="C47459">
                <a:alpha val="52000"/>
              </a:srgbClr>
            </a:solidFill>
            <a:ln w="12700" cap="flat">
              <a:solidFill>
                <a:srgbClr val="000000">
                  <a:alpha val="52000"/>
                </a:srgbClr>
              </a:solidFill>
              <a:prstDash val="solid"/>
              <a:miter lim="400000"/>
            </a:ln>
            <a:effectLst/>
          </p:spPr>
          <p:txBody>
            <a:bodyPr wrap="square" lIns="101600" tIns="101600" rIns="101600" bIns="101600" numCol="1" anchor="t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12" name="Ligne"/>
            <p:cNvSpPr/>
            <p:nvPr/>
          </p:nvSpPr>
          <p:spPr>
            <a:xfrm flipV="1">
              <a:off x="1218463" y="1852755"/>
              <a:ext cx="2952350" cy="20399"/>
            </a:xfrm>
            <a:prstGeom prst="line">
              <a:avLst/>
            </a:prstGeom>
            <a:noFill/>
            <a:ln w="38100" cap="flat">
              <a:solidFill>
                <a:srgbClr val="7878D1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13" name="131.10.0.10"/>
            <p:cNvSpPr txBox="1"/>
            <p:nvPr/>
          </p:nvSpPr>
          <p:spPr>
            <a:xfrm>
              <a:off x="260009" y="2757397"/>
              <a:ext cx="1619805" cy="3677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ctr" defTabSz="450000">
                <a:lnSpc>
                  <a:spcPct val="100000"/>
                </a:lnSpc>
                <a:spcBef>
                  <a:spcPts val="0"/>
                </a:spcBef>
                <a:defRPr sz="13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131.10.0.10</a:t>
              </a:r>
            </a:p>
          </p:txBody>
        </p:sp>
        <p:sp>
          <p:nvSpPr>
            <p:cNvPr id="1414" name="Ligne"/>
            <p:cNvSpPr/>
            <p:nvPr/>
          </p:nvSpPr>
          <p:spPr>
            <a:xfrm flipV="1">
              <a:off x="5128812" y="2343122"/>
              <a:ext cx="2401479" cy="1"/>
            </a:xfrm>
            <a:prstGeom prst="line">
              <a:avLst/>
            </a:prstGeom>
            <a:noFill/>
            <a:ln w="12700" cap="flat">
              <a:solidFill>
                <a:srgbClr val="51515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grpSp>
          <p:nvGrpSpPr>
            <p:cNvPr id="1417" name="Grouper"/>
            <p:cNvGrpSpPr/>
            <p:nvPr/>
          </p:nvGrpSpPr>
          <p:grpSpPr>
            <a:xfrm>
              <a:off x="7999139" y="3207773"/>
              <a:ext cx="731526" cy="735561"/>
              <a:chOff x="0" y="0"/>
              <a:chExt cx="731524" cy="735560"/>
            </a:xfrm>
          </p:grpSpPr>
          <p:sp>
            <p:nvSpPr>
              <p:cNvPr id="1415" name="Rectangle aux angles arrondis"/>
              <p:cNvSpPr/>
              <p:nvPr/>
            </p:nvSpPr>
            <p:spPr>
              <a:xfrm>
                <a:off x="187736" y="0"/>
                <a:ext cx="543789" cy="409416"/>
              </a:xfrm>
              <a:prstGeom prst="roundRect">
                <a:avLst>
                  <a:gd name="adj" fmla="val 20399"/>
                </a:avLst>
              </a:prstGeom>
              <a:solidFill>
                <a:srgbClr val="789BD7">
                  <a:alpha val="49000"/>
                </a:srgbClr>
              </a:solidFill>
              <a:ln w="12700" cap="flat">
                <a:solidFill>
                  <a:srgbClr val="000000">
                    <a:alpha val="49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101600" tIns="101600" rIns="101600" bIns="101600" numCol="1" anchor="t">
                <a:noAutofit/>
              </a:bodyPr>
              <a:lstStyle/>
              <a:p>
                <a:pPr defTabSz="4500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416" name="Figure"/>
              <p:cNvSpPr/>
              <p:nvPr/>
            </p:nvSpPr>
            <p:spPr>
              <a:xfrm>
                <a:off x="0" y="427457"/>
                <a:ext cx="725052" cy="3081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28" y="0"/>
                    </a:moveTo>
                    <a:lnTo>
                      <a:pt x="0" y="21600"/>
                    </a:lnTo>
                    <a:lnTo>
                      <a:pt x="16007" y="21600"/>
                    </a:lnTo>
                    <a:lnTo>
                      <a:pt x="21600" y="359"/>
                    </a:lnTo>
                    <a:lnTo>
                      <a:pt x="5428" y="0"/>
                    </a:lnTo>
                    <a:close/>
                  </a:path>
                </a:pathLst>
              </a:custGeom>
              <a:solidFill>
                <a:srgbClr val="6676DE">
                  <a:alpha val="49000"/>
                </a:srgbClr>
              </a:solidFill>
              <a:ln w="12700" cap="flat">
                <a:solidFill>
                  <a:srgbClr val="000000">
                    <a:alpha val="49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00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</p:grpSp>
        <p:sp>
          <p:nvSpPr>
            <p:cNvPr id="1418" name="Rectangle aux angles arrondis"/>
            <p:cNvSpPr/>
            <p:nvPr/>
          </p:nvSpPr>
          <p:spPr>
            <a:xfrm>
              <a:off x="4315080" y="124895"/>
              <a:ext cx="4531108" cy="4298682"/>
            </a:xfrm>
            <a:prstGeom prst="roundRect">
              <a:avLst>
                <a:gd name="adj" fmla="val 6200"/>
              </a:avLst>
            </a:prstGeom>
            <a:noFill/>
            <a:ln w="12700" cap="flat">
              <a:solidFill>
                <a:srgbClr val="787DAA"/>
              </a:solidFill>
              <a:prstDash val="solid"/>
              <a:miter lim="400000"/>
            </a:ln>
            <a:effectLst/>
          </p:spPr>
          <p:txBody>
            <a:bodyPr wrap="square" lIns="101600" tIns="101600" rIns="101600" bIns="101600" numCol="1" anchor="t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19" name="LAN"/>
            <p:cNvSpPr txBox="1"/>
            <p:nvPr/>
          </p:nvSpPr>
          <p:spPr>
            <a:xfrm>
              <a:off x="7903010" y="19528"/>
              <a:ext cx="627022" cy="315241"/>
            </a:xfrm>
            <a:prstGeom prst="rect">
              <a:avLst/>
            </a:prstGeom>
            <a:solidFill>
              <a:srgbClr val="F5F5F5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ctr" defTabSz="450000">
                <a:lnSpc>
                  <a:spcPct val="100000"/>
                </a:lnSpc>
                <a:spcBef>
                  <a:spcPts val="0"/>
                </a:spcBef>
                <a:defRPr sz="1400" b="0" i="0" spc="0">
                  <a:solidFill>
                    <a:srgbClr val="021EAA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LAN</a:t>
              </a:r>
            </a:p>
          </p:txBody>
        </p:sp>
        <p:grpSp>
          <p:nvGrpSpPr>
            <p:cNvPr id="1423" name="Grouper"/>
            <p:cNvGrpSpPr/>
            <p:nvPr/>
          </p:nvGrpSpPr>
          <p:grpSpPr>
            <a:xfrm>
              <a:off x="869612" y="1566490"/>
              <a:ext cx="400598" cy="1137155"/>
              <a:chOff x="0" y="0"/>
              <a:chExt cx="400596" cy="1137154"/>
            </a:xfrm>
          </p:grpSpPr>
          <p:sp>
            <p:nvSpPr>
              <p:cNvPr id="1420" name="Rectangle aux angles arrondis"/>
              <p:cNvSpPr/>
              <p:nvPr/>
            </p:nvSpPr>
            <p:spPr>
              <a:xfrm>
                <a:off x="0" y="0"/>
                <a:ext cx="400597" cy="1137155"/>
              </a:xfrm>
              <a:prstGeom prst="roundRect">
                <a:avLst>
                  <a:gd name="adj" fmla="val 22178"/>
                </a:avLst>
              </a:prstGeom>
              <a:solidFill>
                <a:srgbClr val="C39BBF">
                  <a:alpha val="64000"/>
                </a:srgbClr>
              </a:solidFill>
              <a:ln w="12700" cap="flat">
                <a:solidFill>
                  <a:srgbClr val="000000">
                    <a:alpha val="64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101600" tIns="101600" rIns="101600" bIns="101600" numCol="1" anchor="t">
                <a:noAutofit/>
              </a:bodyPr>
              <a:lstStyle/>
              <a:p>
                <a:pPr defTabSz="4500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421" name="Ligne"/>
              <p:cNvSpPr/>
              <p:nvPr/>
            </p:nvSpPr>
            <p:spPr>
              <a:xfrm flipV="1">
                <a:off x="61630" y="295363"/>
                <a:ext cx="276789" cy="2"/>
              </a:xfrm>
              <a:prstGeom prst="line">
                <a:avLst/>
              </a:prstGeom>
              <a:noFill/>
              <a:ln w="25400" cap="flat">
                <a:solidFill>
                  <a:srgbClr val="000000">
                    <a:alpha val="64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4500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422" name="Cercle"/>
              <p:cNvSpPr/>
              <p:nvPr/>
            </p:nvSpPr>
            <p:spPr>
              <a:xfrm>
                <a:off x="231113" y="930398"/>
                <a:ext cx="77039" cy="73842"/>
              </a:xfrm>
              <a:prstGeom prst="ellipse">
                <a:avLst/>
              </a:prstGeom>
              <a:solidFill>
                <a:srgbClr val="000000">
                  <a:alpha val="64000"/>
                </a:srgbClr>
              </a:solidFill>
              <a:ln w="12700" cap="flat">
                <a:solidFill>
                  <a:srgbClr val="000000">
                    <a:alpha val="64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101600" tIns="101600" rIns="101600" bIns="101600" numCol="1" anchor="t">
                <a:noAutofit/>
              </a:bodyPr>
              <a:lstStyle/>
              <a:p>
                <a:pPr defTabSz="4500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</p:grpSp>
        <p:sp>
          <p:nvSpPr>
            <p:cNvPr id="1424" name="Serveur web"/>
            <p:cNvSpPr txBox="1"/>
            <p:nvPr/>
          </p:nvSpPr>
          <p:spPr>
            <a:xfrm>
              <a:off x="294843" y="1251250"/>
              <a:ext cx="1654640" cy="3677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ctr" defTabSz="450000">
                <a:lnSpc>
                  <a:spcPct val="100000"/>
                </a:lnSpc>
                <a:spcBef>
                  <a:spcPts val="0"/>
                </a:spcBef>
                <a:defRPr sz="13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Serveur web</a:t>
              </a:r>
            </a:p>
          </p:txBody>
        </p:sp>
        <p:grpSp>
          <p:nvGrpSpPr>
            <p:cNvPr id="1427" name="Grouper"/>
            <p:cNvGrpSpPr/>
            <p:nvPr/>
          </p:nvGrpSpPr>
          <p:grpSpPr>
            <a:xfrm>
              <a:off x="7999139" y="1829190"/>
              <a:ext cx="731526" cy="735561"/>
              <a:chOff x="0" y="0"/>
              <a:chExt cx="731524" cy="735560"/>
            </a:xfrm>
          </p:grpSpPr>
          <p:sp>
            <p:nvSpPr>
              <p:cNvPr id="1425" name="Rectangle aux angles arrondis"/>
              <p:cNvSpPr/>
              <p:nvPr/>
            </p:nvSpPr>
            <p:spPr>
              <a:xfrm>
                <a:off x="187736" y="0"/>
                <a:ext cx="543789" cy="409416"/>
              </a:xfrm>
              <a:prstGeom prst="roundRect">
                <a:avLst>
                  <a:gd name="adj" fmla="val 20399"/>
                </a:avLst>
              </a:prstGeom>
              <a:solidFill>
                <a:srgbClr val="789BD7">
                  <a:alpha val="49000"/>
                </a:srgbClr>
              </a:solidFill>
              <a:ln w="12700" cap="flat">
                <a:solidFill>
                  <a:srgbClr val="000000">
                    <a:alpha val="49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101600" tIns="101600" rIns="101600" bIns="101600" numCol="1" anchor="t">
                <a:noAutofit/>
              </a:bodyPr>
              <a:lstStyle/>
              <a:p>
                <a:pPr defTabSz="4500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426" name="Figure"/>
              <p:cNvSpPr/>
              <p:nvPr/>
            </p:nvSpPr>
            <p:spPr>
              <a:xfrm>
                <a:off x="0" y="427457"/>
                <a:ext cx="725052" cy="3081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28" y="0"/>
                    </a:moveTo>
                    <a:lnTo>
                      <a:pt x="0" y="21600"/>
                    </a:lnTo>
                    <a:lnTo>
                      <a:pt x="16007" y="21600"/>
                    </a:lnTo>
                    <a:lnTo>
                      <a:pt x="21600" y="359"/>
                    </a:lnTo>
                    <a:lnTo>
                      <a:pt x="5428" y="0"/>
                    </a:lnTo>
                    <a:close/>
                  </a:path>
                </a:pathLst>
              </a:custGeom>
              <a:solidFill>
                <a:srgbClr val="6676DE">
                  <a:alpha val="49000"/>
                </a:srgbClr>
              </a:solidFill>
              <a:ln w="12700" cap="flat">
                <a:solidFill>
                  <a:srgbClr val="000000">
                    <a:alpha val="49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00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</p:grpSp>
        <p:sp>
          <p:nvSpPr>
            <p:cNvPr id="1428" name="Ligne"/>
            <p:cNvSpPr/>
            <p:nvPr/>
          </p:nvSpPr>
          <p:spPr>
            <a:xfrm flipH="1">
              <a:off x="7551284" y="494601"/>
              <a:ext cx="3943" cy="3488773"/>
            </a:xfrm>
            <a:prstGeom prst="line">
              <a:avLst/>
            </a:prstGeom>
            <a:noFill/>
            <a:ln w="12700" cap="flat">
              <a:solidFill>
                <a:srgbClr val="51515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29" name="Ligne"/>
            <p:cNvSpPr/>
            <p:nvPr/>
          </p:nvSpPr>
          <p:spPr>
            <a:xfrm flipV="1">
              <a:off x="7560332" y="2268620"/>
              <a:ext cx="613399" cy="4"/>
            </a:xfrm>
            <a:prstGeom prst="line">
              <a:avLst/>
            </a:prstGeom>
            <a:noFill/>
            <a:ln w="12700" cap="flat">
              <a:solidFill>
                <a:srgbClr val="51515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30" name="Ligne"/>
            <p:cNvSpPr/>
            <p:nvPr/>
          </p:nvSpPr>
          <p:spPr>
            <a:xfrm flipV="1">
              <a:off x="7563701" y="786231"/>
              <a:ext cx="613399" cy="4"/>
            </a:xfrm>
            <a:prstGeom prst="line">
              <a:avLst/>
            </a:prstGeom>
            <a:noFill/>
            <a:ln w="12700" cap="flat">
              <a:solidFill>
                <a:srgbClr val="51515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31" name="Ligne"/>
            <p:cNvSpPr/>
            <p:nvPr/>
          </p:nvSpPr>
          <p:spPr>
            <a:xfrm flipV="1">
              <a:off x="7563701" y="3675931"/>
              <a:ext cx="613399" cy="4"/>
            </a:xfrm>
            <a:prstGeom prst="line">
              <a:avLst/>
            </a:prstGeom>
            <a:noFill/>
            <a:ln w="12700" cap="flat">
              <a:solidFill>
                <a:srgbClr val="51515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grpSp>
          <p:nvGrpSpPr>
            <p:cNvPr id="1434" name="Grouper"/>
            <p:cNvGrpSpPr/>
            <p:nvPr/>
          </p:nvGrpSpPr>
          <p:grpSpPr>
            <a:xfrm>
              <a:off x="7999139" y="550717"/>
              <a:ext cx="731526" cy="735562"/>
              <a:chOff x="0" y="0"/>
              <a:chExt cx="731524" cy="735560"/>
            </a:xfrm>
          </p:grpSpPr>
          <p:sp>
            <p:nvSpPr>
              <p:cNvPr id="1432" name="Rectangle aux angles arrondis"/>
              <p:cNvSpPr/>
              <p:nvPr/>
            </p:nvSpPr>
            <p:spPr>
              <a:xfrm>
                <a:off x="187736" y="0"/>
                <a:ext cx="543789" cy="409416"/>
              </a:xfrm>
              <a:prstGeom prst="roundRect">
                <a:avLst>
                  <a:gd name="adj" fmla="val 20399"/>
                </a:avLst>
              </a:prstGeom>
              <a:solidFill>
                <a:srgbClr val="789BD7">
                  <a:alpha val="49000"/>
                </a:srgbClr>
              </a:solidFill>
              <a:ln w="12700" cap="flat">
                <a:solidFill>
                  <a:srgbClr val="000000">
                    <a:alpha val="49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101600" tIns="101600" rIns="101600" bIns="101600" numCol="1" anchor="t">
                <a:noAutofit/>
              </a:bodyPr>
              <a:lstStyle/>
              <a:p>
                <a:pPr defTabSz="4500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433" name="Figure"/>
              <p:cNvSpPr/>
              <p:nvPr/>
            </p:nvSpPr>
            <p:spPr>
              <a:xfrm>
                <a:off x="0" y="427457"/>
                <a:ext cx="725052" cy="3081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28" y="0"/>
                    </a:moveTo>
                    <a:lnTo>
                      <a:pt x="0" y="21600"/>
                    </a:lnTo>
                    <a:lnTo>
                      <a:pt x="16007" y="21600"/>
                    </a:lnTo>
                    <a:lnTo>
                      <a:pt x="21600" y="359"/>
                    </a:lnTo>
                    <a:lnTo>
                      <a:pt x="5428" y="0"/>
                    </a:lnTo>
                    <a:close/>
                  </a:path>
                </a:pathLst>
              </a:custGeom>
              <a:solidFill>
                <a:srgbClr val="6676DE">
                  <a:alpha val="49000"/>
                </a:srgbClr>
              </a:solidFill>
              <a:ln w="12700" cap="flat">
                <a:solidFill>
                  <a:srgbClr val="000000">
                    <a:alpha val="49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500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</p:grpSp>
        <p:sp>
          <p:nvSpPr>
            <p:cNvPr id="1435" name="S=10.0.0.3:2035…"/>
            <p:cNvSpPr txBox="1"/>
            <p:nvPr/>
          </p:nvSpPr>
          <p:spPr>
            <a:xfrm>
              <a:off x="5334299" y="252991"/>
              <a:ext cx="2368748" cy="7180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algn="ctr" defTabSz="450000">
                <a:lnSpc>
                  <a:spcPct val="100000"/>
                </a:lnSpc>
                <a:spcBef>
                  <a:spcPts val="0"/>
                </a:spcBef>
                <a:defRPr sz="13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S=</a:t>
              </a:r>
              <a:r>
                <a:rPr>
                  <a:solidFill>
                    <a:srgbClr val="CF232B"/>
                  </a:solidFill>
                </a:rPr>
                <a:t>10.0.0.3</a:t>
              </a:r>
              <a:r>
                <a:t>:2035</a:t>
              </a:r>
            </a:p>
            <a:p>
              <a:pPr algn="ctr" defTabSz="450000">
                <a:lnSpc>
                  <a:spcPct val="100000"/>
                </a:lnSpc>
                <a:spcBef>
                  <a:spcPts val="0"/>
                </a:spcBef>
                <a:defRPr sz="13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D=131.10.0.10:80</a:t>
              </a:r>
            </a:p>
          </p:txBody>
        </p:sp>
        <p:sp>
          <p:nvSpPr>
            <p:cNvPr id="1436" name="S=131.10.0.10:80…"/>
            <p:cNvSpPr txBox="1"/>
            <p:nvPr/>
          </p:nvSpPr>
          <p:spPr>
            <a:xfrm>
              <a:off x="1593082" y="2564750"/>
              <a:ext cx="2490668" cy="7180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algn="ctr" defTabSz="450000">
                <a:lnSpc>
                  <a:spcPct val="100000"/>
                </a:lnSpc>
                <a:spcBef>
                  <a:spcPts val="0"/>
                </a:spcBef>
                <a:defRPr sz="13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S=131.10.0.10:80</a:t>
              </a:r>
            </a:p>
            <a:p>
              <a:pPr algn="ctr" defTabSz="450000">
                <a:lnSpc>
                  <a:spcPct val="100000"/>
                </a:lnSpc>
                <a:spcBef>
                  <a:spcPts val="0"/>
                </a:spcBef>
                <a:defRPr sz="13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D=194.12.10.1:</a:t>
              </a:r>
              <a:r>
                <a:rPr>
                  <a:solidFill>
                    <a:srgbClr val="CF232B"/>
                  </a:solidFill>
                </a:rPr>
                <a:t>3043</a:t>
              </a:r>
            </a:p>
          </p:txBody>
        </p:sp>
        <p:sp>
          <p:nvSpPr>
            <p:cNvPr id="1437" name="Ligne"/>
            <p:cNvSpPr/>
            <p:nvPr/>
          </p:nvSpPr>
          <p:spPr>
            <a:xfrm flipH="1">
              <a:off x="1261088" y="2513647"/>
              <a:ext cx="2923824" cy="3"/>
            </a:xfrm>
            <a:prstGeom prst="line">
              <a:avLst/>
            </a:prstGeom>
            <a:noFill/>
            <a:ln w="38100" cap="flat">
              <a:solidFill>
                <a:srgbClr val="D178BE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38" name="S=194.12.10.1:3043…"/>
            <p:cNvSpPr txBox="1"/>
            <p:nvPr/>
          </p:nvSpPr>
          <p:spPr>
            <a:xfrm>
              <a:off x="1836923" y="1216224"/>
              <a:ext cx="2490668" cy="7180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algn="ctr" defTabSz="450000">
                <a:lnSpc>
                  <a:spcPct val="100000"/>
                </a:lnSpc>
                <a:spcBef>
                  <a:spcPts val="0"/>
                </a:spcBef>
                <a:defRPr sz="13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S=194.12.10.1:</a:t>
              </a:r>
              <a:r>
                <a:rPr>
                  <a:solidFill>
                    <a:srgbClr val="CF232B"/>
                  </a:solidFill>
                </a:rPr>
                <a:t>3043</a:t>
              </a:r>
            </a:p>
            <a:p>
              <a:pPr algn="ctr" defTabSz="450000">
                <a:lnSpc>
                  <a:spcPct val="100000"/>
                </a:lnSpc>
                <a:spcBef>
                  <a:spcPts val="0"/>
                </a:spcBef>
                <a:defRPr sz="13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D=131.10.0.10:80</a:t>
              </a:r>
            </a:p>
          </p:txBody>
        </p:sp>
        <p:sp>
          <p:nvSpPr>
            <p:cNvPr id="1439" name="Ligne"/>
            <p:cNvSpPr/>
            <p:nvPr/>
          </p:nvSpPr>
          <p:spPr>
            <a:xfrm flipV="1">
              <a:off x="5106673" y="1867710"/>
              <a:ext cx="2223618" cy="3"/>
            </a:xfrm>
            <a:prstGeom prst="line">
              <a:avLst/>
            </a:prstGeom>
            <a:noFill/>
            <a:ln w="38100" cap="flat">
              <a:solidFill>
                <a:srgbClr val="7878D1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40" name="Ligne"/>
            <p:cNvSpPr/>
            <p:nvPr/>
          </p:nvSpPr>
          <p:spPr>
            <a:xfrm>
              <a:off x="7301560" y="922373"/>
              <a:ext cx="836933" cy="3"/>
            </a:xfrm>
            <a:prstGeom prst="line">
              <a:avLst/>
            </a:prstGeom>
            <a:noFill/>
            <a:ln w="38100" cap="flat">
              <a:solidFill>
                <a:srgbClr val="7878D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41" name="Ligne"/>
            <p:cNvSpPr/>
            <p:nvPr/>
          </p:nvSpPr>
          <p:spPr>
            <a:xfrm flipH="1">
              <a:off x="7329775" y="914983"/>
              <a:ext cx="1086" cy="959754"/>
            </a:xfrm>
            <a:prstGeom prst="line">
              <a:avLst/>
            </a:prstGeom>
            <a:noFill/>
            <a:ln w="38100" cap="flat">
              <a:solidFill>
                <a:srgbClr val="7878D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42" name="Ligne"/>
            <p:cNvSpPr/>
            <p:nvPr/>
          </p:nvSpPr>
          <p:spPr>
            <a:xfrm>
              <a:off x="5163681" y="2568259"/>
              <a:ext cx="2333816" cy="3"/>
            </a:xfrm>
            <a:prstGeom prst="line">
              <a:avLst/>
            </a:prstGeom>
            <a:noFill/>
            <a:ln w="38100" cap="flat">
              <a:solidFill>
                <a:srgbClr val="D178B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43" name="Ligne"/>
            <p:cNvSpPr/>
            <p:nvPr/>
          </p:nvSpPr>
          <p:spPr>
            <a:xfrm flipH="1" flipV="1">
              <a:off x="7459187" y="1174429"/>
              <a:ext cx="599238" cy="407"/>
            </a:xfrm>
            <a:prstGeom prst="line">
              <a:avLst/>
            </a:prstGeom>
            <a:noFill/>
            <a:ln w="38100" cap="flat">
              <a:solidFill>
                <a:srgbClr val="D178BE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44" name="Ligne"/>
            <p:cNvSpPr/>
            <p:nvPr/>
          </p:nvSpPr>
          <p:spPr>
            <a:xfrm flipH="1">
              <a:off x="7479908" y="1163663"/>
              <a:ext cx="1620" cy="1432629"/>
            </a:xfrm>
            <a:prstGeom prst="line">
              <a:avLst/>
            </a:prstGeom>
            <a:noFill/>
            <a:ln w="38100" cap="flat">
              <a:solidFill>
                <a:srgbClr val="D178B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00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45" name="S=131.10.0.10:80…"/>
            <p:cNvSpPr txBox="1"/>
            <p:nvPr/>
          </p:nvSpPr>
          <p:spPr>
            <a:xfrm>
              <a:off x="5369135" y="2582263"/>
              <a:ext cx="2368747" cy="718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algn="ctr" defTabSz="450000">
                <a:lnSpc>
                  <a:spcPct val="100000"/>
                </a:lnSpc>
                <a:spcBef>
                  <a:spcPts val="0"/>
                </a:spcBef>
                <a:defRPr sz="13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S=131.10.0.10:80</a:t>
              </a:r>
            </a:p>
            <a:p>
              <a:pPr algn="ctr" defTabSz="450000">
                <a:lnSpc>
                  <a:spcPct val="100000"/>
                </a:lnSpc>
                <a:spcBef>
                  <a:spcPts val="0"/>
                </a:spcBef>
                <a:defRPr sz="13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D=</a:t>
              </a:r>
              <a:r>
                <a:rPr>
                  <a:solidFill>
                    <a:srgbClr val="CF232B"/>
                  </a:solidFill>
                </a:rPr>
                <a:t>10.0.0.3</a:t>
              </a:r>
              <a:r>
                <a:t>:2035</a:t>
              </a:r>
            </a:p>
          </p:txBody>
        </p:sp>
        <p:sp>
          <p:nvSpPr>
            <p:cNvPr id="1446" name="10.0.0.3"/>
            <p:cNvSpPr txBox="1"/>
            <p:nvPr/>
          </p:nvSpPr>
          <p:spPr>
            <a:xfrm>
              <a:off x="7540318" y="1299238"/>
              <a:ext cx="1492364" cy="3730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ctr" defTabSz="450000">
                <a:lnSpc>
                  <a:spcPct val="100000"/>
                </a:lnSpc>
                <a:spcBef>
                  <a:spcPts val="0"/>
                </a:spcBef>
                <a:defRPr sz="13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10.0.0.3</a:t>
              </a:r>
            </a:p>
          </p:txBody>
        </p:sp>
        <p:grpSp>
          <p:nvGrpSpPr>
            <p:cNvPr id="1451" name="Grouper"/>
            <p:cNvGrpSpPr/>
            <p:nvPr/>
          </p:nvGrpSpPr>
          <p:grpSpPr>
            <a:xfrm>
              <a:off x="4392847" y="1660981"/>
              <a:ext cx="555480" cy="1166431"/>
              <a:chOff x="0" y="17354"/>
              <a:chExt cx="555479" cy="1166429"/>
            </a:xfrm>
          </p:grpSpPr>
          <p:sp>
            <p:nvSpPr>
              <p:cNvPr id="1447" name="Ligne"/>
              <p:cNvSpPr/>
              <p:nvPr/>
            </p:nvSpPr>
            <p:spPr>
              <a:xfrm flipH="1" flipV="1">
                <a:off x="0" y="66515"/>
                <a:ext cx="261834" cy="497540"/>
              </a:xfrm>
              <a:prstGeom prst="line">
                <a:avLst/>
              </a:prstGeom>
              <a:noFill/>
              <a:ln w="38100" cap="flat">
                <a:solidFill>
                  <a:srgbClr val="E0E0E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4500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448" name="Ligne"/>
              <p:cNvSpPr/>
              <p:nvPr/>
            </p:nvSpPr>
            <p:spPr>
              <a:xfrm>
                <a:off x="312255" y="663661"/>
                <a:ext cx="243225" cy="478480"/>
              </a:xfrm>
              <a:prstGeom prst="line">
                <a:avLst/>
              </a:prstGeom>
              <a:noFill/>
              <a:ln w="38100" cap="flat">
                <a:solidFill>
                  <a:srgbClr val="E0E0E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4500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449" name="Ligne"/>
              <p:cNvSpPr/>
              <p:nvPr/>
            </p:nvSpPr>
            <p:spPr>
              <a:xfrm flipV="1">
                <a:off x="21565" y="636803"/>
                <a:ext cx="237634" cy="546982"/>
              </a:xfrm>
              <a:prstGeom prst="line">
                <a:avLst/>
              </a:prstGeom>
              <a:noFill/>
              <a:ln w="38100" cap="flat">
                <a:solidFill>
                  <a:srgbClr val="E0E0E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4500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450" name="Ligne"/>
              <p:cNvSpPr/>
              <p:nvPr/>
            </p:nvSpPr>
            <p:spPr>
              <a:xfrm flipH="1">
                <a:off x="321378" y="17354"/>
                <a:ext cx="231163" cy="551797"/>
              </a:xfrm>
              <a:prstGeom prst="line">
                <a:avLst/>
              </a:prstGeom>
              <a:noFill/>
              <a:ln w="38100" cap="flat">
                <a:solidFill>
                  <a:srgbClr val="E0E0E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450000">
                  <a:lnSpc>
                    <a:spcPct val="100000"/>
                  </a:lnSpc>
                  <a:spcBef>
                    <a:spcPts val="0"/>
                  </a:spcBef>
                  <a:defRPr sz="1200" b="0" i="0" spc="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</p:grpSp>
        <p:sp>
          <p:nvSpPr>
            <p:cNvPr id="1452" name="NAT"/>
            <p:cNvSpPr txBox="1"/>
            <p:nvPr/>
          </p:nvSpPr>
          <p:spPr>
            <a:xfrm>
              <a:off x="4048914" y="1079945"/>
              <a:ext cx="1254043" cy="3677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ctr" defTabSz="450000">
                <a:lnSpc>
                  <a:spcPct val="100000"/>
                </a:lnSpc>
                <a:spcBef>
                  <a:spcPts val="0"/>
                </a:spcBef>
                <a:defRPr sz="1400" b="0" i="0" spc="0">
                  <a:solidFill>
                    <a:srgbClr val="021EAA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NAT</a:t>
              </a:r>
            </a:p>
          </p:txBody>
        </p:sp>
        <p:sp>
          <p:nvSpPr>
            <p:cNvPr id="1453" name="194.12.10.1"/>
            <p:cNvSpPr txBox="1"/>
            <p:nvPr/>
          </p:nvSpPr>
          <p:spPr>
            <a:xfrm>
              <a:off x="2657731" y="2056264"/>
              <a:ext cx="1787416" cy="5153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ctr" defTabSz="450000">
                <a:lnSpc>
                  <a:spcPct val="100000"/>
                </a:lnSpc>
                <a:spcBef>
                  <a:spcPts val="0"/>
                </a:spcBef>
                <a:defRPr sz="13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194.12.10.1</a:t>
              </a:r>
            </a:p>
          </p:txBody>
        </p:sp>
        <p:sp>
          <p:nvSpPr>
            <p:cNvPr id="1454" name="10.0.0.1"/>
            <p:cNvSpPr txBox="1"/>
            <p:nvPr/>
          </p:nvSpPr>
          <p:spPr>
            <a:xfrm>
              <a:off x="4683403" y="2079275"/>
              <a:ext cx="1787416" cy="5153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ctr" defTabSz="450000">
                <a:lnSpc>
                  <a:spcPct val="100000"/>
                </a:lnSpc>
                <a:spcBef>
                  <a:spcPts val="0"/>
                </a:spcBef>
                <a:defRPr sz="1300" b="0" i="0" spc="0">
                  <a:solidFill>
                    <a:srgbClr val="60606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10.0.0.1</a:t>
              </a:r>
            </a:p>
          </p:txBody>
        </p:sp>
      </p:grpSp>
      <p:sp>
        <p:nvSpPr>
          <p:cNvPr id="1456" name="Fig 2.12 -Fonction NAPT d’un routeur"/>
          <p:cNvSpPr txBox="1"/>
          <p:nvPr/>
        </p:nvSpPr>
        <p:spPr>
          <a:xfrm>
            <a:off x="427665" y="7188200"/>
            <a:ext cx="4667087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2.12 -Fonction NAPT d’un routeur </a:t>
            </a:r>
          </a:p>
        </p:txBody>
      </p:sp>
      <p:sp>
        <p:nvSpPr>
          <p:cNvPr id="1457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sp>
        <p:nvSpPr>
          <p:cNvPr id="1458" name="4 - La couche Internet - Adresses particulières ; adressage privé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Adresses particulières ; adressage privé</a:t>
            </a:r>
          </a:p>
        </p:txBody>
      </p:sp>
    </p:spTree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La configuration dynamique d’interface réseau est la plus simple…"/>
          <p:cNvSpPr txBox="1">
            <a:spLocks noGrp="1"/>
          </p:cNvSpPr>
          <p:nvPr>
            <p:ph type="body" idx="1"/>
          </p:nvPr>
        </p:nvSpPr>
        <p:spPr>
          <a:xfrm>
            <a:off x="304800" y="2038350"/>
            <a:ext cx="9601200" cy="5238750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Font typeface="Lucida Grande"/>
              <a:defRPr sz="2000"/>
            </a:pPr>
            <a:r>
              <a:t>La </a:t>
            </a:r>
            <a:r>
              <a:rPr b="1"/>
              <a:t>configuration dynamique</a:t>
            </a:r>
            <a:r>
              <a:t> d’interface réseau est la plus simple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L’ensemble des paramètres IP est délivré par un </a:t>
            </a:r>
            <a:r>
              <a:rPr b="1"/>
              <a:t>serveur DHCP</a:t>
            </a:r>
            <a:r>
              <a:t> (</a:t>
            </a:r>
            <a:r>
              <a:rPr i="1"/>
              <a:t>Dynamic Host Configuration Protocol</a:t>
            </a:r>
            <a:r>
              <a:t>)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Ce serveur DHCP peut être associé au routeur de bordure du réseau local </a:t>
            </a:r>
          </a:p>
        </p:txBody>
      </p:sp>
      <p:grpSp>
        <p:nvGrpSpPr>
          <p:cNvPr id="1463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461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62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464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457200">
              <a:lnSpc>
                <a:spcPct val="100000"/>
              </a:lnSpc>
              <a:spcBef>
                <a:spcPts val="0"/>
              </a:spcBef>
              <a:defRPr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74</a:t>
            </a:fld>
            <a:endParaRPr/>
          </a:p>
        </p:txBody>
      </p:sp>
      <p:sp>
        <p:nvSpPr>
          <p:cNvPr id="1465" name="Configuration dynamique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Configuration dynamique</a:t>
            </a:r>
          </a:p>
        </p:txBody>
      </p:sp>
      <p:sp>
        <p:nvSpPr>
          <p:cNvPr id="1466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74</a:t>
            </a:fld>
            <a:endParaRPr/>
          </a:p>
        </p:txBody>
      </p:sp>
      <p:sp>
        <p:nvSpPr>
          <p:cNvPr id="1467" name="Fig 2.13 - Serveur DHCP associé à un routeur"/>
          <p:cNvSpPr txBox="1"/>
          <p:nvPr/>
        </p:nvSpPr>
        <p:spPr>
          <a:xfrm>
            <a:off x="427665" y="7188200"/>
            <a:ext cx="5150139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2.13 - Serveur DHCP associé à un routeur </a:t>
            </a:r>
          </a:p>
        </p:txBody>
      </p:sp>
      <p:sp>
        <p:nvSpPr>
          <p:cNvPr id="1468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sp>
        <p:nvSpPr>
          <p:cNvPr id="1469" name="4 - La couche Internet - Configuration IPv4 des hôtes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Configuration IPv4 des hôtes</a:t>
            </a:r>
          </a:p>
        </p:txBody>
      </p:sp>
      <p:pic>
        <p:nvPicPr>
          <p:cNvPr id="1470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1" name="4.13-serveur DHCP.pdf" descr="4.13-serveur DHCP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6841" y="3529534"/>
            <a:ext cx="6720183" cy="36073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7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475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76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478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457200">
              <a:lnSpc>
                <a:spcPct val="100000"/>
              </a:lnSpc>
              <a:spcBef>
                <a:spcPts val="0"/>
              </a:spcBef>
              <a:defRPr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75</a:t>
            </a:fld>
            <a:endParaRPr/>
          </a:p>
        </p:txBody>
      </p:sp>
      <p:sp>
        <p:nvSpPr>
          <p:cNvPr id="1479" name="Configuration dynamique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Configuration dynamique</a:t>
            </a:r>
          </a:p>
        </p:txBody>
      </p:sp>
      <p:sp>
        <p:nvSpPr>
          <p:cNvPr id="1480" name="Avec Windows 11, 10, 8.1 ou 7…"/>
          <p:cNvSpPr txBox="1">
            <a:spLocks noGrp="1"/>
          </p:cNvSpPr>
          <p:nvPr>
            <p:ph type="body" sz="quarter" idx="1"/>
          </p:nvPr>
        </p:nvSpPr>
        <p:spPr>
          <a:xfrm>
            <a:off x="275034" y="2025650"/>
            <a:ext cx="5254646" cy="168531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Font typeface="Lucida Grande"/>
              <a:defRPr sz="2000"/>
            </a:pPr>
            <a:r>
              <a:t>Avec Windows 11, 10, 8.1 ou 7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Lien : </a:t>
            </a:r>
            <a:r>
              <a:rPr sz="1800" u="sng">
                <a:solidFill>
                  <a:srgbClr val="1A4291"/>
                </a:solidFill>
                <a:hlinkClick r:id="rId3"/>
              </a:rPr>
              <a:t>https://support.microsoft.com/fr-fr/windows/modifier-les-paramètres-tcp-ip-bd0a07af-15f5-cd6a-363f-ca2b6f391ace</a:t>
            </a:r>
          </a:p>
        </p:txBody>
      </p:sp>
      <p:sp>
        <p:nvSpPr>
          <p:cNvPr id="1481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75</a:t>
            </a:fld>
            <a:endParaRPr/>
          </a:p>
        </p:txBody>
      </p:sp>
      <p:sp>
        <p:nvSpPr>
          <p:cNvPr id="1482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sp>
        <p:nvSpPr>
          <p:cNvPr id="1483" name="4 - La couche Internet - Configuration IPv4 des hôtes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Configuration IPv4 des hôtes</a:t>
            </a:r>
          </a:p>
        </p:txBody>
      </p:sp>
      <p:pic>
        <p:nvPicPr>
          <p:cNvPr id="1484" name="Internet-transit-3.png" descr="Internet-transit-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87" name="Grouper"/>
          <p:cNvGrpSpPr/>
          <p:nvPr/>
        </p:nvGrpSpPr>
        <p:grpSpPr>
          <a:xfrm>
            <a:off x="304800" y="1610066"/>
            <a:ext cx="9686359" cy="4784530"/>
            <a:chOff x="0" y="0"/>
            <a:chExt cx="9686358" cy="4784528"/>
          </a:xfrm>
        </p:grpSpPr>
        <p:pic>
          <p:nvPicPr>
            <p:cNvPr id="1485" name="4.14.1-activer DHCP dans Windows 10.png" descr="4.14.1-activer DHCP dans Windows 10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86864" y="0"/>
              <a:ext cx="4499495" cy="47845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86" name="Grouper"/>
            <p:cNvSpPr txBox="1"/>
            <p:nvPr/>
          </p:nvSpPr>
          <p:spPr>
            <a:xfrm>
              <a:off x="0" y="1781620"/>
              <a:ext cx="5254646" cy="14050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t">
              <a:noAutofit/>
            </a:bodyPr>
            <a:lstStyle/>
            <a:p>
              <a:pPr marL="571500" lvl="1" indent="-254000" defTabSz="457200">
                <a:lnSpc>
                  <a:spcPct val="100000"/>
                </a:lnSpc>
                <a:spcBef>
                  <a:spcPts val="100"/>
                </a:spcBef>
                <a:buClr>
                  <a:srgbClr val="040F6A"/>
                </a:buClr>
                <a:buSzPct val="75000"/>
                <a:buFont typeface="Lucida Grande"/>
                <a:buChar char="‣"/>
                <a:defRPr sz="2000" b="0" i="0" spc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Book Antiqua"/>
                </a:defRPr>
              </a:pPr>
              <a:r>
                <a:t>Éditez les propriétés de la connexion (interface réseau) a modifier, puis éditez les propriétés de l’élément « </a:t>
              </a:r>
              <a:r>
                <a:rPr i="1"/>
                <a:t>Protocole Internet version 4 (TCP/IPv4). </a:t>
              </a:r>
            </a:p>
          </p:txBody>
        </p:sp>
      </p:grpSp>
      <p:sp>
        <p:nvSpPr>
          <p:cNvPr id="1488" name="Fig 2.14 - Propriétés de ‘Protocole Internet v4’ sous Windows"/>
          <p:cNvSpPr txBox="1"/>
          <p:nvPr/>
        </p:nvSpPr>
        <p:spPr>
          <a:xfrm>
            <a:off x="2668261" y="7160584"/>
            <a:ext cx="6502699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2.14 - Propriétés de ‘Protocole Internet v4’ sous Windows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7" grpId="1" animBg="1" advAuto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4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492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93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495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457200">
              <a:lnSpc>
                <a:spcPct val="100000"/>
              </a:lnSpc>
              <a:spcBef>
                <a:spcPts val="0"/>
              </a:spcBef>
              <a:defRPr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76</a:t>
            </a:fld>
            <a:endParaRPr/>
          </a:p>
        </p:txBody>
      </p:sp>
      <p:sp>
        <p:nvSpPr>
          <p:cNvPr id="1496" name="Configuration dynamique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Configuration dynamique</a:t>
            </a:r>
          </a:p>
        </p:txBody>
      </p:sp>
      <p:sp>
        <p:nvSpPr>
          <p:cNvPr id="1497" name="Avec Windows 11, 10, 8.1 ou 7…"/>
          <p:cNvSpPr txBox="1">
            <a:spLocks noGrp="1"/>
          </p:cNvSpPr>
          <p:nvPr>
            <p:ph type="body" sz="quarter" idx="1"/>
          </p:nvPr>
        </p:nvSpPr>
        <p:spPr>
          <a:xfrm>
            <a:off x="304800" y="2038350"/>
            <a:ext cx="5254645" cy="168531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Font typeface="Lucida Grande"/>
              <a:defRPr sz="2000"/>
            </a:pPr>
            <a:r>
              <a:t>Avec Windows 11, 10, 8.1 ou 7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Lien : </a:t>
            </a:r>
            <a:r>
              <a:rPr sz="1800" u="sng">
                <a:solidFill>
                  <a:srgbClr val="1A4291"/>
                </a:solidFill>
                <a:hlinkClick r:id="rId3"/>
              </a:rPr>
              <a:t>https://support.microsoft.com/fr-fr/windows/modifier-les-paramètres-tcp-ip-bd0a07af-15f5-cd6a-363f-ca2b6f391ace</a:t>
            </a:r>
          </a:p>
        </p:txBody>
      </p:sp>
      <p:sp>
        <p:nvSpPr>
          <p:cNvPr id="1498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76</a:t>
            </a:fld>
            <a:endParaRPr/>
          </a:p>
        </p:txBody>
      </p:sp>
      <p:sp>
        <p:nvSpPr>
          <p:cNvPr id="1499" name="Fig 2.14 - Propriétés de ‘Protocole Internet v4’ sous Windows"/>
          <p:cNvSpPr txBox="1"/>
          <p:nvPr/>
        </p:nvSpPr>
        <p:spPr>
          <a:xfrm>
            <a:off x="2668261" y="7160584"/>
            <a:ext cx="6502699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2.14 - Propriétés de ‘Protocole Internet v4’ sous Windows </a:t>
            </a:r>
          </a:p>
        </p:txBody>
      </p:sp>
      <p:sp>
        <p:nvSpPr>
          <p:cNvPr id="1500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sp>
        <p:nvSpPr>
          <p:cNvPr id="1501" name="4 - La couche Internet - Configuration IPv4 des hôtes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Configuration IPv4 des hôtes</a:t>
            </a:r>
          </a:p>
        </p:txBody>
      </p:sp>
      <p:pic>
        <p:nvPicPr>
          <p:cNvPr id="1502" name="Internet-transit-3.png" descr="Internet-transit-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sp>
        <p:nvSpPr>
          <p:cNvPr id="1503" name="Grouper"/>
          <p:cNvSpPr txBox="1"/>
          <p:nvPr/>
        </p:nvSpPr>
        <p:spPr>
          <a:xfrm>
            <a:off x="304800" y="3391686"/>
            <a:ext cx="5254646" cy="1405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/>
          <a:p>
            <a:pPr marL="571500" lvl="1" indent="-254000" defTabSz="457200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Éditez les propriétés de la connexion (interface réseau) a modifier, puis éditez les propriétés de l’élément « </a:t>
            </a:r>
            <a:r>
              <a:rPr i="1"/>
              <a:t>Protocole Internet version 4 (TCP/IPv4). </a:t>
            </a:r>
          </a:p>
        </p:txBody>
      </p:sp>
      <p:grpSp>
        <p:nvGrpSpPr>
          <p:cNvPr id="1506" name="Grouper"/>
          <p:cNvGrpSpPr/>
          <p:nvPr/>
        </p:nvGrpSpPr>
        <p:grpSpPr>
          <a:xfrm>
            <a:off x="347762" y="1535101"/>
            <a:ext cx="9642280" cy="5118175"/>
            <a:chOff x="0" y="0"/>
            <a:chExt cx="9642278" cy="5118174"/>
          </a:xfrm>
        </p:grpSpPr>
        <p:sp>
          <p:nvSpPr>
            <p:cNvPr id="1504" name="Cochez « Obtenir une adresse IP automatiquement » pour utiliser le protocole DHCP."/>
            <p:cNvSpPr txBox="1"/>
            <p:nvPr/>
          </p:nvSpPr>
          <p:spPr>
            <a:xfrm>
              <a:off x="0" y="3252570"/>
              <a:ext cx="5211683" cy="11702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t">
              <a:noAutofit/>
            </a:bodyPr>
            <a:lstStyle/>
            <a:p>
              <a:pPr marL="571500" lvl="1" indent="-254000" defTabSz="457200">
                <a:lnSpc>
                  <a:spcPct val="100000"/>
                </a:lnSpc>
                <a:spcBef>
                  <a:spcPts val="100"/>
                </a:spcBef>
                <a:buClr>
                  <a:srgbClr val="040F6A"/>
                </a:buClr>
                <a:buSzPct val="75000"/>
                <a:buFont typeface="Lucida Grande"/>
                <a:buChar char="‣"/>
                <a:defRPr sz="2000" b="0" i="0" spc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Book Antiqua"/>
                </a:defRPr>
              </a:pPr>
              <a:r>
                <a:t>Cochez « </a:t>
              </a:r>
              <a:r>
                <a:rPr i="1"/>
                <a:t>Obtenir une adresse IP automatiquement</a:t>
              </a:r>
              <a:r>
                <a:t> » pour utiliser le protocole DHCP.</a:t>
              </a:r>
            </a:p>
          </p:txBody>
        </p:sp>
        <p:pic>
          <p:nvPicPr>
            <p:cNvPr id="1505" name="4.14.2-activer DHCP dans Windows 10.png" descr="4.14.2-activer DHCP dans Windows 10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42785" y="0"/>
              <a:ext cx="4499494" cy="51181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6" grpId="1" animBg="1" advAuto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2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510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11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513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457200">
              <a:lnSpc>
                <a:spcPct val="100000"/>
              </a:lnSpc>
              <a:spcBef>
                <a:spcPts val="0"/>
              </a:spcBef>
              <a:defRPr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77</a:t>
            </a:fld>
            <a:endParaRPr/>
          </a:p>
        </p:txBody>
      </p:sp>
      <p:sp>
        <p:nvSpPr>
          <p:cNvPr id="1514" name="Configuration dynamique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Configuration dynamique</a:t>
            </a:r>
          </a:p>
        </p:txBody>
      </p:sp>
      <p:sp>
        <p:nvSpPr>
          <p:cNvPr id="1515" name="Avec Windows 11, 10, 8.1 ou 7…"/>
          <p:cNvSpPr txBox="1">
            <a:spLocks noGrp="1"/>
          </p:cNvSpPr>
          <p:nvPr>
            <p:ph type="body" sz="quarter" idx="1"/>
          </p:nvPr>
        </p:nvSpPr>
        <p:spPr>
          <a:xfrm>
            <a:off x="304800" y="2038350"/>
            <a:ext cx="5254645" cy="1685312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Font typeface="Lucida Grande"/>
              <a:defRPr sz="2000"/>
            </a:pPr>
            <a:r>
              <a:t>Avec Windows 11, 10, 8.1 ou 7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Lien : </a:t>
            </a:r>
            <a:r>
              <a:rPr sz="1800" u="sng">
                <a:solidFill>
                  <a:srgbClr val="1A4291"/>
                </a:solidFill>
                <a:hlinkClick r:id="rId3"/>
              </a:rPr>
              <a:t>https://support.microsoft.com/fr-fr/windows/modifier-les-paramètres-tcp-ip-bd0a07af-15f5-cd6a-363f-ca2b6f391ace</a:t>
            </a:r>
          </a:p>
        </p:txBody>
      </p:sp>
      <p:sp>
        <p:nvSpPr>
          <p:cNvPr id="1516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77</a:t>
            </a:fld>
            <a:endParaRPr/>
          </a:p>
        </p:txBody>
      </p:sp>
      <p:sp>
        <p:nvSpPr>
          <p:cNvPr id="1517" name="Fig 2.14 - Propriétés de ‘Protocole Internet v4’ sous Windows"/>
          <p:cNvSpPr txBox="1"/>
          <p:nvPr/>
        </p:nvSpPr>
        <p:spPr>
          <a:xfrm>
            <a:off x="2668261" y="7160584"/>
            <a:ext cx="6502699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2.14 - Propriétés de ‘Protocole Internet v4’ sous Windows </a:t>
            </a:r>
          </a:p>
        </p:txBody>
      </p:sp>
      <p:sp>
        <p:nvSpPr>
          <p:cNvPr id="1518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sp>
        <p:nvSpPr>
          <p:cNvPr id="1519" name="4 - La couche Internet - Configuration IPv4 des hôtes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Configuration IPv4 des hôtes</a:t>
            </a:r>
          </a:p>
        </p:txBody>
      </p:sp>
      <p:pic>
        <p:nvPicPr>
          <p:cNvPr id="1520" name="Internet-transit-3.png" descr="Internet-transit-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1" name="4.14.2-activer DHCP dans Windows 10.png" descr="4.14.2-activer DHCP dans Windows 1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0547" y="1535101"/>
            <a:ext cx="4499495" cy="511817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25" name="Grouper"/>
          <p:cNvGrpSpPr/>
          <p:nvPr/>
        </p:nvGrpSpPr>
        <p:grpSpPr>
          <a:xfrm>
            <a:off x="304800" y="3391686"/>
            <a:ext cx="5254646" cy="4052679"/>
            <a:chOff x="0" y="0"/>
            <a:chExt cx="5254645" cy="4052677"/>
          </a:xfrm>
        </p:grpSpPr>
        <p:sp>
          <p:nvSpPr>
            <p:cNvPr id="1522" name="Grouper"/>
            <p:cNvSpPr txBox="1"/>
            <p:nvPr/>
          </p:nvSpPr>
          <p:spPr>
            <a:xfrm>
              <a:off x="0" y="0"/>
              <a:ext cx="5254646" cy="1405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t">
              <a:noAutofit/>
            </a:bodyPr>
            <a:lstStyle/>
            <a:p>
              <a:pPr marL="571500" lvl="1" indent="-254000" defTabSz="457200">
                <a:lnSpc>
                  <a:spcPct val="100000"/>
                </a:lnSpc>
                <a:spcBef>
                  <a:spcPts val="100"/>
                </a:spcBef>
                <a:buClr>
                  <a:srgbClr val="040F6A"/>
                </a:buClr>
                <a:buSzPct val="75000"/>
                <a:buFont typeface="Lucida Grande"/>
                <a:buChar char="‣"/>
                <a:defRPr sz="2000" b="0" i="0" spc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Book Antiqua"/>
                </a:defRPr>
              </a:pPr>
              <a:r>
                <a:t>Éditez les propriétés de la connexion (interface réseau) a modifier, puis éditez les propriétés de l’élément « </a:t>
              </a:r>
              <a:r>
                <a:rPr i="1"/>
                <a:t>Protocole Internet version 4 (TCP/IPv4). </a:t>
              </a:r>
            </a:p>
          </p:txBody>
        </p:sp>
        <p:sp>
          <p:nvSpPr>
            <p:cNvPr id="1523" name="Cochez « Obtenir une adresse IP automatiquement » pour utiliser le protocole DHCP."/>
            <p:cNvSpPr txBox="1"/>
            <p:nvPr/>
          </p:nvSpPr>
          <p:spPr>
            <a:xfrm>
              <a:off x="42962" y="1395984"/>
              <a:ext cx="5211684" cy="11702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t">
              <a:noAutofit/>
            </a:bodyPr>
            <a:lstStyle/>
            <a:p>
              <a:pPr marL="571500" lvl="1" indent="-254000" defTabSz="457200">
                <a:lnSpc>
                  <a:spcPct val="100000"/>
                </a:lnSpc>
                <a:spcBef>
                  <a:spcPts val="100"/>
                </a:spcBef>
                <a:buClr>
                  <a:srgbClr val="040F6A"/>
                </a:buClr>
                <a:buSzPct val="75000"/>
                <a:buFont typeface="Lucida Grande"/>
                <a:buChar char="‣"/>
                <a:defRPr sz="2000" b="0" i="0" spc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Book Antiqua"/>
                </a:defRPr>
              </a:pPr>
              <a:r>
                <a:t>Cochez « </a:t>
              </a:r>
              <a:r>
                <a:rPr i="1"/>
                <a:t>Obtenir une adresse IP automatiquement</a:t>
              </a:r>
              <a:r>
                <a:t> » pour utiliser le protocole DHCP.</a:t>
              </a:r>
            </a:p>
          </p:txBody>
        </p:sp>
        <p:sp>
          <p:nvSpPr>
            <p:cNvPr id="1524" name="Pour Windows 11, voir aussi :…"/>
            <p:cNvSpPr txBox="1"/>
            <p:nvPr/>
          </p:nvSpPr>
          <p:spPr>
            <a:xfrm>
              <a:off x="0" y="2367366"/>
              <a:ext cx="5254645" cy="16853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t">
              <a:noAutofit/>
            </a:bodyPr>
            <a:lstStyle/>
            <a:p>
              <a:pPr marL="254000" indent="-254000" defTabSz="457200">
                <a:lnSpc>
                  <a:spcPct val="100000"/>
                </a:lnSpc>
                <a:spcBef>
                  <a:spcPts val="100"/>
                </a:spcBef>
                <a:buClr>
                  <a:srgbClr val="040F6A"/>
                </a:buClr>
                <a:buSzPct val="50000"/>
                <a:buFont typeface="Lucida Grande"/>
                <a:buChar char="✤"/>
                <a:defRPr sz="2000" b="0" i="0" spc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Book Antiqua"/>
                </a:defRPr>
              </a:pPr>
              <a:r>
                <a:t>Pour Windows 11, voir aussi :</a:t>
              </a:r>
            </a:p>
            <a:p>
              <a:pPr marL="571500" lvl="1" indent="-254000" defTabSz="457200">
                <a:lnSpc>
                  <a:spcPct val="100000"/>
                </a:lnSpc>
                <a:spcBef>
                  <a:spcPts val="100"/>
                </a:spcBef>
                <a:buClr>
                  <a:srgbClr val="040F6A"/>
                </a:buClr>
                <a:buSzPct val="75000"/>
                <a:buFont typeface="Lucida Grande"/>
                <a:buChar char="‣"/>
                <a:defRPr sz="2000" b="0" i="0" spc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Book Antiqua"/>
                </a:defRPr>
              </a:pPr>
              <a:r>
                <a:t>Lien : </a:t>
              </a:r>
              <a:r>
                <a:rPr u="sng">
                  <a:solidFill>
                    <a:srgbClr val="1A4291"/>
                  </a:solidFill>
                  <a:hlinkClick r:id="rId6"/>
                </a:rPr>
                <a:t>www.malekal.com/configurer-une-adresse-ip-sous-windows-11-10-dhcp-ou-ip-fixe/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Choisir l’onglet TCP/IP, puis  avec le menu déroulant « Configurer IPv4 », choisir « Via DHCP »"/>
          <p:cNvSpPr txBox="1"/>
          <p:nvPr/>
        </p:nvSpPr>
        <p:spPr>
          <a:xfrm>
            <a:off x="338687" y="4256006"/>
            <a:ext cx="4272592" cy="2324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/>
          <a:p>
            <a:pPr marL="571500" lvl="1" indent="-254000" defTabSz="457200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0" i="0" spc="0">
                <a:solidFill>
                  <a:srgbClr val="000000"/>
                </a:solidFill>
                <a:latin typeface="+mn-lt"/>
                <a:ea typeface="+mn-ea"/>
                <a:cs typeface="+mn-cs"/>
                <a:sym typeface="Book Antiqua"/>
              </a:defRPr>
            </a:pPr>
            <a:r>
              <a:t>Choisir l’onglet TCP/IP, puis  avec le menu déroulant « Configurer IPv4 », choisir « </a:t>
            </a:r>
            <a:r>
              <a:rPr b="1"/>
              <a:t>Via DHCP</a:t>
            </a:r>
            <a:r>
              <a:t> » </a:t>
            </a:r>
          </a:p>
        </p:txBody>
      </p:sp>
      <p:grpSp>
        <p:nvGrpSpPr>
          <p:cNvPr id="1532" name="Grouper"/>
          <p:cNvGrpSpPr/>
          <p:nvPr/>
        </p:nvGrpSpPr>
        <p:grpSpPr>
          <a:xfrm>
            <a:off x="313287" y="3127600"/>
            <a:ext cx="4287548" cy="1221762"/>
            <a:chOff x="0" y="0"/>
            <a:chExt cx="4287546" cy="1221761"/>
          </a:xfrm>
        </p:grpSpPr>
        <p:sp>
          <p:nvSpPr>
            <p:cNvPr id="1530" name="Réglages système / Réseau  / Sélectionner un service de connexion puis cliquer sur Détails…"/>
            <p:cNvSpPr txBox="1"/>
            <p:nvPr/>
          </p:nvSpPr>
          <p:spPr>
            <a:xfrm>
              <a:off x="0" y="0"/>
              <a:ext cx="4287547" cy="12217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t">
              <a:noAutofit/>
            </a:bodyPr>
            <a:lstStyle/>
            <a:p>
              <a:pPr marL="571500" lvl="1" indent="-254000" defTabSz="457200">
                <a:lnSpc>
                  <a:spcPct val="100000"/>
                </a:lnSpc>
                <a:spcBef>
                  <a:spcPts val="100"/>
                </a:spcBef>
                <a:buClr>
                  <a:srgbClr val="040F6A"/>
                </a:buClr>
                <a:buSzPct val="75000"/>
                <a:buFont typeface="Lucida Grande"/>
                <a:buChar char="‣"/>
                <a:defRPr sz="2000" b="0" i="0" spc="-1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Book Antiqua"/>
                </a:defRPr>
              </a:pPr>
              <a:r>
                <a:t>Réglages système / Réseau</a:t>
              </a:r>
              <a:r>
                <a:rPr baseline="-10000"/>
                <a:t> </a:t>
              </a:r>
              <a:r>
                <a:t>/ Sélectionner un service de connexion puis cliquer sur </a:t>
              </a:r>
              <a:r>
                <a:rPr i="1"/>
                <a:t>Détails…</a:t>
              </a:r>
            </a:p>
          </p:txBody>
        </p:sp>
        <p:pic>
          <p:nvPicPr>
            <p:cNvPr id="1531" name="pasted-image.tiff" descr="pasted-image.tif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304458" cy="3044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35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533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34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536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457200">
              <a:lnSpc>
                <a:spcPct val="100000"/>
              </a:lnSpc>
              <a:spcBef>
                <a:spcPts val="0"/>
              </a:spcBef>
              <a:defRPr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78</a:t>
            </a:fld>
            <a:endParaRPr/>
          </a:p>
        </p:txBody>
      </p:sp>
      <p:sp>
        <p:nvSpPr>
          <p:cNvPr id="1537" name="Configuration dynamique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Configuration dynamique</a:t>
            </a:r>
          </a:p>
        </p:txBody>
      </p:sp>
      <p:sp>
        <p:nvSpPr>
          <p:cNvPr id="1538" name="Avec macOS…"/>
          <p:cNvSpPr txBox="1">
            <a:spLocks noGrp="1"/>
          </p:cNvSpPr>
          <p:nvPr>
            <p:ph type="body" sz="quarter" idx="1"/>
          </p:nvPr>
        </p:nvSpPr>
        <p:spPr>
          <a:xfrm>
            <a:off x="304799" y="2038350"/>
            <a:ext cx="4441968" cy="1081079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Font typeface="Lucida Grande"/>
              <a:defRPr sz="2000"/>
            </a:pPr>
            <a:r>
              <a:t>Avec macOS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Lien : </a:t>
            </a:r>
            <a:r>
              <a:rPr sz="1800" u="sng">
                <a:solidFill>
                  <a:srgbClr val="1A4291"/>
                </a:solidFill>
                <a:hlinkClick r:id="rId4"/>
              </a:rPr>
              <a:t>support.apple.com/fr-fr/guide/mac-help/mchlp2718/mac</a:t>
            </a:r>
          </a:p>
        </p:txBody>
      </p:sp>
      <p:sp>
        <p:nvSpPr>
          <p:cNvPr id="1539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78</a:t>
            </a:fld>
            <a:endParaRPr/>
          </a:p>
        </p:txBody>
      </p:sp>
      <p:sp>
        <p:nvSpPr>
          <p:cNvPr id="1540" name="Fig 2.15 - Réglages d’un service de connexion réseau sous MacOS"/>
          <p:cNvSpPr txBox="1"/>
          <p:nvPr/>
        </p:nvSpPr>
        <p:spPr>
          <a:xfrm>
            <a:off x="532500" y="7066661"/>
            <a:ext cx="7785326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0000">
              <a:lnSpc>
                <a:spcPct val="100000"/>
              </a:lnSpc>
              <a:spcBef>
                <a:spcPts val="0"/>
              </a:spcBef>
              <a:defRPr sz="1600" i="0" spc="0">
                <a:solidFill>
                  <a:srgbClr val="000000"/>
                </a:solidFill>
                <a:latin typeface="Lucida Sans Regular"/>
                <a:ea typeface="Lucida Sans Regular"/>
                <a:cs typeface="Lucida Sans Regular"/>
                <a:sym typeface="Lucida Sans Regular"/>
              </a:defRPr>
            </a:lvl1pPr>
          </a:lstStyle>
          <a:p>
            <a:r>
              <a:t>Fig 2.15 - Réglages d’un service de connexion réseau sous MacOS </a:t>
            </a:r>
          </a:p>
        </p:txBody>
      </p:sp>
      <p:sp>
        <p:nvSpPr>
          <p:cNvPr id="1541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sp>
        <p:nvSpPr>
          <p:cNvPr id="1542" name="4 - La couche Internet - Configuration IPv4 des hôtes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Configuration IPv4 des hôtes</a:t>
            </a:r>
          </a:p>
        </p:txBody>
      </p:sp>
      <p:pic>
        <p:nvPicPr>
          <p:cNvPr id="1543" name="Internet-transit-3.png" descr="Internet-transit-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4" name="vidéo-collée.png" descr="vidéo-collé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6801" y="3103954"/>
            <a:ext cx="5306199" cy="20208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5" name="vidéo-collée.png" descr="vidéo-collé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1850" y="2857913"/>
            <a:ext cx="5476102" cy="29303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4" grpId="1" animBg="1" advAuto="0"/>
      <p:bldP spid="1545" grpId="2" animBg="1" advAuto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1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549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50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552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457200">
              <a:lnSpc>
                <a:spcPct val="100000"/>
              </a:lnSpc>
              <a:spcBef>
                <a:spcPts val="0"/>
              </a:spcBef>
              <a:defRPr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79</a:t>
            </a:fld>
            <a:endParaRPr/>
          </a:p>
        </p:txBody>
      </p:sp>
      <p:sp>
        <p:nvSpPr>
          <p:cNvPr id="1553" name="Configuration fixe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Configuration fixe</a:t>
            </a:r>
          </a:p>
        </p:txBody>
      </p:sp>
      <p:sp>
        <p:nvSpPr>
          <p:cNvPr id="1554" name="Avec une configuration fixe, les propriétés de TCP/IP (partie adresse IP) sont réglés avec :…"/>
          <p:cNvSpPr txBox="1">
            <a:spLocks noGrp="1"/>
          </p:cNvSpPr>
          <p:nvPr>
            <p:ph type="body" idx="1"/>
          </p:nvPr>
        </p:nvSpPr>
        <p:spPr>
          <a:xfrm>
            <a:off x="304800" y="2032000"/>
            <a:ext cx="9601200" cy="4864100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Font typeface="Lucida Grande"/>
              <a:defRPr sz="2000"/>
            </a:pPr>
            <a:r>
              <a:t>Avec une configuration fixe, les propriétés de TCP/IP (partie adresse IP) sont réglés avec :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Une adresse IP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Masque de sous-réseau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Passerelle par défaut (adresse IP du routeur où seront envoyés les datagrammes hors de portée d’après le masque)</a:t>
            </a:r>
            <a:br/>
            <a:endParaRPr/>
          </a:p>
          <a:p>
            <a:pPr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Font typeface="Lucida Grande"/>
              <a:defRPr sz="2000"/>
            </a:pPr>
            <a:r>
              <a:t>Nota : d’autres paramètres sont également à renseigner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Adresses de serveurs DNS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…</a:t>
            </a:r>
          </a:p>
        </p:txBody>
      </p:sp>
      <p:sp>
        <p:nvSpPr>
          <p:cNvPr id="1555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79</a:t>
            </a:fld>
            <a:endParaRPr/>
          </a:p>
        </p:txBody>
      </p:sp>
      <p:sp>
        <p:nvSpPr>
          <p:cNvPr id="1556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sp>
        <p:nvSpPr>
          <p:cNvPr id="1557" name="4 - La couche Internet - Configuration IPv4 des hôtes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Configuration IPv4 des hôtes</a:t>
            </a:r>
          </a:p>
        </p:txBody>
      </p:sp>
      <p:pic>
        <p:nvPicPr>
          <p:cNvPr id="1558" name="Internet-transit-3.png" descr="Internet-transit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2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560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61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563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457200">
              <a:lnSpc>
                <a:spcPct val="100000"/>
              </a:lnSpc>
              <a:spcBef>
                <a:spcPts val="0"/>
              </a:spcBef>
              <a:defRPr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80</a:t>
            </a:fld>
            <a:endParaRPr/>
          </a:p>
        </p:txBody>
      </p:sp>
      <p:sp>
        <p:nvSpPr>
          <p:cNvPr id="1564" name="Commandes utiles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Commandes utiles</a:t>
            </a:r>
          </a:p>
        </p:txBody>
      </p:sp>
      <p:sp>
        <p:nvSpPr>
          <p:cNvPr id="1565" name="Unix et Linux…"/>
          <p:cNvSpPr txBox="1">
            <a:spLocks noGrp="1"/>
          </p:cNvSpPr>
          <p:nvPr>
            <p:ph type="body" idx="1"/>
          </p:nvPr>
        </p:nvSpPr>
        <p:spPr>
          <a:xfrm>
            <a:off x="279400" y="2025650"/>
            <a:ext cx="9601200" cy="4864100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Font typeface="Lucida Grande"/>
              <a:defRPr sz="2000"/>
            </a:pPr>
            <a:r>
              <a:t>Unix et Linux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>
                <a:latin typeface="Consolas"/>
                <a:ea typeface="Consolas"/>
                <a:cs typeface="Consolas"/>
                <a:sym typeface="Consolas"/>
              </a:rPr>
              <a:t>ifconfig</a:t>
            </a:r>
            <a:r>
              <a:t> 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Afficher les informations des interfaces réseau IP actives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>
                <a:latin typeface="Consolas"/>
                <a:ea typeface="Consolas"/>
                <a:cs typeface="Consolas"/>
                <a:sym typeface="Consolas"/>
              </a:rPr>
              <a:t>ifconfig -a</a:t>
            </a:r>
            <a:r>
              <a:t> 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Afficher les informations de toutes les interfaces réseau, actives ou non.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endParaRPr/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La commande </a:t>
            </a:r>
            <a:r>
              <a:rPr b="1">
                <a:latin typeface="Consolas"/>
                <a:ea typeface="Consolas"/>
                <a:cs typeface="Consolas"/>
                <a:sym typeface="Consolas"/>
              </a:rPr>
              <a:t>ifconfig</a:t>
            </a:r>
            <a:r>
              <a:t> est déprécié dans les dernières versions d'Unix. </a:t>
            </a:r>
            <a:br/>
            <a:r>
              <a:t>Elle est remplacé par la commande </a:t>
            </a:r>
            <a:r>
              <a:rPr b="1">
                <a:latin typeface="Consolas"/>
                <a:ea typeface="Consolas"/>
                <a:cs typeface="Consolas"/>
                <a:sym typeface="Consolas"/>
              </a:rPr>
              <a:t>ip</a:t>
            </a:r>
            <a:r>
              <a:t>, si le paquet </a:t>
            </a:r>
            <a:r>
              <a:rPr b="1">
                <a:latin typeface="Consolas"/>
                <a:ea typeface="Consolas"/>
                <a:cs typeface="Consolas"/>
                <a:sym typeface="Consolas"/>
              </a:rPr>
              <a:t>iproute2</a:t>
            </a:r>
            <a:r>
              <a:t> est installé.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>
                <a:latin typeface="Consolas"/>
                <a:ea typeface="Consolas"/>
                <a:cs typeface="Consolas"/>
                <a:sym typeface="Consolas"/>
              </a:rPr>
              <a:t>ip addr show</a:t>
            </a:r>
            <a:r>
              <a:t> ou son alias </a:t>
            </a:r>
            <a:r>
              <a:rPr b="1">
                <a:latin typeface="Consolas"/>
                <a:ea typeface="Consolas"/>
                <a:cs typeface="Consolas"/>
                <a:sym typeface="Consolas"/>
              </a:rPr>
              <a:t>ip a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quasi-équivalent à ifconfig</a:t>
            </a:r>
          </a:p>
        </p:txBody>
      </p:sp>
      <p:sp>
        <p:nvSpPr>
          <p:cNvPr id="1566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80</a:t>
            </a:fld>
            <a:endParaRPr/>
          </a:p>
        </p:txBody>
      </p:sp>
      <p:sp>
        <p:nvSpPr>
          <p:cNvPr id="1567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sp>
        <p:nvSpPr>
          <p:cNvPr id="1568" name="4 - La couche Internet - Configuration IPv4 des hôtes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Configuration IPv4 des hôtes</a:t>
            </a:r>
          </a:p>
        </p:txBody>
      </p:sp>
      <p:pic>
        <p:nvPicPr>
          <p:cNvPr id="1569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5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573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74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576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457200">
              <a:lnSpc>
                <a:spcPct val="100000"/>
              </a:lnSpc>
              <a:spcBef>
                <a:spcPts val="0"/>
              </a:spcBef>
              <a:defRPr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81</a:t>
            </a:fld>
            <a:endParaRPr/>
          </a:p>
        </p:txBody>
      </p:sp>
      <p:sp>
        <p:nvSpPr>
          <p:cNvPr id="1577" name="Commandes utiles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lvl1pPr>
          </a:lstStyle>
          <a:p>
            <a:r>
              <a:t>Commandes utiles</a:t>
            </a:r>
          </a:p>
        </p:txBody>
      </p:sp>
      <p:sp>
        <p:nvSpPr>
          <p:cNvPr id="1578" name="Windows…"/>
          <p:cNvSpPr txBox="1">
            <a:spLocks noGrp="1"/>
          </p:cNvSpPr>
          <p:nvPr>
            <p:ph type="body" idx="1"/>
          </p:nvPr>
        </p:nvSpPr>
        <p:spPr>
          <a:xfrm>
            <a:off x="304800" y="2032000"/>
            <a:ext cx="9601200" cy="4864100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Font typeface="Lucida Grande"/>
              <a:defRPr sz="2000"/>
            </a:pPr>
            <a:r>
              <a:t>Windows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>
                <a:latin typeface="Consolas"/>
                <a:ea typeface="Consolas"/>
                <a:cs typeface="Consolas"/>
                <a:sym typeface="Consolas"/>
              </a:rPr>
              <a:t>ipconfig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endParaRPr b="1">
              <a:latin typeface="Consolas"/>
              <a:ea typeface="Consolas"/>
              <a:cs typeface="Consolas"/>
              <a:sym typeface="Consolas"/>
            </a:endParaRP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endParaRPr b="1">
              <a:latin typeface="Consolas"/>
              <a:ea typeface="Consolas"/>
              <a:cs typeface="Consolas"/>
              <a:sym typeface="Consolas"/>
            </a:endParaRP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endParaRPr b="1">
              <a:latin typeface="Consolas"/>
              <a:ea typeface="Consolas"/>
              <a:cs typeface="Consolas"/>
              <a:sym typeface="Consolas"/>
            </a:endParaRP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endParaRPr b="1">
              <a:latin typeface="Consolas"/>
              <a:ea typeface="Consolas"/>
              <a:cs typeface="Consolas"/>
              <a:sym typeface="Consolas"/>
            </a:endParaRP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endParaRPr b="1">
              <a:latin typeface="Consolas"/>
              <a:ea typeface="Consolas"/>
              <a:cs typeface="Consolas"/>
              <a:sym typeface="Consolas"/>
            </a:endParaRP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endParaRPr b="1">
              <a:latin typeface="Consolas"/>
              <a:ea typeface="Consolas"/>
              <a:cs typeface="Consolas"/>
              <a:sym typeface="Consolas"/>
            </a:endParaRP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endParaRPr b="1">
              <a:latin typeface="Consolas"/>
              <a:ea typeface="Consolas"/>
              <a:cs typeface="Consolas"/>
              <a:sym typeface="Consolas"/>
            </a:endParaRP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endParaRPr b="1">
              <a:latin typeface="Consolas"/>
              <a:ea typeface="Consolas"/>
              <a:cs typeface="Consolas"/>
              <a:sym typeface="Consolas"/>
            </a:endParaRP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endParaRPr b="1">
              <a:latin typeface="Consolas"/>
              <a:ea typeface="Consolas"/>
              <a:cs typeface="Consolas"/>
              <a:sym typeface="Consolas"/>
            </a:endParaRP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endParaRPr b="1">
              <a:latin typeface="Consolas"/>
              <a:ea typeface="Consolas"/>
              <a:cs typeface="Consolas"/>
              <a:sym typeface="Consolas"/>
            </a:endParaRP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rPr b="1">
                <a:latin typeface="Consolas"/>
                <a:ea typeface="Consolas"/>
                <a:cs typeface="Consolas"/>
                <a:sym typeface="Consolas"/>
              </a:rPr>
              <a:t>ipconfig /all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Permet d'avoir toutes les caractéristiques des connexions réseaux : adresse IP, adresse MAC…</a:t>
            </a:r>
          </a:p>
        </p:txBody>
      </p:sp>
      <p:sp>
        <p:nvSpPr>
          <p:cNvPr id="1579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81</a:t>
            </a:fld>
            <a:endParaRPr/>
          </a:p>
        </p:txBody>
      </p:sp>
      <p:sp>
        <p:nvSpPr>
          <p:cNvPr id="1580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sp>
        <p:nvSpPr>
          <p:cNvPr id="1581" name="4 - La couche Internet - Configuration IPv4 des hôtes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Configuration IPv4 des hôtes</a:t>
            </a:r>
          </a:p>
        </p:txBody>
      </p:sp>
      <p:pic>
        <p:nvPicPr>
          <p:cNvPr id="1582" name="Internet-transit-3.png" descr="Internet-transit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sp>
        <p:nvSpPr>
          <p:cNvPr id="1583" name="C:&gt;ipconfig…"/>
          <p:cNvSpPr txBox="1"/>
          <p:nvPr/>
        </p:nvSpPr>
        <p:spPr>
          <a:xfrm>
            <a:off x="3358451" y="2009092"/>
            <a:ext cx="6422852" cy="3728816"/>
          </a:xfrm>
          <a:prstGeom prst="rect">
            <a:avLst/>
          </a:prstGeom>
          <a:solidFill>
            <a:srgbClr val="F8F9FA"/>
          </a:solidFill>
          <a:ln w="12700">
            <a:miter lim="400000"/>
          </a:ln>
          <a:effectLst>
            <a:outerShdw blurRad="127000" dist="43006" dir="2441424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1400" b="0" spc="0">
                <a:solidFill>
                  <a:srgbClr val="408080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rPr i="0">
                <a:solidFill>
                  <a:srgbClr val="202123"/>
                </a:solidFill>
              </a:rPr>
              <a:t>C:</a:t>
            </a:r>
            <a:r>
              <a:t>&gt;ipconfig</a:t>
            </a:r>
            <a:endParaRPr i="0">
              <a:solidFill>
                <a:srgbClr val="202123"/>
              </a:solidFill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400" b="0" i="0" spc="0">
                <a:solidFill>
                  <a:srgbClr val="202123"/>
                </a:solidFill>
                <a:latin typeface="Consolas"/>
                <a:ea typeface="Consolas"/>
                <a:cs typeface="Consolas"/>
                <a:sym typeface="Consolas"/>
              </a:defRPr>
            </a:pPr>
            <a:endParaRPr i="0">
              <a:solidFill>
                <a:srgbClr val="202123"/>
              </a:solidFill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400" b="0" i="0" spc="0">
                <a:solidFill>
                  <a:srgbClr val="20212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Configuration IP de Windows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400" b="0" i="0" spc="0">
                <a:solidFill>
                  <a:srgbClr val="202123"/>
                </a:solidFill>
                <a:latin typeface="Consolas"/>
                <a:ea typeface="Consolas"/>
                <a:cs typeface="Consolas"/>
                <a:sym typeface="Consolas"/>
              </a:defRPr>
            </a:pPr>
            <a:endParaRPr/>
          </a:p>
          <a:p>
            <a:pPr defTabSz="457200">
              <a:lnSpc>
                <a:spcPct val="100000"/>
              </a:lnSpc>
              <a:spcBef>
                <a:spcPts val="0"/>
              </a:spcBef>
              <a:defRPr sz="1400" b="0" i="0" spc="0">
                <a:solidFill>
                  <a:srgbClr val="20212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Carte réseau sans fil Connexion réseau sans fil :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400" b="0" i="0" spc="0">
                <a:solidFill>
                  <a:srgbClr val="202123"/>
                </a:solidFill>
                <a:latin typeface="Consolas"/>
                <a:ea typeface="Consolas"/>
                <a:cs typeface="Consolas"/>
                <a:sym typeface="Consolas"/>
              </a:defRPr>
            </a:pPr>
            <a:endParaRPr/>
          </a:p>
          <a:p>
            <a:pPr defTabSz="457200">
              <a:lnSpc>
                <a:spcPct val="100000"/>
              </a:lnSpc>
              <a:spcBef>
                <a:spcPts val="0"/>
              </a:spcBef>
              <a:defRPr sz="1400" b="0" i="0" spc="0">
                <a:solidFill>
                  <a:srgbClr val="20212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   Statut du média. . . . . . . . . . . . : Média déconnecté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400" b="0" i="0" spc="0">
                <a:solidFill>
                  <a:srgbClr val="20212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   Suffixe DNS propre à la connexion. . . :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400" b="0" i="0" spc="0">
                <a:solidFill>
                  <a:srgbClr val="202123"/>
                </a:solidFill>
                <a:latin typeface="Consolas"/>
                <a:ea typeface="Consolas"/>
                <a:cs typeface="Consolas"/>
                <a:sym typeface="Consolas"/>
              </a:defRPr>
            </a:pPr>
            <a:endParaRPr/>
          </a:p>
          <a:p>
            <a:pPr defTabSz="457200">
              <a:lnSpc>
                <a:spcPct val="100000"/>
              </a:lnSpc>
              <a:spcBef>
                <a:spcPts val="0"/>
              </a:spcBef>
              <a:defRPr sz="1400" b="0" i="0" spc="0">
                <a:solidFill>
                  <a:srgbClr val="20212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Carte Ethernet Connexion au réseau local :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400" b="0" i="0" spc="0">
                <a:solidFill>
                  <a:srgbClr val="202123"/>
                </a:solidFill>
                <a:latin typeface="Consolas"/>
                <a:ea typeface="Consolas"/>
                <a:cs typeface="Consolas"/>
                <a:sym typeface="Consolas"/>
              </a:defRPr>
            </a:pPr>
            <a:endParaRPr/>
          </a:p>
          <a:p>
            <a:pPr defTabSz="457200">
              <a:lnSpc>
                <a:spcPct val="100000"/>
              </a:lnSpc>
              <a:spcBef>
                <a:spcPts val="0"/>
              </a:spcBef>
              <a:defRPr sz="1400" b="0" i="0" spc="0">
                <a:solidFill>
                  <a:srgbClr val="20212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   Suffixe DNS propre à la connexion. . . :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400" b="0" i="0" spc="0">
                <a:solidFill>
                  <a:srgbClr val="20212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   Adresse IPv6 de liaison locale. . . . .: fe80::89c9:7d53:f73:c8c4</a:t>
            </a:r>
            <a:r>
              <a:rPr>
                <a:solidFill>
                  <a:srgbClr val="19177C"/>
                </a:solidFill>
              </a:rPr>
              <a:t>%1</a:t>
            </a:r>
            <a:r>
              <a:t>1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400" b="0" i="0" spc="0">
                <a:solidFill>
                  <a:srgbClr val="20212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   Adresse IPv4. . . . . . . . . . . . . .: 192.168.1.2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400" b="0" i="0" spc="0">
                <a:solidFill>
                  <a:srgbClr val="20212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   Masque de sous-réseau. . . . . . . . . : 255.255.255.0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400" b="0" i="0" spc="0">
                <a:solidFill>
                  <a:srgbClr val="202123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   Passerelle [[par défaut]]. . . . . . . . . : 192.168.1.1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7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585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86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588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457200">
              <a:lnSpc>
                <a:spcPct val="100000"/>
              </a:lnSpc>
              <a:spcBef>
                <a:spcPts val="0"/>
              </a:spcBef>
              <a:defRPr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82</a:t>
            </a:fld>
            <a:endParaRPr/>
          </a:p>
        </p:txBody>
      </p:sp>
      <p:sp>
        <p:nvSpPr>
          <p:cNvPr id="1589" name="ICMP - Internet Control Message Protocol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pPr>
            <a:r>
              <a:t>ICMP - </a:t>
            </a:r>
            <a:r>
              <a:rPr i="1"/>
              <a:t>Internet Control Message Protocol</a:t>
            </a:r>
          </a:p>
        </p:txBody>
      </p:sp>
      <p:sp>
        <p:nvSpPr>
          <p:cNvPr id="1590" name="ICMP est le contrôleur de la couche internet…"/>
          <p:cNvSpPr txBox="1">
            <a:spLocks noGrp="1"/>
          </p:cNvSpPr>
          <p:nvPr>
            <p:ph type="body" idx="1"/>
          </p:nvPr>
        </p:nvSpPr>
        <p:spPr>
          <a:xfrm>
            <a:off x="304800" y="2032000"/>
            <a:ext cx="9601200" cy="4864100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Font typeface="Lucida Grande"/>
              <a:defRPr sz="2000"/>
            </a:pPr>
            <a:r>
              <a:t>ICMP est le </a:t>
            </a:r>
            <a:r>
              <a:rPr b="1"/>
              <a:t>contrôleur de la couche internet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RFC 792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 b="1"/>
            </a:pPr>
            <a:r>
              <a:t>Message de contrôle et d’erreur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Communications entre routeurs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Signalisation de congestion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Mise à jour de table de routage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Un paquet ICMP est encapsulé dans un datagramme IP. 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Un champ type de message (8 bits) et un champ Code d’erreur (8 bits) sont principalement utilisé. Exemples :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Type : 8 ; Code : 0 =&gt; demande d’écho (echo-request)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Type : 0 ; Code : 0 =&gt; réponse d’écho (echo-reply)</a:t>
            </a:r>
          </a:p>
          <a:p>
            <a:pPr lvl="2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Type 11 : Temps dépassé (un TTL a expiré)</a:t>
            </a:r>
          </a:p>
        </p:txBody>
      </p:sp>
      <p:sp>
        <p:nvSpPr>
          <p:cNvPr id="1591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t>82</a:t>
            </a:fld>
            <a:endParaRPr/>
          </a:p>
        </p:txBody>
      </p:sp>
      <p:sp>
        <p:nvSpPr>
          <p:cNvPr id="1592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sp>
        <p:nvSpPr>
          <p:cNvPr id="1593" name="4 - La couche Internet - Autres protocoles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Autres protocoles</a:t>
            </a:r>
          </a:p>
        </p:txBody>
      </p:sp>
      <p:pic>
        <p:nvPicPr>
          <p:cNvPr id="1594" name="Internet-transit-3.png" descr="Internet-transit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0" name="Grouper"/>
          <p:cNvGrpSpPr/>
          <p:nvPr/>
        </p:nvGrpSpPr>
        <p:grpSpPr>
          <a:xfrm>
            <a:off x="317500" y="1270000"/>
            <a:ext cx="9525000" cy="38100"/>
            <a:chOff x="0" y="0"/>
            <a:chExt cx="9525000" cy="38100"/>
          </a:xfrm>
        </p:grpSpPr>
        <p:sp>
          <p:nvSpPr>
            <p:cNvPr id="1598" name="Ligne"/>
            <p:cNvSpPr/>
            <p:nvPr/>
          </p:nvSpPr>
          <p:spPr>
            <a:xfrm>
              <a:off x="0" y="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99" name="Ligne"/>
            <p:cNvSpPr/>
            <p:nvPr/>
          </p:nvSpPr>
          <p:spPr>
            <a:xfrm>
              <a:off x="0" y="38100"/>
              <a:ext cx="9525000" cy="0"/>
            </a:xfrm>
            <a:prstGeom prst="line">
              <a:avLst/>
            </a:prstGeom>
            <a:noFill/>
            <a:ln w="12700" cap="flat">
              <a:solidFill>
                <a:schemeClr val="accent1">
                  <a:hueOff val="109194"/>
                  <a:satOff val="-4874"/>
                  <a:lumOff val="12971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ct val="100000"/>
                </a:lnSpc>
                <a:spcBef>
                  <a:spcPts val="0"/>
                </a:spcBef>
                <a:defRPr sz="1200" b="0" i="0" spc="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601" name="Numéro de diapositive"/>
          <p:cNvSpPr txBox="1">
            <a:spLocks noGrp="1"/>
          </p:cNvSpPr>
          <p:nvPr>
            <p:ph type="sldNum" sz="quarter" idx="4294967295"/>
          </p:nvPr>
        </p:nvSpPr>
        <p:spPr>
          <a:xfrm>
            <a:off x="9626600" y="7200900"/>
            <a:ext cx="266700" cy="304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457200">
              <a:lnSpc>
                <a:spcPct val="100000"/>
              </a:lnSpc>
              <a:spcBef>
                <a:spcPts val="0"/>
              </a:spcBef>
              <a:defRPr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rPr/>
              <a:t>83</a:t>
            </a:fld>
            <a:endParaRPr/>
          </a:p>
        </p:txBody>
      </p:sp>
      <p:sp>
        <p:nvSpPr>
          <p:cNvPr id="1602" name="ICMP - Internet Control Message Protocol"/>
          <p:cNvSpPr txBox="1"/>
          <p:nvPr/>
        </p:nvSpPr>
        <p:spPr>
          <a:xfrm>
            <a:off x="304865" y="1416050"/>
            <a:ext cx="6045201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defTabSz="457200">
              <a:spcBef>
                <a:spcPts val="0"/>
              </a:spcBef>
              <a:defRPr i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</a:defRPr>
            </a:pPr>
            <a:r>
              <a:t>ICMP - </a:t>
            </a:r>
            <a:r>
              <a:rPr i="1"/>
              <a:t>Internet Control Message Protocol</a:t>
            </a:r>
          </a:p>
        </p:txBody>
      </p:sp>
      <p:sp>
        <p:nvSpPr>
          <p:cNvPr id="1603" name="La commande ping utilise ICMP pour mesurer des RTT, round-trip time.…"/>
          <p:cNvSpPr txBox="1">
            <a:spLocks noGrp="1"/>
          </p:cNvSpPr>
          <p:nvPr>
            <p:ph type="body" idx="1"/>
          </p:nvPr>
        </p:nvSpPr>
        <p:spPr>
          <a:xfrm>
            <a:off x="304800" y="2032000"/>
            <a:ext cx="9601200" cy="4864100"/>
          </a:xfrm>
          <a:prstGeom prst="rect">
            <a:avLst/>
          </a:prstGeom>
        </p:spPr>
        <p:txBody>
          <a:bodyPr lIns="25400" tIns="25400" rIns="25400" bIns="25400" anchor="t"/>
          <a:lstStyle/>
          <a:p>
            <a:pPr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Font typeface="Lucida Grande"/>
              <a:defRPr sz="2000"/>
            </a:pPr>
            <a:r>
              <a:t>La commande </a:t>
            </a:r>
            <a:r>
              <a:rPr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ping</a:t>
            </a:r>
            <a:r>
              <a:t> utilise ICMP pour mesurer des RTT, </a:t>
            </a:r>
            <a:r>
              <a:rPr i="1"/>
              <a:t>round-trip time.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RTT est le temps, mesuré en millisecondes, qu’un paquet met pour aller d’un point de départ à une destination et revenir</a:t>
            </a:r>
          </a:p>
          <a:p>
            <a:pPr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Font typeface="Lucida Grande"/>
              <a:defRPr sz="2000"/>
            </a:pPr>
            <a:r>
              <a:rPr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rPr>
              <a:t>ping</a:t>
            </a:r>
            <a:r>
              <a:t> mesure, entre autres, le délai entre l’envoi d’une requête ICMP ‘</a:t>
            </a:r>
            <a:r>
              <a:rPr i="1"/>
              <a:t>echo-request</a:t>
            </a:r>
            <a:r>
              <a:t>’ et la réponse ‘</a:t>
            </a:r>
            <a:r>
              <a:rPr i="1"/>
              <a:t>réponse echo</a:t>
            </a:r>
            <a:r>
              <a:t>’.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2000"/>
            </a:pPr>
            <a:r>
              <a:t>Cela permet d’évaluer la latence réseau.</a:t>
            </a:r>
            <a:br/>
            <a:endParaRPr/>
          </a:p>
          <a:p>
            <a:pPr marL="558800" lvl="1" indent="-241300">
              <a:lnSpc>
                <a:spcPct val="100000"/>
              </a:lnSpc>
              <a:spcBef>
                <a:spcPts val="100"/>
              </a:spcBef>
              <a:buClr>
                <a:srgbClr val="040F6A"/>
              </a:buClr>
              <a:buSzPct val="75000"/>
              <a:buFont typeface="Lucida Grande"/>
              <a:buChar char="‣"/>
              <a:defRPr sz="1900">
                <a:solidFill>
                  <a:schemeClr val="accent5">
                    <a:lumOff val="-6018"/>
                  </a:schemeClr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$ ping -c3 </a:t>
            </a:r>
            <a:r>
              <a:rPr>
                <a:hlinkClick r:id="rId3"/>
              </a:rPr>
              <a:t>example.com</a:t>
            </a:r>
            <a:br/>
            <a:r>
              <a:t>PING example.com (93.184.216.34): 56 data bytes</a:t>
            </a:r>
            <a:br/>
            <a:r>
              <a:t>64 bytes from 93.184.216.34: icmp_seq=0 ttl=56 time=86.834 ms</a:t>
            </a:r>
            <a:br/>
            <a:r>
              <a:t>64 bytes from 93.184.216.34: icmp_seq=1 ttl=56 time=86.859 ms</a:t>
            </a:r>
            <a:br/>
            <a:r>
              <a:t>64 bytes from 93.184.216.34: icmp_seq=2 ttl=56 time=86.612 ms</a:t>
            </a:r>
            <a:br/>
            <a:r>
              <a:t>––– example.com ping statistics –––</a:t>
            </a:r>
            <a:br/>
            <a:r>
              <a:t>3 packets transmitted, 3 packets received, 0.0% packet loss</a:t>
            </a:r>
            <a:br/>
            <a:r>
              <a:t>round-trip min/avg/max/stddev = 86.612/86.768/86.859/0.111 ms</a:t>
            </a:r>
          </a:p>
        </p:txBody>
      </p:sp>
      <p:sp>
        <p:nvSpPr>
          <p:cNvPr id="1604" name="Texte"/>
          <p:cNvSpPr txBox="1"/>
          <p:nvPr/>
        </p:nvSpPr>
        <p:spPr>
          <a:xfrm>
            <a:off x="9626600" y="7200900"/>
            <a:ext cx="266700" cy="30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r" defTabSz="457200">
              <a:lnSpc>
                <a:spcPct val="100000"/>
              </a:lnSpc>
              <a:spcBef>
                <a:spcPts val="0"/>
              </a:spcBef>
              <a:defRPr sz="1200" b="0" i="0" spc="0">
                <a:solidFill>
                  <a:schemeClr val="accent1">
                    <a:hueOff val="54751"/>
                    <a:satOff val="-1697"/>
                    <a:lumOff val="-18038"/>
                  </a:schemeClr>
                </a:solidFill>
                <a:latin typeface="+mn-lt"/>
                <a:ea typeface="+mn-ea"/>
                <a:cs typeface="+mn-cs"/>
                <a:sym typeface="Book Antiqua"/>
              </a:defRPr>
            </a:lvl1pPr>
          </a:lstStyle>
          <a:p>
            <a:fld id="{86CB4B4D-7CA3-9044-876B-883B54F8677D}" type="slidenum">
              <a:rPr/>
              <a:t>83</a:t>
            </a:fld>
            <a:endParaRPr/>
          </a:p>
        </p:txBody>
      </p:sp>
      <p:sp>
        <p:nvSpPr>
          <p:cNvPr id="1605" name="Grouper"/>
          <p:cNvSpPr txBox="1"/>
          <p:nvPr/>
        </p:nvSpPr>
        <p:spPr>
          <a:xfrm>
            <a:off x="279400" y="136720"/>
            <a:ext cx="9601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600" b="0" i="0" spc="-72">
                <a:latin typeface="+mj-lt"/>
                <a:ea typeface="+mj-ea"/>
                <a:cs typeface="+mj-cs"/>
                <a:sym typeface="Garamond"/>
              </a:defRPr>
            </a:pPr>
            <a:r>
              <a:t>La couche réseau												</a:t>
            </a:r>
            <a:r>
              <a:rPr sz="2200" spc="-44">
                <a:latin typeface="Consolas"/>
                <a:ea typeface="Consolas"/>
                <a:cs typeface="Consolas"/>
                <a:sym typeface="Consolas"/>
              </a:rPr>
              <a:t>Ch.2</a:t>
            </a:r>
          </a:p>
        </p:txBody>
      </p:sp>
      <p:sp>
        <p:nvSpPr>
          <p:cNvPr id="1606" name="4 - La couche Internet - Autres protocoles"/>
          <p:cNvSpPr txBox="1"/>
          <p:nvPr/>
        </p:nvSpPr>
        <p:spPr>
          <a:xfrm>
            <a:off x="279400" y="806450"/>
            <a:ext cx="96012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r>
              <a:t> 4 - La couche Internet - Autres protocoles</a:t>
            </a:r>
          </a:p>
        </p:txBody>
      </p:sp>
      <p:pic>
        <p:nvPicPr>
          <p:cNvPr id="1607" name="Internet-transit-3.png" descr="Internet-transit-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2925" y="46153"/>
            <a:ext cx="1316973" cy="9218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17" name="Grouper"/>
          <p:cNvGrpSpPr/>
          <p:nvPr/>
        </p:nvGrpSpPr>
        <p:grpSpPr>
          <a:xfrm>
            <a:off x="4823576" y="3987591"/>
            <a:ext cx="4653048" cy="3271394"/>
            <a:chOff x="0" y="0"/>
            <a:chExt cx="4653046" cy="3271392"/>
          </a:xfrm>
        </p:grpSpPr>
        <p:grpSp>
          <p:nvGrpSpPr>
            <p:cNvPr id="1610" name="Grouper"/>
            <p:cNvGrpSpPr/>
            <p:nvPr/>
          </p:nvGrpSpPr>
          <p:grpSpPr>
            <a:xfrm>
              <a:off x="2972612" y="-1"/>
              <a:ext cx="591048" cy="849011"/>
              <a:chOff x="0" y="0"/>
              <a:chExt cx="591047" cy="849009"/>
            </a:xfrm>
          </p:grpSpPr>
          <p:sp>
            <p:nvSpPr>
              <p:cNvPr id="1608" name="RTT"/>
              <p:cNvSpPr txBox="1"/>
              <p:nvPr/>
            </p:nvSpPr>
            <p:spPr>
              <a:xfrm>
                <a:off x="0" y="0"/>
                <a:ext cx="591048" cy="3810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>
                    <a:solidFill>
                      <a:schemeClr val="accent1"/>
                    </a:solidFill>
                  </a:defRPr>
                </a:lvl1pPr>
              </a:lstStyle>
              <a:p>
                <a:r>
                  <a:t>RTT</a:t>
                </a:r>
              </a:p>
            </p:txBody>
          </p:sp>
          <p:sp>
            <p:nvSpPr>
              <p:cNvPr id="1609" name="Flèche"/>
              <p:cNvSpPr/>
              <p:nvPr/>
            </p:nvSpPr>
            <p:spPr>
              <a:xfrm rot="16200000" flipH="1">
                <a:off x="67979" y="447412"/>
                <a:ext cx="455090" cy="348105"/>
              </a:xfrm>
              <a:prstGeom prst="rightArrow">
                <a:avLst>
                  <a:gd name="adj1" fmla="val 26126"/>
                  <a:gd name="adj2" fmla="val 53261"/>
                </a:avLst>
              </a:prstGeom>
              <a:blipFill rotWithShape="1">
                <a:blip r:embed="rId5"/>
                <a:srcRect/>
                <a:tile tx="0" ty="0" sx="100000" sy="100000" flip="none" algn="tl"/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450000">
                  <a:lnSpc>
                    <a:spcPct val="100000"/>
                  </a:lnSpc>
                  <a:spcBef>
                    <a:spcPts val="0"/>
                  </a:spcBef>
                  <a:defRPr sz="1600" i="0" spc="0">
                    <a:solidFill>
                      <a:srgbClr val="000000"/>
                    </a:solidFill>
                    <a:latin typeface="Lucida Sans Regular"/>
                    <a:ea typeface="Lucida Sans Regular"/>
                    <a:cs typeface="Lucida Sans Regular"/>
                    <a:sym typeface="Lucida Sans Regular"/>
                  </a:defRPr>
                </a:pPr>
                <a:endParaRPr/>
              </a:p>
            </p:txBody>
          </p:sp>
        </p:grpSp>
        <p:grpSp>
          <p:nvGrpSpPr>
            <p:cNvPr id="1613" name="Grouper"/>
            <p:cNvGrpSpPr/>
            <p:nvPr/>
          </p:nvGrpSpPr>
          <p:grpSpPr>
            <a:xfrm>
              <a:off x="0" y="2511905"/>
              <a:ext cx="1809316" cy="759488"/>
              <a:chOff x="0" y="0"/>
              <a:chExt cx="1809315" cy="759487"/>
            </a:xfrm>
          </p:grpSpPr>
          <p:sp>
            <p:nvSpPr>
              <p:cNvPr id="1611" name="RTT moyenne"/>
              <p:cNvSpPr txBox="1"/>
              <p:nvPr/>
            </p:nvSpPr>
            <p:spPr>
              <a:xfrm>
                <a:off x="0" y="378487"/>
                <a:ext cx="1809316" cy="3810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>
                    <a:solidFill>
                      <a:schemeClr val="accent1"/>
                    </a:solidFill>
                  </a:defRPr>
                </a:lvl1pPr>
              </a:lstStyle>
              <a:p>
                <a:r>
                  <a:t>RTT moyenne</a:t>
                </a:r>
              </a:p>
            </p:txBody>
          </p:sp>
          <p:sp>
            <p:nvSpPr>
              <p:cNvPr id="1612" name="Flèche"/>
              <p:cNvSpPr/>
              <p:nvPr/>
            </p:nvSpPr>
            <p:spPr>
              <a:xfrm rot="16200000">
                <a:off x="1285945" y="53492"/>
                <a:ext cx="455090" cy="348105"/>
              </a:xfrm>
              <a:prstGeom prst="rightArrow">
                <a:avLst>
                  <a:gd name="adj1" fmla="val 26126"/>
                  <a:gd name="adj2" fmla="val 53261"/>
                </a:avLst>
              </a:prstGeom>
              <a:blipFill rotWithShape="1">
                <a:blip r:embed="rId5"/>
                <a:srcRect/>
                <a:tile tx="0" ty="0" sx="100000" sy="100000" flip="none" algn="tl"/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450000">
                  <a:lnSpc>
                    <a:spcPct val="100000"/>
                  </a:lnSpc>
                  <a:spcBef>
                    <a:spcPts val="0"/>
                  </a:spcBef>
                  <a:defRPr sz="1600" i="0" spc="0">
                    <a:solidFill>
                      <a:srgbClr val="000000"/>
                    </a:solidFill>
                    <a:latin typeface="Lucida Sans Regular"/>
                    <a:ea typeface="Lucida Sans Regular"/>
                    <a:cs typeface="Lucida Sans Regular"/>
                    <a:sym typeface="Lucida Sans Regular"/>
                  </a:defRPr>
                </a:pPr>
                <a:endParaRPr/>
              </a:p>
            </p:txBody>
          </p:sp>
        </p:grpSp>
        <p:grpSp>
          <p:nvGrpSpPr>
            <p:cNvPr id="1616" name="Grouper"/>
            <p:cNvGrpSpPr/>
            <p:nvPr/>
          </p:nvGrpSpPr>
          <p:grpSpPr>
            <a:xfrm>
              <a:off x="2734663" y="2511905"/>
              <a:ext cx="1918384" cy="759488"/>
              <a:chOff x="0" y="0"/>
              <a:chExt cx="1918382" cy="759487"/>
            </a:xfrm>
          </p:grpSpPr>
          <p:sp>
            <p:nvSpPr>
              <p:cNvPr id="1614" name="écart type RTT"/>
              <p:cNvSpPr txBox="1"/>
              <p:nvPr/>
            </p:nvSpPr>
            <p:spPr>
              <a:xfrm>
                <a:off x="0" y="378487"/>
                <a:ext cx="1918383" cy="3810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>
                    <a:solidFill>
                      <a:schemeClr val="accent1"/>
                    </a:solidFill>
                  </a:defRPr>
                </a:lvl1pPr>
              </a:lstStyle>
              <a:p>
                <a:r>
                  <a:t>écart type RTT</a:t>
                </a:r>
              </a:p>
            </p:txBody>
          </p:sp>
          <p:sp>
            <p:nvSpPr>
              <p:cNvPr id="1615" name="Flèche"/>
              <p:cNvSpPr/>
              <p:nvPr/>
            </p:nvSpPr>
            <p:spPr>
              <a:xfrm rot="16200000">
                <a:off x="349060" y="53492"/>
                <a:ext cx="455090" cy="348105"/>
              </a:xfrm>
              <a:prstGeom prst="rightArrow">
                <a:avLst>
                  <a:gd name="adj1" fmla="val 26126"/>
                  <a:gd name="adj2" fmla="val 53261"/>
                </a:avLst>
              </a:prstGeom>
              <a:blipFill rotWithShape="1">
                <a:blip r:embed="rId5"/>
                <a:srcRect/>
                <a:tile tx="0" ty="0" sx="100000" sy="100000" flip="none" algn="tl"/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450000">
                  <a:lnSpc>
                    <a:spcPct val="100000"/>
                  </a:lnSpc>
                  <a:spcBef>
                    <a:spcPts val="0"/>
                  </a:spcBef>
                  <a:defRPr sz="1600" i="0" spc="0">
                    <a:solidFill>
                      <a:srgbClr val="000000"/>
                    </a:solidFill>
                    <a:latin typeface="Lucida Sans Regular"/>
                    <a:ea typeface="Lucida Sans Regular"/>
                    <a:cs typeface="Lucida Sans Regular"/>
                    <a:sym typeface="Lucida Sans Regular"/>
                  </a:defRPr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Choice xmlns:p14="http://schemas.microsoft.com/office/powerpoint/2010/main" xmlns:a14="http://schemas.microsoft.com/office/drawing/2010/main" xmlns:m="http://schemas.openxmlformats.org/officeDocument/2006/math" xmlns="" Requires="p14">
      <p:transition spd="med" advClick="1" p14:dur="1000">
        <p:peelOff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" grpId="1" animBg="1" advAuto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Editorial">
  <a:themeElements>
    <a:clrScheme name="Editorial">
      <a:dk1>
        <a:srgbClr val="78807B"/>
      </a:dk1>
      <a:lt1>
        <a:srgbClr val="80084E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Garamond"/>
        <a:ea typeface="Garamond"/>
        <a:cs typeface="Garamond"/>
      </a:majorFont>
      <a:minorFont>
        <a:latin typeface="Book Antiqua"/>
        <a:ea typeface="Book Antiqua"/>
        <a:cs typeface="Book Antiqua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00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Lucida Sans Regular"/>
            <a:ea typeface="Lucida Sans Regular"/>
            <a:cs typeface="Lucida Sans Regular"/>
            <a:sym typeface="Lucida Sans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4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90000"/>
          </a:lnSpc>
          <a:spcBef>
            <a:spcPts val="900"/>
          </a:spcBef>
          <a:spcAft>
            <a:spcPts val="0"/>
          </a:spcAft>
          <a:buClrTx/>
          <a:buSzTx/>
          <a:buFontTx/>
          <a:buNone/>
          <a:tabLst/>
          <a:defRPr kumimoji="0" sz="1800" b="1" i="1" u="none" strike="noStrike" cap="none" spc="-36" normalizeH="0" baseline="0">
            <a:ln>
              <a:noFill/>
            </a:ln>
            <a:solidFill>
              <a:srgbClr val="80084E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Editorial">
  <a:themeElements>
    <a:clrScheme name="Editorial">
      <a:dk1>
        <a:srgbClr val="000000"/>
      </a:dk1>
      <a:lt1>
        <a:srgbClr val="FFFFFF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Garamond"/>
        <a:ea typeface="Garamond"/>
        <a:cs typeface="Garamond"/>
      </a:majorFont>
      <a:minorFont>
        <a:latin typeface="Book Antiqua"/>
        <a:ea typeface="Book Antiqua"/>
        <a:cs typeface="Book Antiqua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00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Lucida Sans Regular"/>
            <a:ea typeface="Lucida Sans Regular"/>
            <a:cs typeface="Lucida Sans Regular"/>
            <a:sym typeface="Lucida Sans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>
              <a:hueOff val="109194"/>
              <a:satOff val="-4874"/>
              <a:lumOff val="129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90000"/>
          </a:lnSpc>
          <a:spcBef>
            <a:spcPts val="900"/>
          </a:spcBef>
          <a:spcAft>
            <a:spcPts val="0"/>
          </a:spcAft>
          <a:buClrTx/>
          <a:buSzTx/>
          <a:buFontTx/>
          <a:buNone/>
          <a:tabLst/>
          <a:defRPr kumimoji="0" sz="1800" b="1" i="1" u="none" strike="noStrike" cap="none" spc="-36" normalizeH="0" baseline="0">
            <a:ln>
              <a:noFill/>
            </a:ln>
            <a:solidFill>
              <a:srgbClr val="80084E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10261</Words>
  <Application>Microsoft Macintosh PowerPoint</Application>
  <PresentationFormat>Personnalisé</PresentationFormat>
  <Paragraphs>1310</Paragraphs>
  <Slides>83</Slides>
  <Notes>46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83</vt:i4>
      </vt:variant>
    </vt:vector>
  </HeadingPairs>
  <TitlesOfParts>
    <vt:vector size="93" baseType="lpstr">
      <vt:lpstr>Arial</vt:lpstr>
      <vt:lpstr>Book Antiqua</vt:lpstr>
      <vt:lpstr>Consolas</vt:lpstr>
      <vt:lpstr>Garamond</vt:lpstr>
      <vt:lpstr>Helvetica</vt:lpstr>
      <vt:lpstr>Helvetica Neue</vt:lpstr>
      <vt:lpstr>Lucida Grande</vt:lpstr>
      <vt:lpstr>Verdana</vt:lpstr>
      <vt:lpstr>Zapf Dingbats</vt:lpstr>
      <vt:lpstr>Editorial</vt:lpstr>
      <vt:lpstr> François Lacomme  &lt;francois.lacomme@2isa.net&gt;   Document provisoire.  Copie et diffusion non autorisées sans accord écrit. Documents liés aux cours et TP : https://utc505.seancetenante.com</vt:lpstr>
      <vt:lpstr>Internet - réseaux et sécurité       Préface</vt:lpstr>
      <vt:lpstr>Internet - réseaux et sécurité       Préface</vt:lpstr>
      <vt:lpstr>Internet - réseaux et sécurité       Préface</vt:lpstr>
      <vt:lpstr>Architecture de communication en couches                 Ch.1</vt:lpstr>
      <vt:lpstr>Architecture de communication en couches                 Ch.1</vt:lpstr>
      <vt:lpstr>Présentation PowerPoint</vt:lpstr>
      <vt:lpstr>Présentation PowerPoint</vt:lpstr>
      <vt:lpstr>Architecture de communication en couches                 Ch.1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François LACOMME</cp:lastModifiedBy>
  <cp:revision>1</cp:revision>
  <dcterms:modified xsi:type="dcterms:W3CDTF">2026-09-21T21:46:04Z</dcterms:modified>
</cp:coreProperties>
</file>