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373" r:id="rId112"/>
    <p:sldId id="374" r:id="rId113"/>
    <p:sldId id="375" r:id="rId114"/>
    <p:sldId id="376" r:id="rId115"/>
    <p:sldId id="377" r:id="rId116"/>
    <p:sldId id="378" r:id="rId117"/>
    <p:sldId id="379" r:id="rId118"/>
    <p:sldId id="380" r:id="rId119"/>
    <p:sldId id="381" r:id="rId120"/>
    <p:sldId id="382" r:id="rId121"/>
    <p:sldId id="383" r:id="rId122"/>
    <p:sldId id="384" r:id="rId123"/>
    <p:sldId id="385" r:id="rId124"/>
    <p:sldId id="386" r:id="rId125"/>
    <p:sldId id="387" r:id="rId126"/>
    <p:sldId id="388" r:id="rId127"/>
    <p:sldId id="389" r:id="rId128"/>
    <p:sldId id="390" r:id="rId129"/>
    <p:sldId id="391" r:id="rId130"/>
    <p:sldId id="392" r:id="rId131"/>
    <p:sldId id="393" r:id="rId132"/>
    <p:sldId id="394" r:id="rId133"/>
    <p:sldId id="395" r:id="rId134"/>
    <p:sldId id="396" r:id="rId135"/>
    <p:sldId id="397" r:id="rId136"/>
    <p:sldId id="398" r:id="rId137"/>
    <p:sldId id="399" r:id="rId138"/>
    <p:sldId id="400" r:id="rId139"/>
    <p:sldId id="401" r:id="rId140"/>
    <p:sldId id="402" r:id="rId141"/>
    <p:sldId id="403" r:id="rId142"/>
    <p:sldId id="404" r:id="rId143"/>
    <p:sldId id="405" r:id="rId144"/>
    <p:sldId id="406" r:id="rId145"/>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55600" rtl="0" fontAlgn="auto" latinLnBrk="0" hangingPunct="0">
      <a:lnSpc>
        <a:spcPct val="90000"/>
      </a:lnSpc>
      <a:spcBef>
        <a:spcPts val="900"/>
      </a:spcBef>
      <a:spcAft>
        <a:spcPts val="0"/>
      </a:spcAft>
      <a:buClrTx/>
      <a:buSzTx/>
      <a:buFontTx/>
      <a:buNone/>
      <a:tabLst/>
      <a:defRPr kumimoji="0" sz="1800" b="1" i="1" u="none" strike="noStrike" cap="none" spc="-36" normalizeH="0" baseline="0">
        <a:ln>
          <a:noFill/>
        </a:ln>
        <a:solidFill>
          <a:srgbClr val="80084E"/>
        </a:solidFill>
        <a:effectLst/>
        <a:uFillTx/>
        <a:latin typeface="Verdana"/>
        <a:ea typeface="Verdana"/>
        <a:cs typeface="Verdana"/>
        <a:sym typeface="Verdana"/>
      </a:defRPr>
    </a:lvl1pPr>
    <a:lvl2pPr marL="0" marR="0" indent="0" algn="l" defTabSz="355600" rtl="0" fontAlgn="auto" latinLnBrk="0" hangingPunct="0">
      <a:lnSpc>
        <a:spcPct val="90000"/>
      </a:lnSpc>
      <a:spcBef>
        <a:spcPts val="900"/>
      </a:spcBef>
      <a:spcAft>
        <a:spcPts val="0"/>
      </a:spcAft>
      <a:buClrTx/>
      <a:buSzTx/>
      <a:buFontTx/>
      <a:buNone/>
      <a:tabLst/>
      <a:defRPr kumimoji="0" sz="1800" b="1" i="1" u="none" strike="noStrike" cap="none" spc="-36" normalizeH="0" baseline="0">
        <a:ln>
          <a:noFill/>
        </a:ln>
        <a:solidFill>
          <a:srgbClr val="80084E"/>
        </a:solidFill>
        <a:effectLst/>
        <a:uFillTx/>
        <a:latin typeface="Verdana"/>
        <a:ea typeface="Verdana"/>
        <a:cs typeface="Verdana"/>
        <a:sym typeface="Verdana"/>
      </a:defRPr>
    </a:lvl2pPr>
    <a:lvl3pPr marL="0" marR="0" indent="317500" algn="l" defTabSz="355600" rtl="0" fontAlgn="auto" latinLnBrk="0" hangingPunct="0">
      <a:lnSpc>
        <a:spcPct val="90000"/>
      </a:lnSpc>
      <a:spcBef>
        <a:spcPts val="900"/>
      </a:spcBef>
      <a:spcAft>
        <a:spcPts val="0"/>
      </a:spcAft>
      <a:buClrTx/>
      <a:buSzTx/>
      <a:buFontTx/>
      <a:buNone/>
      <a:tabLst/>
      <a:defRPr kumimoji="0" sz="1800" b="1" i="1" u="none" strike="noStrike" cap="none" spc="-36" normalizeH="0" baseline="0">
        <a:ln>
          <a:noFill/>
        </a:ln>
        <a:solidFill>
          <a:srgbClr val="80084E"/>
        </a:solidFill>
        <a:effectLst/>
        <a:uFillTx/>
        <a:latin typeface="Verdana"/>
        <a:ea typeface="Verdana"/>
        <a:cs typeface="Verdana"/>
        <a:sym typeface="Verdana"/>
      </a:defRPr>
    </a:lvl3pPr>
    <a:lvl4pPr marL="0" marR="0" indent="635000" algn="l" defTabSz="355600" rtl="0" fontAlgn="auto" latinLnBrk="0" hangingPunct="0">
      <a:lnSpc>
        <a:spcPct val="90000"/>
      </a:lnSpc>
      <a:spcBef>
        <a:spcPts val="900"/>
      </a:spcBef>
      <a:spcAft>
        <a:spcPts val="0"/>
      </a:spcAft>
      <a:buClrTx/>
      <a:buSzTx/>
      <a:buFontTx/>
      <a:buNone/>
      <a:tabLst/>
      <a:defRPr kumimoji="0" sz="1800" b="1" i="1" u="none" strike="noStrike" cap="none" spc="-36" normalizeH="0" baseline="0">
        <a:ln>
          <a:noFill/>
        </a:ln>
        <a:solidFill>
          <a:srgbClr val="80084E"/>
        </a:solidFill>
        <a:effectLst/>
        <a:uFillTx/>
        <a:latin typeface="Verdana"/>
        <a:ea typeface="Verdana"/>
        <a:cs typeface="Verdana"/>
        <a:sym typeface="Verdana"/>
      </a:defRPr>
    </a:lvl4pPr>
    <a:lvl5pPr marL="0" marR="0" indent="952500" algn="l" defTabSz="355600" rtl="0" fontAlgn="auto" latinLnBrk="0" hangingPunct="0">
      <a:lnSpc>
        <a:spcPct val="90000"/>
      </a:lnSpc>
      <a:spcBef>
        <a:spcPts val="900"/>
      </a:spcBef>
      <a:spcAft>
        <a:spcPts val="0"/>
      </a:spcAft>
      <a:buClrTx/>
      <a:buSzTx/>
      <a:buFontTx/>
      <a:buNone/>
      <a:tabLst/>
      <a:defRPr kumimoji="0" sz="1800" b="1" i="1" u="none" strike="noStrike" cap="none" spc="-36" normalizeH="0" baseline="0">
        <a:ln>
          <a:noFill/>
        </a:ln>
        <a:solidFill>
          <a:srgbClr val="80084E"/>
        </a:solidFill>
        <a:effectLst/>
        <a:uFillTx/>
        <a:latin typeface="Verdana"/>
        <a:ea typeface="Verdana"/>
        <a:cs typeface="Verdana"/>
        <a:sym typeface="Verdana"/>
      </a:defRPr>
    </a:lvl5pPr>
    <a:lvl6pPr marL="0" marR="0" indent="1270000" algn="l" defTabSz="355600" rtl="0" fontAlgn="auto" latinLnBrk="0" hangingPunct="0">
      <a:lnSpc>
        <a:spcPct val="90000"/>
      </a:lnSpc>
      <a:spcBef>
        <a:spcPts val="900"/>
      </a:spcBef>
      <a:spcAft>
        <a:spcPts val="0"/>
      </a:spcAft>
      <a:buClrTx/>
      <a:buSzTx/>
      <a:buFontTx/>
      <a:buNone/>
      <a:tabLst/>
      <a:defRPr kumimoji="0" sz="1800" b="1" i="1" u="none" strike="noStrike" cap="none" spc="-36" normalizeH="0" baseline="0">
        <a:ln>
          <a:noFill/>
        </a:ln>
        <a:solidFill>
          <a:srgbClr val="80084E"/>
        </a:solidFill>
        <a:effectLst/>
        <a:uFillTx/>
        <a:latin typeface="Verdana"/>
        <a:ea typeface="Verdana"/>
        <a:cs typeface="Verdana"/>
        <a:sym typeface="Verdana"/>
      </a:defRPr>
    </a:lvl6pPr>
    <a:lvl7pPr marL="0" marR="0" indent="1587500" algn="l" defTabSz="355600" rtl="0" fontAlgn="auto" latinLnBrk="0" hangingPunct="0">
      <a:lnSpc>
        <a:spcPct val="90000"/>
      </a:lnSpc>
      <a:spcBef>
        <a:spcPts val="900"/>
      </a:spcBef>
      <a:spcAft>
        <a:spcPts val="0"/>
      </a:spcAft>
      <a:buClrTx/>
      <a:buSzTx/>
      <a:buFontTx/>
      <a:buNone/>
      <a:tabLst/>
      <a:defRPr kumimoji="0" sz="1800" b="1" i="1" u="none" strike="noStrike" cap="none" spc="-36" normalizeH="0" baseline="0">
        <a:ln>
          <a:noFill/>
        </a:ln>
        <a:solidFill>
          <a:srgbClr val="80084E"/>
        </a:solidFill>
        <a:effectLst/>
        <a:uFillTx/>
        <a:latin typeface="Verdana"/>
        <a:ea typeface="Verdana"/>
        <a:cs typeface="Verdana"/>
        <a:sym typeface="Verdana"/>
      </a:defRPr>
    </a:lvl7pPr>
    <a:lvl8pPr marL="0" marR="0" indent="1905000" algn="l" defTabSz="355600" rtl="0" fontAlgn="auto" latinLnBrk="0" hangingPunct="0">
      <a:lnSpc>
        <a:spcPct val="90000"/>
      </a:lnSpc>
      <a:spcBef>
        <a:spcPts val="900"/>
      </a:spcBef>
      <a:spcAft>
        <a:spcPts val="0"/>
      </a:spcAft>
      <a:buClrTx/>
      <a:buSzTx/>
      <a:buFontTx/>
      <a:buNone/>
      <a:tabLst/>
      <a:defRPr kumimoji="0" sz="1800" b="1" i="1" u="none" strike="noStrike" cap="none" spc="-36" normalizeH="0" baseline="0">
        <a:ln>
          <a:noFill/>
        </a:ln>
        <a:solidFill>
          <a:srgbClr val="80084E"/>
        </a:solidFill>
        <a:effectLst/>
        <a:uFillTx/>
        <a:latin typeface="Verdana"/>
        <a:ea typeface="Verdana"/>
        <a:cs typeface="Verdana"/>
        <a:sym typeface="Verdana"/>
      </a:defRPr>
    </a:lvl8pPr>
    <a:lvl9pPr marL="0" marR="0" indent="2222500" algn="l" defTabSz="355600" rtl="0" fontAlgn="auto" latinLnBrk="0" hangingPunct="0">
      <a:lnSpc>
        <a:spcPct val="90000"/>
      </a:lnSpc>
      <a:spcBef>
        <a:spcPts val="900"/>
      </a:spcBef>
      <a:spcAft>
        <a:spcPts val="0"/>
      </a:spcAft>
      <a:buClrTx/>
      <a:buSzTx/>
      <a:buFontTx/>
      <a:buNone/>
      <a:tabLst/>
      <a:defRPr kumimoji="0" sz="1800" b="1" i="1" u="none" strike="noStrike" cap="none" spc="-36" normalizeH="0" baseline="0">
        <a:ln>
          <a:noFill/>
        </a:ln>
        <a:solidFill>
          <a:srgbClr val="80084E"/>
        </a:solidFill>
        <a:effectLst/>
        <a:uFillTx/>
        <a:latin typeface="Verdana"/>
        <a:ea typeface="Verdana"/>
        <a:cs typeface="Verdana"/>
        <a:sym typeface="Verdan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Ref idx="minor">
          <a:srgbClr val="6D6A67"/>
        </a:fontRef>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a:fontRef idx="minor">
          <a:srgbClr val="F6F4EF"/>
        </a:fontRef>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a:fontRef idx="minor">
          <a:srgbClr val="6D6A67"/>
        </a:fontRef>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a:fontRef idx="minor">
          <a:srgbClr val="F6F4EF"/>
        </a:fontRef>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1270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a:fontRef idx="minor">
          <a:srgbClr val="6D6A67"/>
        </a:fontRef>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a:fontRef idx="min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a:fontRef idx="minor">
          <a:srgbClr val="6D6A67"/>
        </a:fontRef>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Ref idx="min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a:fontRef idx="minor">
          <a:srgbClr val="6D6A67"/>
        </a:fontRef>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a:fontRef idx="minor">
          <a:srgbClr val="6D6A67"/>
        </a:fontRef>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a:fontRef idx="minor">
          <a:srgbClr val="6D6A67"/>
        </a:fontRef>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a:fontRef idx="min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a:fontRef idx="min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a:fontRef idx="min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a:fontRef idx="minor">
          <a:srgbClr val="6D6A67"/>
        </a:fontRef>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a:fontRef idx="min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a:fontRef idx="min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a:fontRef idx="min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a:fontRef idx="minor">
          <a:srgbClr val="6D6A67"/>
        </a:fontRef>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a:fontRef idx="minor">
          <a:srgbClr val="6D6A67"/>
        </a:fontRef>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a:fontRef idx="minor">
          <a:srgbClr val="6D6A67"/>
        </a:fontRef>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a:fontRef idx="minor">
          <a:srgbClr val="6D6A67"/>
        </a:fontRef>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 styleId="{8F44A2F1-9E1F-4B54-A3A2-5F16C0AD49E2}" styleName="">
    <a:tblBg/>
    <a:wholeTbl>
      <a:tcTxStyle b="off" i="off">
        <a:fontRef idx="minor">
          <a:schemeClr val="accent1">
            <a:hueOff val="54751"/>
            <a:satOff val="-1697"/>
            <a:lumOff val="-18038"/>
          </a:schemeClr>
        </a:fontRef>
        <a:schemeClr val="accent1">
          <a:hueOff val="54751"/>
          <a:satOff val="-1697"/>
          <a:lumOff val="-18038"/>
        </a:schemeClr>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6F4EF"/>
        </a:fontRef>
        <a:srgbClr val="F6F4EF"/>
      </a:tcTxStyle>
      <a:tcStyle>
        <a:tcBdr>
          <a:left>
            <a:ln w="12700" cap="flat">
              <a:noFill/>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solidFill>
            <a:srgbClr val="9ABDE9"/>
          </a:solidFill>
        </a:fill>
      </a:tcStyle>
    </a:firstCol>
    <a:lastRow>
      <a:tcTxStyle b="off" i="off">
        <a:fontRef idx="minor">
          <a:srgbClr val="F6F4EF"/>
        </a:fontRef>
        <a:srgbClr val="F6F4EF"/>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noFill/>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solidFill>
            <a:schemeClr val="accent1">
              <a:hueOff val="109194"/>
              <a:satOff val="-4874"/>
              <a:lumOff val="12971"/>
            </a:schemeClr>
          </a:solidFill>
        </a:fill>
      </a:tcStyle>
    </a:lastRow>
    <a:firstRow>
      <a:tcTxStyle b="off" i="off">
        <a:fontRef idx="minor">
          <a:srgbClr val="F6F4EF"/>
        </a:fontRef>
        <a:srgbClr val="F6F4EF"/>
      </a:tcTxStyle>
      <a:tcStyle>
        <a:tcBdr>
          <a:left>
            <a:ln w="12700" cap="flat">
              <a:solidFill>
                <a:srgbClr val="7695B6"/>
              </a:solidFill>
              <a:prstDash val="solid"/>
              <a:miter lim="400000"/>
            </a:ln>
          </a:left>
          <a:right>
            <a:ln w="12700" cap="flat">
              <a:solidFill>
                <a:srgbClr val="7695B6"/>
              </a:solidFill>
              <a:prstDash val="solid"/>
              <a:miter lim="400000"/>
            </a:ln>
          </a:right>
          <a:top>
            <a:ln w="12700" cap="flat">
              <a:noFill/>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solidFill>
            <a:schemeClr val="accent1">
              <a:hueOff val="109194"/>
              <a:satOff val="-4874"/>
              <a:lumOff val="12971"/>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81"/>
  </p:normalViewPr>
  <p:slideViewPr>
    <p:cSldViewPr snapToGrid="0">
      <p:cViewPr varScale="1">
        <p:scale>
          <a:sx n="93" d="100"/>
          <a:sy n="93" d="100"/>
        </p:scale>
        <p:origin x="17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heme" Target="theme/theme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1143000" y="685800"/>
            <a:ext cx="4572000" cy="3429000"/>
          </a:xfrm>
          <a:prstGeom prst="rect">
            <a:avLst/>
          </a:prstGeom>
        </p:spPr>
        <p:txBody>
          <a:bodyPr/>
          <a:lstStyle/>
          <a:p>
            <a:endParaRPr/>
          </a:p>
        </p:txBody>
      </p:sp>
      <p:sp>
        <p:nvSpPr>
          <p:cNvPr id="167" name="Shape 16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xample.co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ymbl.cc/fr/unicode-tabl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utc505.seancetenante.com/documents/Fenetre-de-collision.mp4"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utc505.seancetenante.com/documents/dijkstra.pdf"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pedagogie.ac-limoges.fr/sti_si/accueil/FichesConnaissances/Sequence2SSi/co/ConvDecimalBinaire.html" TargetMode="External"/><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prstGeom prst="rect">
            <a:avLst/>
          </a:prstGeom>
        </p:spPr>
        <p:txBody>
          <a:bodyPr/>
          <a:lstStyle/>
          <a:p>
            <a:endParaRPr/>
          </a:p>
        </p:txBody>
      </p:sp>
      <p:sp>
        <p:nvSpPr>
          <p:cNvPr id="176" name="Shape 176"/>
          <p:cNvSpPr>
            <a:spLocks noGrp="1"/>
          </p:cNvSpPr>
          <p:nvPr>
            <p:ph type="body" sz="quarter" idx="1"/>
          </p:nvPr>
        </p:nvSpPr>
        <p:spPr>
          <a:prstGeom prst="rect">
            <a:avLst/>
          </a:prstGeom>
        </p:spPr>
        <p:txBody>
          <a:bodyPr/>
          <a:lstStyle/>
          <a:p>
            <a:r>
              <a:t>RS08-SI03 début le 19/10/2021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Shape 667"/>
          <p:cNvSpPr>
            <a:spLocks noGrp="1" noRot="1" noChangeAspect="1"/>
          </p:cNvSpPr>
          <p:nvPr>
            <p:ph type="sldImg"/>
          </p:nvPr>
        </p:nvSpPr>
        <p:spPr>
          <a:prstGeom prst="rect">
            <a:avLst/>
          </a:prstGeom>
        </p:spPr>
        <p:txBody>
          <a:bodyPr/>
          <a:lstStyle/>
          <a:p>
            <a:endParaRPr/>
          </a:p>
        </p:txBody>
      </p:sp>
      <p:sp>
        <p:nvSpPr>
          <p:cNvPr id="668" name="Shape 668"/>
          <p:cNvSpPr>
            <a:spLocks noGrp="1"/>
          </p:cNvSpPr>
          <p:nvPr>
            <p:ph type="body" sz="quarter" idx="1"/>
          </p:nvPr>
        </p:nvSpPr>
        <p:spPr>
          <a:prstGeom prst="rect">
            <a:avLst/>
          </a:prstGeom>
        </p:spPr>
        <p:txBody>
          <a:bodyPr/>
          <a:lstStyle/>
          <a:p>
            <a:r>
              <a:t>RS08-SI03 19/10/21 matin 2h</a:t>
            </a:r>
          </a:p>
          <a:p>
            <a:r>
              <a:t>Dia suivante : TCP et UDP à connaître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Shape 749"/>
          <p:cNvSpPr>
            <a:spLocks noGrp="1" noRot="1" noChangeAspect="1"/>
          </p:cNvSpPr>
          <p:nvPr>
            <p:ph type="sldImg"/>
          </p:nvPr>
        </p:nvSpPr>
        <p:spPr>
          <a:prstGeom prst="rect">
            <a:avLst/>
          </a:prstGeom>
        </p:spPr>
        <p:txBody>
          <a:bodyPr/>
          <a:lstStyle/>
          <a:p>
            <a:endParaRPr/>
          </a:p>
        </p:txBody>
      </p:sp>
      <p:sp>
        <p:nvSpPr>
          <p:cNvPr id="750" name="Shape 750"/>
          <p:cNvSpPr>
            <a:spLocks noGrp="1"/>
          </p:cNvSpPr>
          <p:nvPr>
            <p:ph type="body" sz="quarter" idx="1"/>
          </p:nvPr>
        </p:nvSpPr>
        <p:spPr>
          <a:prstGeom prst="rect">
            <a:avLst/>
          </a:prstGeom>
        </p:spPr>
        <p:txBody>
          <a:bodyPr/>
          <a:lstStyle/>
          <a:p>
            <a:r>
              <a:t>LIG02 17/10/2023 - 2h matin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Shape 761"/>
          <p:cNvSpPr>
            <a:spLocks noGrp="1" noRot="1" noChangeAspect="1"/>
          </p:cNvSpPr>
          <p:nvPr>
            <p:ph type="sldImg"/>
          </p:nvPr>
        </p:nvSpPr>
        <p:spPr>
          <a:prstGeom prst="rect">
            <a:avLst/>
          </a:prstGeom>
        </p:spPr>
        <p:txBody>
          <a:bodyPr/>
          <a:lstStyle/>
          <a:p>
            <a:endParaRPr/>
          </a:p>
        </p:txBody>
      </p:sp>
      <p:sp>
        <p:nvSpPr>
          <p:cNvPr id="762" name="Shape 762"/>
          <p:cNvSpPr>
            <a:spLocks noGrp="1"/>
          </p:cNvSpPr>
          <p:nvPr>
            <p:ph type="body" sz="quarter" idx="1"/>
          </p:nvPr>
        </p:nvSpPr>
        <p:spPr>
          <a:prstGeom prst="rect">
            <a:avLst/>
          </a:prstGeom>
        </p:spPr>
        <p:txBody>
          <a:bodyPr/>
          <a:lstStyle/>
          <a:p>
            <a:r>
              <a:t>Prévoir démo de wiresh	ark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 name="Shape 818"/>
          <p:cNvSpPr>
            <a:spLocks noGrp="1" noRot="1" noChangeAspect="1"/>
          </p:cNvSpPr>
          <p:nvPr>
            <p:ph type="sldImg"/>
          </p:nvPr>
        </p:nvSpPr>
        <p:spPr>
          <a:prstGeom prst="rect">
            <a:avLst/>
          </a:prstGeom>
        </p:spPr>
        <p:txBody>
          <a:bodyPr/>
          <a:lstStyle/>
          <a:p>
            <a:endParaRPr/>
          </a:p>
        </p:txBody>
      </p:sp>
      <p:sp>
        <p:nvSpPr>
          <p:cNvPr id="819" name="Shape 819"/>
          <p:cNvSpPr>
            <a:spLocks noGrp="1"/>
          </p:cNvSpPr>
          <p:nvPr>
            <p:ph type="body" sz="quarter" idx="1"/>
          </p:nvPr>
        </p:nvSpPr>
        <p:spPr>
          <a:prstGeom prst="rect">
            <a:avLst/>
          </a:prstGeom>
        </p:spPr>
        <p:txBody>
          <a:bodyPr/>
          <a:lstStyle/>
          <a:p>
            <a:r>
              <a:t>l’interface ETTD/ETCD (DTE/DCE) a été normalisée</a:t>
            </a:r>
          </a:p>
          <a:p>
            <a:r>
              <a:t>cette jonction peut être par ex. une liaison série RS232 ou USB</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Shape 838"/>
          <p:cNvSpPr>
            <a:spLocks noGrp="1" noRot="1" noChangeAspect="1"/>
          </p:cNvSpPr>
          <p:nvPr>
            <p:ph type="sldImg"/>
          </p:nvPr>
        </p:nvSpPr>
        <p:spPr>
          <a:prstGeom prst="rect">
            <a:avLst/>
          </a:prstGeom>
        </p:spPr>
        <p:txBody>
          <a:bodyPr/>
          <a:lstStyle/>
          <a:p>
            <a:endParaRPr/>
          </a:p>
        </p:txBody>
      </p:sp>
      <p:sp>
        <p:nvSpPr>
          <p:cNvPr id="839" name="Shape 839"/>
          <p:cNvSpPr>
            <a:spLocks noGrp="1"/>
          </p:cNvSpPr>
          <p:nvPr>
            <p:ph type="body" sz="quarter" idx="1"/>
          </p:nvPr>
        </p:nvSpPr>
        <p:spPr>
          <a:prstGeom prst="rect">
            <a:avLst/>
          </a:prstGeom>
        </p:spPr>
        <p:txBody>
          <a:bodyPr/>
          <a:lstStyle/>
          <a:p>
            <a:r>
              <a:t>Nature de l’information : analogique ou numérique</a:t>
            </a:r>
          </a:p>
          <a:p>
            <a:r>
              <a:t>phénomène physique = grandeur physique. Ex.: température</a:t>
            </a:r>
          </a:p>
          <a:p>
            <a:r>
              <a:t>20/10/20 - 4h RS07 SI02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prstGeom prst="rect">
            <a:avLst/>
          </a:prstGeom>
        </p:spPr>
        <p:txBody>
          <a:bodyPr/>
          <a:lstStyle/>
          <a:p>
            <a:endParaRPr/>
          </a:p>
        </p:txBody>
      </p:sp>
      <p:sp>
        <p:nvSpPr>
          <p:cNvPr id="851" name="Shape 851"/>
          <p:cNvSpPr>
            <a:spLocks noGrp="1"/>
          </p:cNvSpPr>
          <p:nvPr>
            <p:ph type="body" sz="quarter" idx="1"/>
          </p:nvPr>
        </p:nvSpPr>
        <p:spPr>
          <a:prstGeom prst="rect">
            <a:avLst/>
          </a:prstGeom>
        </p:spPr>
        <p:txBody>
          <a:bodyPr/>
          <a:lstStyle/>
          <a:p>
            <a:r>
              <a:t>1 Mbit/s = 10</a:t>
            </a:r>
            <a:r>
              <a:rPr baseline="31999"/>
              <a:t>6</a:t>
            </a:r>
            <a:r>
              <a:t> bit/s</a:t>
            </a:r>
          </a:p>
          <a:p>
            <a:r>
              <a:t>1 mébioctet/s =1 Mio/s = 2</a:t>
            </a:r>
            <a:r>
              <a:rPr baseline="31999"/>
              <a:t>20</a:t>
            </a:r>
            <a:r>
              <a:t> x 8 bit/s = 1 048 576 x 8 bit/s = 8 388 608 bit/s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Shape 868"/>
          <p:cNvSpPr>
            <a:spLocks noGrp="1" noRot="1" noChangeAspect="1"/>
          </p:cNvSpPr>
          <p:nvPr>
            <p:ph type="sldImg"/>
          </p:nvPr>
        </p:nvSpPr>
        <p:spPr>
          <a:prstGeom prst="rect">
            <a:avLst/>
          </a:prstGeom>
        </p:spPr>
        <p:txBody>
          <a:bodyPr/>
          <a:lstStyle/>
          <a:p>
            <a:endParaRPr/>
          </a:p>
        </p:txBody>
      </p:sp>
      <p:sp>
        <p:nvSpPr>
          <p:cNvPr id="869" name="Shape 869"/>
          <p:cNvSpPr>
            <a:spLocks noGrp="1"/>
          </p:cNvSpPr>
          <p:nvPr>
            <p:ph type="body" sz="quarter" idx="1"/>
          </p:nvPr>
        </p:nvSpPr>
        <p:spPr>
          <a:prstGeom prst="rect">
            <a:avLst/>
          </a:prstGeom>
        </p:spPr>
        <p:txBody>
          <a:bodyPr/>
          <a:lstStyle/>
          <a:p>
            <a:r>
              <a:t>1 Mbit/s = 10</a:t>
            </a:r>
            <a:r>
              <a:rPr baseline="31999"/>
              <a:t>6</a:t>
            </a:r>
            <a:r>
              <a:t> bit/s</a:t>
            </a:r>
          </a:p>
          <a:p>
            <a:r>
              <a:t>1 mébioctet/s =1 Mio/s = 2</a:t>
            </a:r>
            <a:r>
              <a:rPr baseline="31999"/>
              <a:t>20</a:t>
            </a:r>
            <a:r>
              <a:t> x 8 bit/s = </a:t>
            </a:r>
          </a:p>
          <a:p>
            <a:r>
              <a:t>1 048 576 x 8 bit/s = 8 388 608 bit/s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Shape 880"/>
          <p:cNvSpPr>
            <a:spLocks noGrp="1" noRot="1" noChangeAspect="1"/>
          </p:cNvSpPr>
          <p:nvPr>
            <p:ph type="sldImg"/>
          </p:nvPr>
        </p:nvSpPr>
        <p:spPr>
          <a:prstGeom prst="rect">
            <a:avLst/>
          </a:prstGeom>
        </p:spPr>
        <p:txBody>
          <a:bodyPr/>
          <a:lstStyle/>
          <a:p>
            <a:endParaRPr/>
          </a:p>
        </p:txBody>
      </p:sp>
      <p:sp>
        <p:nvSpPr>
          <p:cNvPr id="881" name="Shape 881"/>
          <p:cNvSpPr>
            <a:spLocks noGrp="1"/>
          </p:cNvSpPr>
          <p:nvPr>
            <p:ph type="body" sz="quarter" idx="1"/>
          </p:nvPr>
        </p:nvSpPr>
        <p:spPr>
          <a:prstGeom prst="rect">
            <a:avLst/>
          </a:prstGeom>
        </p:spPr>
        <p:txBody>
          <a:bodyPr/>
          <a:lstStyle/>
          <a:p>
            <a:r>
              <a:t>Une faible gigue, c’est mieux pour le transfert de sons.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 name="Shape 902"/>
          <p:cNvSpPr>
            <a:spLocks noGrp="1" noRot="1" noChangeAspect="1"/>
          </p:cNvSpPr>
          <p:nvPr>
            <p:ph type="sldImg"/>
          </p:nvPr>
        </p:nvSpPr>
        <p:spPr>
          <a:prstGeom prst="rect">
            <a:avLst/>
          </a:prstGeom>
        </p:spPr>
        <p:txBody>
          <a:bodyPr/>
          <a:lstStyle/>
          <a:p>
            <a:endParaRPr/>
          </a:p>
        </p:txBody>
      </p:sp>
      <p:sp>
        <p:nvSpPr>
          <p:cNvPr id="903" name="Shape 903"/>
          <p:cNvSpPr>
            <a:spLocks noGrp="1"/>
          </p:cNvSpPr>
          <p:nvPr>
            <p:ph type="body" sz="quarter" idx="1"/>
          </p:nvPr>
        </p:nvSpPr>
        <p:spPr>
          <a:prstGeom prst="rect">
            <a:avLst/>
          </a:prstGeom>
        </p:spPr>
        <p:txBody>
          <a:bodyPr/>
          <a:lstStyle/>
          <a:p>
            <a:r>
              <a:t>1 clic pour voir les RTT</a:t>
            </a:r>
          </a:p>
          <a:p>
            <a:r>
              <a:t>ping -n 3 </a:t>
            </a:r>
            <a:r>
              <a:rPr u="sng">
                <a:hlinkClick r:id="rId3"/>
              </a:rPr>
              <a:t>example.com</a:t>
            </a:r>
            <a:r>
              <a:t> # pour windows</a:t>
            </a:r>
          </a:p>
          <a:p>
            <a:r>
              <a:t>Tester aussi </a:t>
            </a:r>
            <a:r>
              <a:rPr b="1"/>
              <a:t>ping6</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Shape 918"/>
          <p:cNvSpPr>
            <a:spLocks noGrp="1" noRot="1" noChangeAspect="1"/>
          </p:cNvSpPr>
          <p:nvPr>
            <p:ph type="sldImg"/>
          </p:nvPr>
        </p:nvSpPr>
        <p:spPr>
          <a:prstGeom prst="rect">
            <a:avLst/>
          </a:prstGeom>
        </p:spPr>
        <p:txBody>
          <a:bodyPr/>
          <a:lstStyle/>
          <a:p>
            <a:endParaRPr/>
          </a:p>
        </p:txBody>
      </p:sp>
      <p:sp>
        <p:nvSpPr>
          <p:cNvPr id="919" name="Shape 919"/>
          <p:cNvSpPr>
            <a:spLocks noGrp="1"/>
          </p:cNvSpPr>
          <p:nvPr>
            <p:ph type="body" sz="quarter" idx="1"/>
          </p:nvPr>
        </p:nvSpPr>
        <p:spPr>
          <a:prstGeom prst="rect">
            <a:avLst/>
          </a:prstGeom>
        </p:spPr>
        <p:txBody>
          <a:bodyPr/>
          <a:lstStyle/>
          <a:p>
            <a:r>
              <a:t>Code ASCII ; Unicode </a:t>
            </a:r>
          </a:p>
          <a:p>
            <a:r>
              <a:t>2025 lien </a:t>
            </a:r>
            <a:r>
              <a:rPr u="sng">
                <a:hlinkClick r:id="rId3"/>
              </a:rPr>
              <a:t>https://symbl.cc/fr/unicode-table/</a:t>
            </a:r>
            <a:r>
              <a:t> ajouté</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r>
              <a:t>GAN : rarement utilisé</a:t>
            </a:r>
          </a:p>
          <a:p>
            <a:r>
              <a:t>Le plus grand WAN est le réseau Internet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Shape 930"/>
          <p:cNvSpPr>
            <a:spLocks noGrp="1" noRot="1" noChangeAspect="1"/>
          </p:cNvSpPr>
          <p:nvPr>
            <p:ph type="sldImg"/>
          </p:nvPr>
        </p:nvSpPr>
        <p:spPr>
          <a:prstGeom prst="rect">
            <a:avLst/>
          </a:prstGeom>
        </p:spPr>
        <p:txBody>
          <a:bodyPr/>
          <a:lstStyle/>
          <a:p>
            <a:endParaRPr/>
          </a:p>
        </p:txBody>
      </p:sp>
      <p:sp>
        <p:nvSpPr>
          <p:cNvPr id="931" name="Shape 931"/>
          <p:cNvSpPr>
            <a:spLocks noGrp="1"/>
          </p:cNvSpPr>
          <p:nvPr>
            <p:ph type="body" sz="quarter" idx="1"/>
          </p:nvPr>
        </p:nvSpPr>
        <p:spPr>
          <a:prstGeom prst="rect">
            <a:avLst/>
          </a:prstGeom>
        </p:spPr>
        <p:txBody>
          <a:bodyPr/>
          <a:lstStyle/>
          <a:p>
            <a:r>
              <a:t>Hz = Hertz</a:t>
            </a:r>
          </a:p>
          <a:p>
            <a:r>
              <a:t>dB = dix fois le logarithme décimal du rapport entre deux puissances</a:t>
            </a:r>
          </a:p>
          <a:p>
            <a:r>
              <a:t>Rappelons que la fonction logarithme (log en langage courant) est la réciproque de la fonction "puissance". En d'autres termes, si y=a</a:t>
            </a:r>
            <a:r>
              <a:rPr baseline="31999"/>
              <a:t>x</a:t>
            </a:r>
            <a:r>
              <a:t> alors x=log</a:t>
            </a:r>
            <a:r>
              <a:rPr baseline="-5999"/>
              <a:t>a</a:t>
            </a:r>
            <a:r>
              <a:t>(y) où a est appelé la base du logarithme.</a:t>
            </a:r>
          </a:p>
          <a:p>
            <a:r>
              <a:t>Bruit blanc et bruit impulsionnel</a:t>
            </a:r>
          </a:p>
          <a:p>
            <a:r>
              <a:t>Câble Ethernet Cat 5 : BP jusqu'à 100 MHz</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 name="Shape 972"/>
          <p:cNvSpPr>
            <a:spLocks noGrp="1" noRot="1" noChangeAspect="1"/>
          </p:cNvSpPr>
          <p:nvPr>
            <p:ph type="sldImg"/>
          </p:nvPr>
        </p:nvSpPr>
        <p:spPr>
          <a:prstGeom prst="rect">
            <a:avLst/>
          </a:prstGeom>
        </p:spPr>
        <p:txBody>
          <a:bodyPr/>
          <a:lstStyle/>
          <a:p>
            <a:endParaRPr/>
          </a:p>
        </p:txBody>
      </p:sp>
      <p:sp>
        <p:nvSpPr>
          <p:cNvPr id="973" name="Shape 973"/>
          <p:cNvSpPr>
            <a:spLocks noGrp="1"/>
          </p:cNvSpPr>
          <p:nvPr>
            <p:ph type="body" sz="quarter" idx="1"/>
          </p:nvPr>
        </p:nvSpPr>
        <p:spPr>
          <a:prstGeom prst="rect">
            <a:avLst/>
          </a:prstGeom>
        </p:spPr>
        <p:txBody>
          <a:bodyPr/>
          <a:lstStyle/>
          <a:p>
            <a:r>
              <a:t>CAI-RS06-SI01 - 16/10/19 matin 3h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Shape 1034"/>
          <p:cNvSpPr>
            <a:spLocks noGrp="1" noRot="1" noChangeAspect="1"/>
          </p:cNvSpPr>
          <p:nvPr>
            <p:ph type="sldImg"/>
          </p:nvPr>
        </p:nvSpPr>
        <p:spPr>
          <a:prstGeom prst="rect">
            <a:avLst/>
          </a:prstGeom>
        </p:spPr>
        <p:txBody>
          <a:bodyPr/>
          <a:lstStyle/>
          <a:p>
            <a:endParaRPr/>
          </a:p>
        </p:txBody>
      </p:sp>
      <p:sp>
        <p:nvSpPr>
          <p:cNvPr id="1035" name="Shape 1035"/>
          <p:cNvSpPr>
            <a:spLocks noGrp="1"/>
          </p:cNvSpPr>
          <p:nvPr>
            <p:ph type="body" sz="quarter" idx="1"/>
          </p:nvPr>
        </p:nvSpPr>
        <p:spPr>
          <a:prstGeom prst="rect">
            <a:avLst/>
          </a:prstGeom>
        </p:spPr>
        <p:txBody>
          <a:bodyPr/>
          <a:lstStyle/>
          <a:p>
            <a:r>
              <a:t>Le bruit blanc :il a une répartition en fréquence uniforme ;son amplitude est en général faible.</a:t>
            </a:r>
          </a:p>
          <a:p>
            <a:r>
              <a:t>Le bruit impulsionnel : c’est une perturbation brève, d’intensité élevée, d’apparition erratique ; il peut provoquer une erreur sur un ensemble de bits.</a:t>
            </a:r>
            <a:b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 name="Shape 1046"/>
          <p:cNvSpPr>
            <a:spLocks noGrp="1" noRot="1" noChangeAspect="1"/>
          </p:cNvSpPr>
          <p:nvPr>
            <p:ph type="sldImg"/>
          </p:nvPr>
        </p:nvSpPr>
        <p:spPr>
          <a:prstGeom prst="rect">
            <a:avLst/>
          </a:prstGeom>
        </p:spPr>
        <p:txBody>
          <a:bodyPr/>
          <a:lstStyle/>
          <a:p>
            <a:endParaRPr/>
          </a:p>
        </p:txBody>
      </p:sp>
      <p:sp>
        <p:nvSpPr>
          <p:cNvPr id="1047" name="Shape 1047"/>
          <p:cNvSpPr>
            <a:spLocks noGrp="1"/>
          </p:cNvSpPr>
          <p:nvPr>
            <p:ph type="body" sz="quarter" idx="1"/>
          </p:nvPr>
        </p:nvSpPr>
        <p:spPr>
          <a:prstGeom prst="rect">
            <a:avLst/>
          </a:prstGeom>
        </p:spPr>
        <p:txBody>
          <a:bodyPr/>
          <a:lstStyle/>
          <a:p>
            <a:r>
              <a:t>Le bruit blanc :il a une répartition en fréquence uniforme ;son amplitude est en général faible.</a:t>
            </a:r>
          </a:p>
          <a:p>
            <a:r>
              <a:t>Le bruit impulsionnel : c’est une perturbation brève, d’intensité élevée, d’apparition erratique ; il peut provoquer une erreur sur un ensemble de bits.</a:t>
            </a:r>
            <a:b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 name="Shape 1092"/>
          <p:cNvSpPr>
            <a:spLocks noGrp="1" noRot="1" noChangeAspect="1"/>
          </p:cNvSpPr>
          <p:nvPr>
            <p:ph type="sldImg"/>
          </p:nvPr>
        </p:nvSpPr>
        <p:spPr>
          <a:prstGeom prst="rect">
            <a:avLst/>
          </a:prstGeom>
        </p:spPr>
        <p:txBody>
          <a:bodyPr/>
          <a:lstStyle/>
          <a:p>
            <a:endParaRPr/>
          </a:p>
        </p:txBody>
      </p:sp>
      <p:sp>
        <p:nvSpPr>
          <p:cNvPr id="1093" name="Shape 1093"/>
          <p:cNvSpPr>
            <a:spLocks noGrp="1"/>
          </p:cNvSpPr>
          <p:nvPr>
            <p:ph type="body" sz="quarter" idx="1"/>
          </p:nvPr>
        </p:nvSpPr>
        <p:spPr>
          <a:prstGeom prst="rect">
            <a:avLst/>
          </a:prstGeom>
        </p:spPr>
        <p:txBody>
          <a:bodyPr/>
          <a:lstStyle/>
          <a:p>
            <a:r>
              <a:t>A remonter avant § 3</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9" name="Shape 1109"/>
          <p:cNvSpPr>
            <a:spLocks noGrp="1" noRot="1" noChangeAspect="1"/>
          </p:cNvSpPr>
          <p:nvPr>
            <p:ph type="sldImg"/>
          </p:nvPr>
        </p:nvSpPr>
        <p:spPr>
          <a:prstGeom prst="rect">
            <a:avLst/>
          </a:prstGeom>
        </p:spPr>
        <p:txBody>
          <a:bodyPr/>
          <a:lstStyle/>
          <a:p>
            <a:endParaRPr/>
          </a:p>
        </p:txBody>
      </p:sp>
      <p:sp>
        <p:nvSpPr>
          <p:cNvPr id="1110" name="Shape 1110"/>
          <p:cNvSpPr>
            <a:spLocks noGrp="1"/>
          </p:cNvSpPr>
          <p:nvPr>
            <p:ph type="body" sz="quarter" idx="1"/>
          </p:nvPr>
        </p:nvSpPr>
        <p:spPr>
          <a:prstGeom prst="rect">
            <a:avLst/>
          </a:prstGeom>
        </p:spPr>
        <p:txBody>
          <a:bodyPr/>
          <a:lstStyle/>
          <a:p>
            <a:r>
              <a:t>3 clics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 name="Shape 1147"/>
          <p:cNvSpPr>
            <a:spLocks noGrp="1" noRot="1" noChangeAspect="1"/>
          </p:cNvSpPr>
          <p:nvPr>
            <p:ph type="sldImg"/>
          </p:nvPr>
        </p:nvSpPr>
        <p:spPr>
          <a:prstGeom prst="rect">
            <a:avLst/>
          </a:prstGeom>
        </p:spPr>
        <p:txBody>
          <a:bodyPr/>
          <a:lstStyle/>
          <a:p>
            <a:endParaRPr/>
          </a:p>
        </p:txBody>
      </p:sp>
      <p:sp>
        <p:nvSpPr>
          <p:cNvPr id="1148" name="Shape 1148"/>
          <p:cNvSpPr>
            <a:spLocks noGrp="1"/>
          </p:cNvSpPr>
          <p:nvPr>
            <p:ph type="body" sz="quarter" idx="1"/>
          </p:nvPr>
        </p:nvSpPr>
        <p:spPr>
          <a:prstGeom prst="rect">
            <a:avLst/>
          </a:prstGeom>
        </p:spPr>
        <p:txBody>
          <a:bodyPr/>
          <a:lstStyle/>
          <a:p>
            <a:r>
              <a:t>La voie haute vitesse est une ressource partagée entre plusieurs utilisateurs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 name="Shape 1163"/>
          <p:cNvSpPr>
            <a:spLocks noGrp="1" noRot="1" noChangeAspect="1"/>
          </p:cNvSpPr>
          <p:nvPr>
            <p:ph type="sldImg"/>
          </p:nvPr>
        </p:nvSpPr>
        <p:spPr>
          <a:prstGeom prst="rect">
            <a:avLst/>
          </a:prstGeom>
        </p:spPr>
        <p:txBody>
          <a:bodyPr/>
          <a:lstStyle/>
          <a:p>
            <a:endParaRPr/>
          </a:p>
        </p:txBody>
      </p:sp>
      <p:sp>
        <p:nvSpPr>
          <p:cNvPr id="1164" name="Shape 1164"/>
          <p:cNvSpPr>
            <a:spLocks noGrp="1"/>
          </p:cNvSpPr>
          <p:nvPr>
            <p:ph type="body" sz="quarter" idx="1"/>
          </p:nvPr>
        </p:nvSpPr>
        <p:spPr>
          <a:prstGeom prst="rect">
            <a:avLst/>
          </a:prstGeom>
        </p:spPr>
        <p:txBody>
          <a:bodyPr/>
          <a:lstStyle/>
          <a:p>
            <a:r>
              <a:t>Le signal 1 est transplanté à 10 kHz, etc.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 name="Shape 1180"/>
          <p:cNvSpPr>
            <a:spLocks noGrp="1" noRot="1" noChangeAspect="1"/>
          </p:cNvSpPr>
          <p:nvPr>
            <p:ph type="sldImg"/>
          </p:nvPr>
        </p:nvSpPr>
        <p:spPr>
          <a:prstGeom prst="rect">
            <a:avLst/>
          </a:prstGeom>
        </p:spPr>
        <p:txBody>
          <a:bodyPr/>
          <a:lstStyle/>
          <a:p>
            <a:endParaRPr/>
          </a:p>
        </p:txBody>
      </p:sp>
      <p:sp>
        <p:nvSpPr>
          <p:cNvPr id="1181" name="Shape 1181"/>
          <p:cNvSpPr>
            <a:spLocks noGrp="1"/>
          </p:cNvSpPr>
          <p:nvPr>
            <p:ph type="body" sz="quarter" idx="1"/>
          </p:nvPr>
        </p:nvSpPr>
        <p:spPr>
          <a:prstGeom prst="rect">
            <a:avLst/>
          </a:prstGeom>
        </p:spPr>
        <p:txBody>
          <a:bodyPr/>
          <a:lstStyle/>
          <a:p>
            <a:r>
              <a:t>2 figures :</a:t>
            </a:r>
          </a:p>
          <a:p>
            <a:pPr marL="254000" indent="-254000">
              <a:buClr>
                <a:srgbClr val="5C86B9"/>
              </a:buClr>
              <a:buSzPct val="50000"/>
              <a:buFont typeface="Zapf Dingbats"/>
              <a:buChar char="-"/>
            </a:pPr>
            <a:r>
              <a:t>3 bandes : POTS (Plain old telephone service), Upstream et Downstream</a:t>
            </a:r>
          </a:p>
          <a:p>
            <a:pPr marL="254000" indent="-254000">
              <a:buClr>
                <a:srgbClr val="5C86B9"/>
              </a:buClr>
              <a:buSzPct val="50000"/>
              <a:buFont typeface="Zapf Dingbats"/>
              <a:buChar char="-"/>
            </a:pPr>
            <a:r>
              <a:t>Chaque bande est divisée en sous-porteuses, de 4,3125 kHz de large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4" name="Shape 1194"/>
          <p:cNvSpPr>
            <a:spLocks noGrp="1" noRot="1" noChangeAspect="1"/>
          </p:cNvSpPr>
          <p:nvPr>
            <p:ph type="sldImg"/>
          </p:nvPr>
        </p:nvSpPr>
        <p:spPr>
          <a:prstGeom prst="rect">
            <a:avLst/>
          </a:prstGeom>
        </p:spPr>
        <p:txBody>
          <a:bodyPr/>
          <a:lstStyle/>
          <a:p>
            <a:endParaRPr/>
          </a:p>
        </p:txBody>
      </p:sp>
      <p:sp>
        <p:nvSpPr>
          <p:cNvPr id="1195" name="Shape 1195"/>
          <p:cNvSpPr>
            <a:spLocks noGrp="1"/>
          </p:cNvSpPr>
          <p:nvPr>
            <p:ph type="body" sz="quarter" idx="1"/>
          </p:nvPr>
        </p:nvSpPr>
        <p:spPr>
          <a:prstGeom prst="rect">
            <a:avLst/>
          </a:prstGeom>
        </p:spPr>
        <p:txBody>
          <a:bodyPr/>
          <a:lstStyle/>
          <a:p>
            <a:r>
              <a:t>Figure animée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prstGeom prst="rect">
            <a:avLst/>
          </a:prstGeom>
        </p:spPr>
        <p:txBody>
          <a:bodyPr/>
          <a:lstStyle/>
          <a:p>
            <a:endParaRPr/>
          </a:p>
        </p:txBody>
      </p:sp>
      <p:sp>
        <p:nvSpPr>
          <p:cNvPr id="285" name="Shape 285"/>
          <p:cNvSpPr>
            <a:spLocks noGrp="1"/>
          </p:cNvSpPr>
          <p:nvPr>
            <p:ph type="body" sz="quarter" idx="1"/>
          </p:nvPr>
        </p:nvSpPr>
        <p:spPr>
          <a:prstGeom prst="rect">
            <a:avLst/>
          </a:prstGeom>
        </p:spPr>
        <p:txBody>
          <a:bodyPr/>
          <a:lstStyle/>
          <a:p>
            <a:r>
              <a:t>Service : Ex. demande de connexion ou réception de données.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 name="Shape 1360"/>
          <p:cNvSpPr>
            <a:spLocks noGrp="1" noRot="1" noChangeAspect="1"/>
          </p:cNvSpPr>
          <p:nvPr>
            <p:ph type="sldImg"/>
          </p:nvPr>
        </p:nvSpPr>
        <p:spPr>
          <a:prstGeom prst="rect">
            <a:avLst/>
          </a:prstGeom>
        </p:spPr>
        <p:txBody>
          <a:bodyPr/>
          <a:lstStyle/>
          <a:p>
            <a:endParaRPr/>
          </a:p>
        </p:txBody>
      </p:sp>
      <p:sp>
        <p:nvSpPr>
          <p:cNvPr id="1361" name="Shape 1361"/>
          <p:cNvSpPr>
            <a:spLocks noGrp="1"/>
          </p:cNvSpPr>
          <p:nvPr>
            <p:ph type="body" sz="quarter" idx="1"/>
          </p:nvPr>
        </p:nvSpPr>
        <p:spPr>
          <a:prstGeom prst="rect">
            <a:avLst/>
          </a:prstGeom>
        </p:spPr>
        <p:txBody>
          <a:bodyPr/>
          <a:lstStyle/>
          <a:p>
            <a:r>
              <a:t>Clé USB ~ 0,6 € / Go ; DD 0,1 € / Go</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 name="Shape 1422"/>
          <p:cNvSpPr>
            <a:spLocks noGrp="1" noRot="1" noChangeAspect="1"/>
          </p:cNvSpPr>
          <p:nvPr>
            <p:ph type="sldImg"/>
          </p:nvPr>
        </p:nvSpPr>
        <p:spPr>
          <a:prstGeom prst="rect">
            <a:avLst/>
          </a:prstGeom>
        </p:spPr>
        <p:txBody>
          <a:bodyPr/>
          <a:lstStyle/>
          <a:p>
            <a:endParaRPr/>
          </a:p>
        </p:txBody>
      </p:sp>
      <p:sp>
        <p:nvSpPr>
          <p:cNvPr id="1423" name="Shape 1423"/>
          <p:cNvSpPr>
            <a:spLocks noGrp="1"/>
          </p:cNvSpPr>
          <p:nvPr>
            <p:ph type="body" sz="quarter" idx="1"/>
          </p:nvPr>
        </p:nvSpPr>
        <p:spPr>
          <a:prstGeom prst="rect">
            <a:avLst/>
          </a:prstGeom>
        </p:spPr>
        <p:txBody>
          <a:bodyPr/>
          <a:lstStyle/>
          <a:p>
            <a:r>
              <a:t>RS09-SI04 -1res séances 2+4=6h le 25/10/2022 - 58/6 ≈ 10 p/h</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 name="Shape 1435"/>
          <p:cNvSpPr>
            <a:spLocks noGrp="1" noRot="1" noChangeAspect="1"/>
          </p:cNvSpPr>
          <p:nvPr>
            <p:ph type="sldImg"/>
          </p:nvPr>
        </p:nvSpPr>
        <p:spPr>
          <a:prstGeom prst="rect">
            <a:avLst/>
          </a:prstGeom>
        </p:spPr>
        <p:txBody>
          <a:bodyPr/>
          <a:lstStyle/>
          <a:p>
            <a:endParaRPr/>
          </a:p>
        </p:txBody>
      </p:sp>
      <p:sp>
        <p:nvSpPr>
          <p:cNvPr id="1436" name="Shape 1436"/>
          <p:cNvSpPr>
            <a:spLocks noGrp="1"/>
          </p:cNvSpPr>
          <p:nvPr>
            <p:ph type="body" sz="quarter" idx="1"/>
          </p:nvPr>
        </p:nvSpPr>
        <p:spPr>
          <a:prstGeom prst="rect">
            <a:avLst/>
          </a:prstGeom>
        </p:spPr>
        <p:txBody>
          <a:bodyPr/>
          <a:lstStyle/>
          <a:p>
            <a:r>
              <a:t>DLE = 0x10 = Data Link Escape</a:t>
            </a:r>
          </a:p>
          <a:p>
            <a:r>
              <a:t>STX = 0x02 = Start of Text</a:t>
            </a:r>
          </a:p>
          <a:p>
            <a:r>
              <a:t>ETX = 0x03 = End of Text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 name="Shape 1457"/>
          <p:cNvSpPr>
            <a:spLocks noGrp="1" noRot="1" noChangeAspect="1"/>
          </p:cNvSpPr>
          <p:nvPr>
            <p:ph type="sldImg"/>
          </p:nvPr>
        </p:nvSpPr>
        <p:spPr>
          <a:prstGeom prst="rect">
            <a:avLst/>
          </a:prstGeom>
        </p:spPr>
        <p:txBody>
          <a:bodyPr/>
          <a:lstStyle/>
          <a:p>
            <a:endParaRPr/>
          </a:p>
        </p:txBody>
      </p:sp>
      <p:sp>
        <p:nvSpPr>
          <p:cNvPr id="1458" name="Shape 1458"/>
          <p:cNvSpPr>
            <a:spLocks noGrp="1"/>
          </p:cNvSpPr>
          <p:nvPr>
            <p:ph type="body" sz="quarter" idx="1"/>
          </p:nvPr>
        </p:nvSpPr>
        <p:spPr>
          <a:prstGeom prst="rect">
            <a:avLst/>
          </a:prstGeom>
        </p:spPr>
        <p:txBody>
          <a:bodyPr/>
          <a:lstStyle/>
          <a:p>
            <a:r>
              <a:t>2025_01 LIG04 23/09/2025 - 4h.</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 name="Shape 1480"/>
          <p:cNvSpPr>
            <a:spLocks noGrp="1" noRot="1" noChangeAspect="1"/>
          </p:cNvSpPr>
          <p:nvPr>
            <p:ph type="sldImg"/>
          </p:nvPr>
        </p:nvSpPr>
        <p:spPr>
          <a:prstGeom prst="rect">
            <a:avLst/>
          </a:prstGeom>
        </p:spPr>
        <p:txBody>
          <a:bodyPr/>
          <a:lstStyle/>
          <a:p>
            <a:endParaRPr/>
          </a:p>
        </p:txBody>
      </p:sp>
      <p:sp>
        <p:nvSpPr>
          <p:cNvPr id="1481" name="Shape 1481"/>
          <p:cNvSpPr>
            <a:spLocks noGrp="1"/>
          </p:cNvSpPr>
          <p:nvPr>
            <p:ph type="body" sz="quarter" idx="1"/>
          </p:nvPr>
        </p:nvSpPr>
        <p:spPr>
          <a:prstGeom prst="rect">
            <a:avLst/>
          </a:prstGeom>
        </p:spPr>
        <p:txBody>
          <a:bodyPr/>
          <a:lstStyle/>
          <a:p>
            <a:r>
              <a:t>RS08-SI03 19/10/21 - aprem 4h</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3" name="Shape 1493"/>
          <p:cNvSpPr>
            <a:spLocks noGrp="1" noRot="1" noChangeAspect="1"/>
          </p:cNvSpPr>
          <p:nvPr>
            <p:ph type="sldImg"/>
          </p:nvPr>
        </p:nvSpPr>
        <p:spPr>
          <a:prstGeom prst="rect">
            <a:avLst/>
          </a:prstGeom>
        </p:spPr>
        <p:txBody>
          <a:bodyPr/>
          <a:lstStyle/>
          <a:p>
            <a:endParaRPr/>
          </a:p>
        </p:txBody>
      </p:sp>
      <p:sp>
        <p:nvSpPr>
          <p:cNvPr id="1494" name="Shape 1494"/>
          <p:cNvSpPr>
            <a:spLocks noGrp="1"/>
          </p:cNvSpPr>
          <p:nvPr>
            <p:ph type="body" sz="quarter" idx="1"/>
          </p:nvPr>
        </p:nvSpPr>
        <p:spPr>
          <a:prstGeom prst="rect">
            <a:avLst/>
          </a:prstGeom>
        </p:spPr>
        <p:txBody>
          <a:bodyPr/>
          <a:lstStyle/>
          <a:p>
            <a:r>
              <a:t>RS08-SI03 19/10/21 - aprem 4h</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 name="Shape 1525"/>
          <p:cNvSpPr>
            <a:spLocks noGrp="1" noRot="1" noChangeAspect="1"/>
          </p:cNvSpPr>
          <p:nvPr>
            <p:ph type="sldImg"/>
          </p:nvPr>
        </p:nvSpPr>
        <p:spPr>
          <a:prstGeom prst="rect">
            <a:avLst/>
          </a:prstGeom>
        </p:spPr>
        <p:txBody>
          <a:bodyPr/>
          <a:lstStyle/>
          <a:p>
            <a:endParaRPr/>
          </a:p>
        </p:txBody>
      </p:sp>
      <p:sp>
        <p:nvSpPr>
          <p:cNvPr id="1526" name="Shape 1526"/>
          <p:cNvSpPr>
            <a:spLocks noGrp="1"/>
          </p:cNvSpPr>
          <p:nvPr>
            <p:ph type="body" sz="quarter" idx="1"/>
          </p:nvPr>
        </p:nvSpPr>
        <p:spPr>
          <a:prstGeom prst="rect">
            <a:avLst/>
          </a:prstGeom>
        </p:spPr>
        <p:txBody>
          <a:bodyPr/>
          <a:lstStyle/>
          <a:p>
            <a:r>
              <a:t>Refaire le schéma de la division</a:t>
            </a:r>
          </a:p>
          <a:p>
            <a:r>
              <a:t>M a 6 bits ; M(x) a 6 termes</a:t>
            </a:r>
          </a:p>
          <a:p>
            <a:r>
              <a:t>LIG03 - 2+4h - 25/09/2024 - 65 p / 6h = ~ 11 p./h</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 name="Shape 1579"/>
          <p:cNvSpPr>
            <a:spLocks noGrp="1" noRot="1" noChangeAspect="1"/>
          </p:cNvSpPr>
          <p:nvPr>
            <p:ph type="sldImg"/>
          </p:nvPr>
        </p:nvSpPr>
        <p:spPr>
          <a:prstGeom prst="rect">
            <a:avLst/>
          </a:prstGeom>
        </p:spPr>
        <p:txBody>
          <a:bodyPr/>
          <a:lstStyle/>
          <a:p>
            <a:endParaRPr/>
          </a:p>
        </p:txBody>
      </p:sp>
      <p:sp>
        <p:nvSpPr>
          <p:cNvPr id="1580" name="Shape 1580"/>
          <p:cNvSpPr>
            <a:spLocks noGrp="1"/>
          </p:cNvSpPr>
          <p:nvPr>
            <p:ph type="body" sz="quarter" idx="1"/>
          </p:nvPr>
        </p:nvSpPr>
        <p:spPr>
          <a:prstGeom prst="rect">
            <a:avLst/>
          </a:prstGeom>
        </p:spPr>
        <p:txBody>
          <a:bodyPr/>
          <a:lstStyle/>
          <a:p>
            <a:r>
              <a:t>EUI-64 : Extended Unique Identifier</a:t>
            </a:r>
          </a:p>
          <a:p>
            <a:r>
              <a:t>IEEE : Institute of Electrical and Electronics Engineers</a:t>
            </a:r>
          </a:p>
          <a:p>
            <a:r>
              <a:t>Lig02 : changer police fig 3.6 - done, Courier à Consolas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 name="Shape 1591"/>
          <p:cNvSpPr>
            <a:spLocks noGrp="1" noRot="1" noChangeAspect="1"/>
          </p:cNvSpPr>
          <p:nvPr>
            <p:ph type="sldImg"/>
          </p:nvPr>
        </p:nvSpPr>
        <p:spPr>
          <a:prstGeom prst="rect">
            <a:avLst/>
          </a:prstGeom>
        </p:spPr>
        <p:txBody>
          <a:bodyPr/>
          <a:lstStyle/>
          <a:p>
            <a:endParaRPr/>
          </a:p>
        </p:txBody>
      </p:sp>
      <p:sp>
        <p:nvSpPr>
          <p:cNvPr id="1592" name="Shape 1592"/>
          <p:cNvSpPr>
            <a:spLocks noGrp="1"/>
          </p:cNvSpPr>
          <p:nvPr>
            <p:ph type="body" sz="quarter" idx="1"/>
          </p:nvPr>
        </p:nvSpPr>
        <p:spPr>
          <a:prstGeom prst="rect">
            <a:avLst/>
          </a:prstGeom>
        </p:spPr>
        <p:txBody>
          <a:bodyPr/>
          <a:lstStyle/>
          <a:p>
            <a:r>
              <a:t>traffic jam = embouteillage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 name="Shape 1607"/>
          <p:cNvSpPr>
            <a:spLocks noGrp="1" noRot="1" noChangeAspect="1"/>
          </p:cNvSpPr>
          <p:nvPr>
            <p:ph type="sldImg"/>
          </p:nvPr>
        </p:nvSpPr>
        <p:spPr>
          <a:prstGeom prst="rect">
            <a:avLst/>
          </a:prstGeom>
        </p:spPr>
        <p:txBody>
          <a:bodyPr/>
          <a:lstStyle/>
          <a:p>
            <a:endParaRPr/>
          </a:p>
        </p:txBody>
      </p:sp>
      <p:sp>
        <p:nvSpPr>
          <p:cNvPr id="1608" name="Shape 1608"/>
          <p:cNvSpPr>
            <a:spLocks noGrp="1"/>
          </p:cNvSpPr>
          <p:nvPr>
            <p:ph type="body" sz="quarter" idx="1"/>
          </p:nvPr>
        </p:nvSpPr>
        <p:spPr>
          <a:prstGeom prst="rect">
            <a:avLst/>
          </a:prstGeom>
        </p:spPr>
        <p:txBody>
          <a:bodyPr/>
          <a:lstStyle/>
          <a:p>
            <a:r>
              <a:t>traffic jam = embouteillage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r>
              <a:t>Interface : Dans un programme, c'est un ensemble de fonctions de bibliothèque ou d'appels systèmes. Dans une réalisation matérielle, c'est par ex. un jeu de registres à l'entrée d'un circuit.</a:t>
            </a:r>
          </a:p>
          <a:p>
            <a:r>
              <a:t>SAP : Service Access Point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 name="Shape 1641"/>
          <p:cNvSpPr>
            <a:spLocks noGrp="1" noRot="1" noChangeAspect="1"/>
          </p:cNvSpPr>
          <p:nvPr>
            <p:ph type="sldImg"/>
          </p:nvPr>
        </p:nvSpPr>
        <p:spPr>
          <a:prstGeom prst="rect">
            <a:avLst/>
          </a:prstGeom>
        </p:spPr>
        <p:txBody>
          <a:bodyPr/>
          <a:lstStyle/>
          <a:p>
            <a:endParaRPr/>
          </a:p>
        </p:txBody>
      </p:sp>
      <p:sp>
        <p:nvSpPr>
          <p:cNvPr id="1642" name="Shape 1642"/>
          <p:cNvSpPr>
            <a:spLocks noGrp="1"/>
          </p:cNvSpPr>
          <p:nvPr>
            <p:ph type="body" sz="quarter" idx="1"/>
          </p:nvPr>
        </p:nvSpPr>
        <p:spPr>
          <a:prstGeom prst="rect">
            <a:avLst/>
          </a:prstGeom>
        </p:spPr>
        <p:txBody>
          <a:bodyPr/>
          <a:lstStyle/>
          <a:p>
            <a:r>
              <a:t>Une trame TA est émise par une station A vers B</a:t>
            </a:r>
          </a:p>
          <a:p>
            <a:r>
              <a:t>Elle se propage sur le média</a:t>
            </a:r>
          </a:p>
          <a:p>
            <a:r>
              <a:t>Près de l’arrivée, une trame TB est émise par la station B</a:t>
            </a:r>
          </a:p>
          <a:p>
            <a:r>
              <a:t>TA et TB sont victime d’une collision</a:t>
            </a:r>
          </a:p>
          <a:p>
            <a:r>
              <a:t>Cette collision se propage vers B et vers A</a:t>
            </a:r>
          </a:p>
          <a:p>
            <a:r>
              <a:t>A est donc avisé de la collision après un temps de 2 fois le temps de propagation d’une trame</a:t>
            </a:r>
          </a:p>
          <a:p>
            <a:r>
              <a:t>Autre lien : </a:t>
            </a:r>
            <a:r>
              <a:rPr u="sng">
                <a:hlinkClick r:id="rId3"/>
              </a:rPr>
              <a:t>https://utc505.seancetenante.com/documents/Fenetre-de-collision.mp4</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 name="Shape 1665"/>
          <p:cNvSpPr>
            <a:spLocks noGrp="1" noRot="1" noChangeAspect="1"/>
          </p:cNvSpPr>
          <p:nvPr>
            <p:ph type="sldImg"/>
          </p:nvPr>
        </p:nvSpPr>
        <p:spPr>
          <a:prstGeom prst="rect">
            <a:avLst/>
          </a:prstGeom>
        </p:spPr>
        <p:txBody>
          <a:bodyPr/>
          <a:lstStyle/>
          <a:p>
            <a:endParaRPr/>
          </a:p>
        </p:txBody>
      </p:sp>
      <p:sp>
        <p:nvSpPr>
          <p:cNvPr id="1666" name="Shape 1666"/>
          <p:cNvSpPr>
            <a:spLocks noGrp="1"/>
          </p:cNvSpPr>
          <p:nvPr>
            <p:ph type="body" sz="quarter" idx="1"/>
          </p:nvPr>
        </p:nvSpPr>
        <p:spPr>
          <a:prstGeom prst="rect">
            <a:avLst/>
          </a:prstGeom>
        </p:spPr>
        <p:txBody>
          <a:bodyPr/>
          <a:lstStyle/>
          <a:p>
            <a:r>
              <a:t>Décomposition :</a:t>
            </a:r>
          </a:p>
          <a:p>
            <a:r>
              <a:t>1er clic : La trame Ta se propage de A vers B</a:t>
            </a:r>
          </a:p>
          <a:p>
            <a:r>
              <a:t>2e clic : la trame Tb part de B vers A =&gt; collision</a:t>
            </a:r>
          </a:p>
          <a:p>
            <a:r>
              <a:t>3e clic : la collision se propage vers B et vers A</a:t>
            </a:r>
          </a:p>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6" name="Shape 1696"/>
          <p:cNvSpPr>
            <a:spLocks noGrp="1" noRot="1" noChangeAspect="1"/>
          </p:cNvSpPr>
          <p:nvPr>
            <p:ph type="sldImg"/>
          </p:nvPr>
        </p:nvSpPr>
        <p:spPr>
          <a:prstGeom prst="rect">
            <a:avLst/>
          </a:prstGeom>
        </p:spPr>
        <p:txBody>
          <a:bodyPr/>
          <a:lstStyle/>
          <a:p>
            <a:endParaRPr/>
          </a:p>
        </p:txBody>
      </p:sp>
      <p:sp>
        <p:nvSpPr>
          <p:cNvPr id="1697" name="Shape 1697"/>
          <p:cNvSpPr>
            <a:spLocks noGrp="1"/>
          </p:cNvSpPr>
          <p:nvPr>
            <p:ph type="body" sz="quarter" idx="1"/>
          </p:nvPr>
        </p:nvSpPr>
        <p:spPr>
          <a:prstGeom prst="rect">
            <a:avLst/>
          </a:prstGeom>
        </p:spPr>
        <p:txBody>
          <a:bodyPr/>
          <a:lstStyle/>
          <a:p>
            <a:r>
              <a:t>1er clic = station cachée</a:t>
            </a:r>
          </a:p>
          <a:p>
            <a:r>
              <a:t>2e clic = RAZ</a:t>
            </a:r>
          </a:p>
          <a:p>
            <a:r>
              <a:t>3e clic : station exposée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7" name="Shape 1727"/>
          <p:cNvSpPr>
            <a:spLocks noGrp="1" noRot="1" noChangeAspect="1"/>
          </p:cNvSpPr>
          <p:nvPr>
            <p:ph type="sldImg"/>
          </p:nvPr>
        </p:nvSpPr>
        <p:spPr>
          <a:prstGeom prst="rect">
            <a:avLst/>
          </a:prstGeom>
        </p:spPr>
        <p:txBody>
          <a:bodyPr/>
          <a:lstStyle/>
          <a:p>
            <a:endParaRPr/>
          </a:p>
        </p:txBody>
      </p:sp>
      <p:sp>
        <p:nvSpPr>
          <p:cNvPr id="1728" name="Shape 1728"/>
          <p:cNvSpPr>
            <a:spLocks noGrp="1"/>
          </p:cNvSpPr>
          <p:nvPr>
            <p:ph type="body" sz="quarter" idx="1"/>
          </p:nvPr>
        </p:nvSpPr>
        <p:spPr>
          <a:prstGeom prst="rect">
            <a:avLst/>
          </a:prstGeom>
        </p:spPr>
        <p:txBody>
          <a:bodyPr/>
          <a:lstStyle/>
          <a:p>
            <a:r>
              <a:t>Les interférences affectent le récepteur</a:t>
            </a:r>
          </a:p>
          <a:p>
            <a:r>
              <a:t>De gauche à droite, les stations A, B, C et D ; proche de B et C : station E</a:t>
            </a:r>
          </a:p>
          <a:p>
            <a:r>
              <a:t>B envoie un RTS (émetteur B, destination C), reçu par A, C, et E</a:t>
            </a:r>
          </a:p>
          <a:p>
            <a:r>
              <a:t>C retourne un CTS (émetteur B, destination C), reçu par B, D et E</a:t>
            </a:r>
          </a:p>
          <a:p>
            <a:endParaRPr/>
          </a:p>
          <a:p>
            <a:r>
              <a:t>A pourrait émettre car le récepteur C est hors de portée.</a:t>
            </a:r>
          </a:p>
          <a:p>
            <a:r>
              <a:t>C, D et E attendent la transmission de B vers C et l’acquittement de C vers B.</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 name="Shape 1739"/>
          <p:cNvSpPr>
            <a:spLocks noGrp="1" noRot="1" noChangeAspect="1"/>
          </p:cNvSpPr>
          <p:nvPr>
            <p:ph type="sldImg"/>
          </p:nvPr>
        </p:nvSpPr>
        <p:spPr>
          <a:prstGeom prst="rect">
            <a:avLst/>
          </a:prstGeom>
        </p:spPr>
        <p:txBody>
          <a:bodyPr/>
          <a:lstStyle/>
          <a:p>
            <a:endParaRPr/>
          </a:p>
        </p:txBody>
      </p:sp>
      <p:sp>
        <p:nvSpPr>
          <p:cNvPr id="1740" name="Shape 1740"/>
          <p:cNvSpPr>
            <a:spLocks noGrp="1"/>
          </p:cNvSpPr>
          <p:nvPr>
            <p:ph type="body" sz="quarter" idx="1"/>
          </p:nvPr>
        </p:nvSpPr>
        <p:spPr>
          <a:prstGeom prst="rect">
            <a:avLst/>
          </a:prstGeom>
        </p:spPr>
        <p:txBody>
          <a:bodyPr/>
          <a:lstStyle/>
          <a:p>
            <a:r>
              <a:t>22/10/2020-4h RS07 SI02</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 name="Shape 1753"/>
          <p:cNvSpPr>
            <a:spLocks noGrp="1" noRot="1" noChangeAspect="1"/>
          </p:cNvSpPr>
          <p:nvPr>
            <p:ph type="sldImg"/>
          </p:nvPr>
        </p:nvSpPr>
        <p:spPr>
          <a:prstGeom prst="rect">
            <a:avLst/>
          </a:prstGeom>
        </p:spPr>
        <p:txBody>
          <a:bodyPr/>
          <a:lstStyle/>
          <a:p>
            <a:endParaRPr/>
          </a:p>
        </p:txBody>
      </p:sp>
      <p:sp>
        <p:nvSpPr>
          <p:cNvPr id="1754" name="Shape 1754"/>
          <p:cNvSpPr>
            <a:spLocks noGrp="1"/>
          </p:cNvSpPr>
          <p:nvPr>
            <p:ph type="body" sz="quarter" idx="1"/>
          </p:nvPr>
        </p:nvSpPr>
        <p:spPr>
          <a:prstGeom prst="rect">
            <a:avLst/>
          </a:prstGeom>
        </p:spPr>
        <p:txBody>
          <a:bodyPr/>
          <a:lstStyle/>
          <a:p>
            <a:r>
              <a:t>1re version à 3 Mbit/s en 1973</a:t>
            </a:r>
          </a:p>
          <a:p>
            <a:r>
              <a:t>LIG02 - 17/10/2023 - 2+4 heures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9" name="Shape 1769"/>
          <p:cNvSpPr>
            <a:spLocks noGrp="1" noRot="1" noChangeAspect="1"/>
          </p:cNvSpPr>
          <p:nvPr>
            <p:ph type="sldImg"/>
          </p:nvPr>
        </p:nvSpPr>
        <p:spPr>
          <a:prstGeom prst="rect">
            <a:avLst/>
          </a:prstGeom>
        </p:spPr>
        <p:txBody>
          <a:bodyPr/>
          <a:lstStyle/>
          <a:p>
            <a:endParaRPr/>
          </a:p>
        </p:txBody>
      </p:sp>
      <p:sp>
        <p:nvSpPr>
          <p:cNvPr id="1770" name="Shape 1770"/>
          <p:cNvSpPr>
            <a:spLocks noGrp="1"/>
          </p:cNvSpPr>
          <p:nvPr>
            <p:ph type="body" sz="quarter" idx="1"/>
          </p:nvPr>
        </p:nvSpPr>
        <p:spPr>
          <a:prstGeom prst="rect">
            <a:avLst/>
          </a:prstGeom>
        </p:spPr>
        <p:txBody>
          <a:bodyPr/>
          <a:lstStyle/>
          <a:p>
            <a:r>
              <a:t>Carrier Sense Multiple Access/Collision Detection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 name="Shape 1781"/>
          <p:cNvSpPr>
            <a:spLocks noGrp="1" noRot="1" noChangeAspect="1"/>
          </p:cNvSpPr>
          <p:nvPr>
            <p:ph type="sldImg"/>
          </p:nvPr>
        </p:nvSpPr>
        <p:spPr>
          <a:prstGeom prst="rect">
            <a:avLst/>
          </a:prstGeom>
        </p:spPr>
        <p:txBody>
          <a:bodyPr/>
          <a:lstStyle/>
          <a:p>
            <a:endParaRPr/>
          </a:p>
        </p:txBody>
      </p:sp>
      <p:sp>
        <p:nvSpPr>
          <p:cNvPr id="1782" name="Shape 1782"/>
          <p:cNvSpPr>
            <a:spLocks noGrp="1"/>
          </p:cNvSpPr>
          <p:nvPr>
            <p:ph type="body" sz="quarter" idx="1"/>
          </p:nvPr>
        </p:nvSpPr>
        <p:spPr>
          <a:prstGeom prst="rect">
            <a:avLst/>
          </a:prstGeom>
        </p:spPr>
        <p:txBody>
          <a:bodyPr/>
          <a:lstStyle/>
          <a:p>
            <a:r>
              <a:t>depuis 2007 : travaux sur Ethernet 40 et 100 Gbit/s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 name="Shape 1793"/>
          <p:cNvSpPr>
            <a:spLocks noGrp="1" noRot="1" noChangeAspect="1"/>
          </p:cNvSpPr>
          <p:nvPr>
            <p:ph type="sldImg"/>
          </p:nvPr>
        </p:nvSpPr>
        <p:spPr>
          <a:prstGeom prst="rect">
            <a:avLst/>
          </a:prstGeom>
        </p:spPr>
        <p:txBody>
          <a:bodyPr/>
          <a:lstStyle/>
          <a:p>
            <a:endParaRPr/>
          </a:p>
        </p:txBody>
      </p:sp>
      <p:sp>
        <p:nvSpPr>
          <p:cNvPr id="1794" name="Shape 1794"/>
          <p:cNvSpPr>
            <a:spLocks noGrp="1"/>
          </p:cNvSpPr>
          <p:nvPr>
            <p:ph type="body" sz="quarter" idx="1"/>
          </p:nvPr>
        </p:nvSpPr>
        <p:spPr>
          <a:prstGeom prst="rect">
            <a:avLst/>
          </a:prstGeom>
        </p:spPr>
        <p:txBody>
          <a:bodyPr/>
          <a:lstStyle/>
          <a:p>
            <a:r>
              <a:t>depuis 2014 : travaux de « IEEE 802.3bs Task Force » pour Ethernet 400 Gbit/s</a:t>
            </a:r>
          </a:p>
          <a:p>
            <a:r>
              <a:t>il existe quatre types de fibres multimodes : OM1, OM2, OM3 et OM4</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6" name="Shape 1826"/>
          <p:cNvSpPr>
            <a:spLocks noGrp="1" noRot="1" noChangeAspect="1"/>
          </p:cNvSpPr>
          <p:nvPr>
            <p:ph type="sldImg"/>
          </p:nvPr>
        </p:nvSpPr>
        <p:spPr>
          <a:prstGeom prst="rect">
            <a:avLst/>
          </a:prstGeom>
        </p:spPr>
        <p:txBody>
          <a:bodyPr/>
          <a:lstStyle/>
          <a:p>
            <a:endParaRPr/>
          </a:p>
        </p:txBody>
      </p:sp>
      <p:sp>
        <p:nvSpPr>
          <p:cNvPr id="1827" name="Shape 1827"/>
          <p:cNvSpPr>
            <a:spLocks noGrp="1"/>
          </p:cNvSpPr>
          <p:nvPr>
            <p:ph type="body" sz="quarter" idx="1"/>
          </p:nvPr>
        </p:nvSpPr>
        <p:spPr>
          <a:prstGeom prst="rect">
            <a:avLst/>
          </a:prstGeom>
        </p:spPr>
        <p:txBody>
          <a:bodyPr/>
          <a:lstStyle/>
          <a:p>
            <a:r>
              <a:t>Trame IEEE 802.3 longueur &lt; 0x600 au lieu de type &gt; 0x600</a:t>
            </a:r>
          </a:p>
          <a:p>
            <a:r>
              <a:t>CRC = Cyclic Redundancy Code</a:t>
            </a:r>
            <a:b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noRot="1" noChangeAspect="1"/>
          </p:cNvSpPr>
          <p:nvPr>
            <p:ph type="sldImg"/>
          </p:nvPr>
        </p:nvSpPr>
        <p:spPr>
          <a:prstGeom prst="rect">
            <a:avLst/>
          </a:prstGeom>
        </p:spPr>
        <p:txBody>
          <a:bodyPr/>
          <a:lstStyle/>
          <a:p>
            <a:endParaRPr/>
          </a:p>
        </p:txBody>
      </p:sp>
      <p:sp>
        <p:nvSpPr>
          <p:cNvPr id="364" name="Shape 364"/>
          <p:cNvSpPr>
            <a:spLocks noGrp="1"/>
          </p:cNvSpPr>
          <p:nvPr>
            <p:ph type="body" sz="quarter" idx="1"/>
          </p:nvPr>
        </p:nvSpPr>
        <p:spPr>
          <a:prstGeom prst="rect">
            <a:avLst/>
          </a:prstGeom>
        </p:spPr>
        <p:txBody>
          <a:bodyPr/>
          <a:lstStyle/>
          <a:p>
            <a:r>
              <a:t>revu en mars 2020</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4" name="Shape 1854"/>
          <p:cNvSpPr>
            <a:spLocks noGrp="1" noRot="1" noChangeAspect="1"/>
          </p:cNvSpPr>
          <p:nvPr>
            <p:ph type="sldImg"/>
          </p:nvPr>
        </p:nvSpPr>
        <p:spPr>
          <a:prstGeom prst="rect">
            <a:avLst/>
          </a:prstGeom>
        </p:spPr>
        <p:txBody>
          <a:bodyPr/>
          <a:lstStyle/>
          <a:p>
            <a:endParaRPr/>
          </a:p>
        </p:txBody>
      </p:sp>
      <p:sp>
        <p:nvSpPr>
          <p:cNvPr id="1855" name="Shape 1855"/>
          <p:cNvSpPr>
            <a:spLocks noGrp="1"/>
          </p:cNvSpPr>
          <p:nvPr>
            <p:ph type="body" sz="quarter" idx="1"/>
          </p:nvPr>
        </p:nvSpPr>
        <p:spPr>
          <a:prstGeom prst="rect">
            <a:avLst/>
          </a:prstGeom>
        </p:spPr>
        <p:txBody>
          <a:bodyPr/>
          <a:lstStyle/>
          <a:p>
            <a:r>
              <a:t>IEEE 802.11be (Extremely High Throughput : EHT) alias Wi-Fi 7 prévu fin 2024.</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7" name="Shape 1867"/>
          <p:cNvSpPr>
            <a:spLocks noGrp="1" noRot="1" noChangeAspect="1"/>
          </p:cNvSpPr>
          <p:nvPr>
            <p:ph type="sldImg"/>
          </p:nvPr>
        </p:nvSpPr>
        <p:spPr>
          <a:prstGeom prst="rect">
            <a:avLst/>
          </a:prstGeom>
        </p:spPr>
        <p:txBody>
          <a:bodyPr/>
          <a:lstStyle/>
          <a:p>
            <a:endParaRPr/>
          </a:p>
        </p:txBody>
      </p:sp>
      <p:sp>
        <p:nvSpPr>
          <p:cNvPr id="1868" name="Shape 1868"/>
          <p:cNvSpPr>
            <a:spLocks noGrp="1"/>
          </p:cNvSpPr>
          <p:nvPr>
            <p:ph type="body" sz="quarter" idx="1"/>
          </p:nvPr>
        </p:nvSpPr>
        <p:spPr>
          <a:prstGeom prst="rect">
            <a:avLst/>
          </a:prstGeom>
        </p:spPr>
        <p:txBody>
          <a:bodyPr/>
          <a:lstStyle/>
          <a:p>
            <a:r>
              <a:t>machines connectées = ordinateurs, tablettes, consoles, smartphones, imprimantes…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 name="Shape 1889"/>
          <p:cNvSpPr>
            <a:spLocks noGrp="1" noRot="1" noChangeAspect="1"/>
          </p:cNvSpPr>
          <p:nvPr>
            <p:ph type="sldImg"/>
          </p:nvPr>
        </p:nvSpPr>
        <p:spPr>
          <a:prstGeom prst="rect">
            <a:avLst/>
          </a:prstGeom>
        </p:spPr>
        <p:txBody>
          <a:bodyPr/>
          <a:lstStyle/>
          <a:p>
            <a:endParaRPr/>
          </a:p>
        </p:txBody>
      </p:sp>
      <p:sp>
        <p:nvSpPr>
          <p:cNvPr id="1890" name="Shape 1890"/>
          <p:cNvSpPr>
            <a:spLocks noGrp="1"/>
          </p:cNvSpPr>
          <p:nvPr>
            <p:ph type="body" sz="quarter" idx="1"/>
          </p:nvPr>
        </p:nvSpPr>
        <p:spPr>
          <a:prstGeom prst="rect">
            <a:avLst/>
          </a:prstGeom>
        </p:spPr>
        <p:txBody>
          <a:bodyPr/>
          <a:lstStyle/>
          <a:p>
            <a:r>
              <a:t>Ajouter § VLAN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 name="Shape 1973"/>
          <p:cNvSpPr>
            <a:spLocks noGrp="1" noRot="1" noChangeAspect="1"/>
          </p:cNvSpPr>
          <p:nvPr>
            <p:ph type="sldImg"/>
          </p:nvPr>
        </p:nvSpPr>
        <p:spPr>
          <a:prstGeom prst="rect">
            <a:avLst/>
          </a:prstGeom>
        </p:spPr>
        <p:txBody>
          <a:bodyPr/>
          <a:lstStyle/>
          <a:p>
            <a:endParaRPr/>
          </a:p>
        </p:txBody>
      </p:sp>
      <p:sp>
        <p:nvSpPr>
          <p:cNvPr id="1974" name="Shape 1974"/>
          <p:cNvSpPr>
            <a:spLocks noGrp="1"/>
          </p:cNvSpPr>
          <p:nvPr>
            <p:ph type="body" sz="quarter" idx="1"/>
          </p:nvPr>
        </p:nvSpPr>
        <p:spPr>
          <a:prstGeom prst="rect">
            <a:avLst/>
          </a:prstGeom>
        </p:spPr>
        <p:txBody>
          <a:bodyPr/>
          <a:lstStyle/>
          <a:p>
            <a:r>
              <a:t>RS08-SI03  21/10/2021 4h (91 pages en 10h)</a:t>
            </a:r>
          </a:p>
          <a:p>
            <a:r>
              <a:t>LIG02 12/12/23 matin 2h (93-79 = 14p)</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5" name="Shape 1985"/>
          <p:cNvSpPr>
            <a:spLocks noGrp="1" noRot="1" noChangeAspect="1"/>
          </p:cNvSpPr>
          <p:nvPr>
            <p:ph type="sldImg"/>
          </p:nvPr>
        </p:nvSpPr>
        <p:spPr>
          <a:prstGeom prst="rect">
            <a:avLst/>
          </a:prstGeom>
        </p:spPr>
        <p:txBody>
          <a:bodyPr/>
          <a:lstStyle/>
          <a:p>
            <a:endParaRPr/>
          </a:p>
        </p:txBody>
      </p:sp>
      <p:sp>
        <p:nvSpPr>
          <p:cNvPr id="1986" name="Shape 1986"/>
          <p:cNvSpPr>
            <a:spLocks noGrp="1"/>
          </p:cNvSpPr>
          <p:nvPr>
            <p:ph type="body" sz="quarter" idx="1"/>
          </p:nvPr>
        </p:nvSpPr>
        <p:spPr>
          <a:prstGeom prst="rect">
            <a:avLst/>
          </a:prstGeom>
        </p:spPr>
        <p:txBody>
          <a:bodyPr/>
          <a:lstStyle/>
          <a:p>
            <a:r>
              <a:t>man route</a:t>
            </a:r>
          </a:p>
          <a:p>
            <a:r>
              <a:t>route get 172.31.200.131</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4" name="Shape 2044"/>
          <p:cNvSpPr>
            <a:spLocks noGrp="1" noRot="1" noChangeAspect="1"/>
          </p:cNvSpPr>
          <p:nvPr>
            <p:ph type="sldImg"/>
          </p:nvPr>
        </p:nvSpPr>
        <p:spPr>
          <a:prstGeom prst="rect">
            <a:avLst/>
          </a:prstGeom>
        </p:spPr>
        <p:txBody>
          <a:bodyPr/>
          <a:lstStyle/>
          <a:p>
            <a:endParaRPr/>
          </a:p>
        </p:txBody>
      </p:sp>
      <p:sp>
        <p:nvSpPr>
          <p:cNvPr id="2045" name="Shape 2045"/>
          <p:cNvSpPr>
            <a:spLocks noGrp="1"/>
          </p:cNvSpPr>
          <p:nvPr>
            <p:ph type="body" sz="quarter" idx="1"/>
          </p:nvPr>
        </p:nvSpPr>
        <p:spPr>
          <a:prstGeom prst="rect">
            <a:avLst/>
          </a:prstGeom>
        </p:spPr>
        <p:txBody>
          <a:bodyPr/>
          <a:lstStyle/>
          <a:p>
            <a:r>
              <a:t>ou </a:t>
            </a:r>
            <a:r>
              <a:rPr u="sng">
                <a:hlinkClick r:id="rId3"/>
              </a:rPr>
              <a:t>https://utc505.seancetenante.com/documents/dijkstra.pdf</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Shape 2066"/>
          <p:cNvSpPr>
            <a:spLocks noGrp="1" noRot="1" noChangeAspect="1"/>
          </p:cNvSpPr>
          <p:nvPr>
            <p:ph type="sldImg"/>
          </p:nvPr>
        </p:nvSpPr>
        <p:spPr>
          <a:prstGeom prst="rect">
            <a:avLst/>
          </a:prstGeom>
        </p:spPr>
        <p:txBody>
          <a:bodyPr/>
          <a:lstStyle/>
          <a:p>
            <a:endParaRPr/>
          </a:p>
        </p:txBody>
      </p:sp>
      <p:sp>
        <p:nvSpPr>
          <p:cNvPr id="2067" name="Shape 2067"/>
          <p:cNvSpPr>
            <a:spLocks noGrp="1"/>
          </p:cNvSpPr>
          <p:nvPr>
            <p:ph type="body" sz="quarter" idx="1"/>
          </p:nvPr>
        </p:nvSpPr>
        <p:spPr>
          <a:prstGeom prst="rect">
            <a:avLst/>
          </a:prstGeom>
        </p:spPr>
        <p:txBody>
          <a:bodyPr/>
          <a:lstStyle/>
          <a:p>
            <a:r>
              <a:t>RS09-SI04 - 26/10/2022 - 4h - 95-58=37 • 37/4 = 9 p/h</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 name="Shape 2119"/>
          <p:cNvSpPr>
            <a:spLocks noGrp="1" noRot="1" noChangeAspect="1"/>
          </p:cNvSpPr>
          <p:nvPr>
            <p:ph type="sldImg"/>
          </p:nvPr>
        </p:nvSpPr>
        <p:spPr>
          <a:prstGeom prst="rect">
            <a:avLst/>
          </a:prstGeom>
        </p:spPr>
        <p:txBody>
          <a:bodyPr/>
          <a:lstStyle/>
          <a:p>
            <a:endParaRPr/>
          </a:p>
        </p:txBody>
      </p:sp>
      <p:sp>
        <p:nvSpPr>
          <p:cNvPr id="2120" name="Shape 2120"/>
          <p:cNvSpPr>
            <a:spLocks noGrp="1"/>
          </p:cNvSpPr>
          <p:nvPr>
            <p:ph type="body" sz="quarter" idx="1"/>
          </p:nvPr>
        </p:nvSpPr>
        <p:spPr>
          <a:prstGeom prst="rect">
            <a:avLst/>
          </a:prstGeom>
        </p:spPr>
        <p:txBody>
          <a:bodyPr/>
          <a:lstStyle/>
          <a:p>
            <a:r>
              <a:t>LIG03 - 22/10/2024 - 3h p. 65 à 100 =&gt; 35p.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4" name="Shape 2134"/>
          <p:cNvSpPr>
            <a:spLocks noGrp="1" noRot="1" noChangeAspect="1"/>
          </p:cNvSpPr>
          <p:nvPr>
            <p:ph type="sldImg"/>
          </p:nvPr>
        </p:nvSpPr>
        <p:spPr>
          <a:prstGeom prst="rect">
            <a:avLst/>
          </a:prstGeom>
        </p:spPr>
        <p:txBody>
          <a:bodyPr/>
          <a:lstStyle/>
          <a:p>
            <a:endParaRPr/>
          </a:p>
        </p:txBody>
      </p:sp>
      <p:sp>
        <p:nvSpPr>
          <p:cNvPr id="2135" name="Shape 2135"/>
          <p:cNvSpPr>
            <a:spLocks noGrp="1"/>
          </p:cNvSpPr>
          <p:nvPr>
            <p:ph type="body" sz="quarter" idx="1"/>
          </p:nvPr>
        </p:nvSpPr>
        <p:spPr>
          <a:prstGeom prst="rect">
            <a:avLst/>
          </a:prstGeom>
        </p:spPr>
        <p:txBody>
          <a:bodyPr/>
          <a:lstStyle/>
          <a:p>
            <a:r>
              <a:t>LIG03 : Revenir sur BGP</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6" name="Shape 2146"/>
          <p:cNvSpPr>
            <a:spLocks noGrp="1" noRot="1" noChangeAspect="1"/>
          </p:cNvSpPr>
          <p:nvPr>
            <p:ph type="sldImg"/>
          </p:nvPr>
        </p:nvSpPr>
        <p:spPr>
          <a:prstGeom prst="rect">
            <a:avLst/>
          </a:prstGeom>
        </p:spPr>
        <p:txBody>
          <a:bodyPr/>
          <a:lstStyle/>
          <a:p>
            <a:endParaRPr/>
          </a:p>
        </p:txBody>
      </p:sp>
      <p:sp>
        <p:nvSpPr>
          <p:cNvPr id="2147" name="Shape 2147"/>
          <p:cNvSpPr>
            <a:spLocks noGrp="1"/>
          </p:cNvSpPr>
          <p:nvPr>
            <p:ph type="body" sz="quarter" idx="1"/>
          </p:nvPr>
        </p:nvSpPr>
        <p:spPr>
          <a:prstGeom prst="rect">
            <a:avLst/>
          </a:prstGeom>
        </p:spPr>
        <p:txBody>
          <a:bodyPr/>
          <a:lstStyle/>
          <a:p>
            <a:r>
              <a:t>MPLS multi-protocol Label Switching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Shape 397"/>
          <p:cNvSpPr>
            <a:spLocks noGrp="1" noRot="1" noChangeAspect="1"/>
          </p:cNvSpPr>
          <p:nvPr>
            <p:ph type="sldImg"/>
          </p:nvPr>
        </p:nvSpPr>
        <p:spPr>
          <a:prstGeom prst="rect">
            <a:avLst/>
          </a:prstGeom>
        </p:spPr>
        <p:txBody>
          <a:bodyPr/>
          <a:lstStyle/>
          <a:p>
            <a:endParaRPr/>
          </a:p>
        </p:txBody>
      </p:sp>
      <p:sp>
        <p:nvSpPr>
          <p:cNvPr id="398" name="Shape 398"/>
          <p:cNvSpPr>
            <a:spLocks noGrp="1"/>
          </p:cNvSpPr>
          <p:nvPr>
            <p:ph type="body" sz="quarter" idx="1"/>
          </p:nvPr>
        </p:nvSpPr>
        <p:spPr>
          <a:prstGeom prst="rect">
            <a:avLst/>
          </a:prstGeom>
        </p:spPr>
        <p:txBody>
          <a:bodyPr/>
          <a:lstStyle/>
          <a:p>
            <a:r>
              <a:t>revu en mars 2020</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2" name="Shape 2202"/>
          <p:cNvSpPr>
            <a:spLocks noGrp="1" noRot="1" noChangeAspect="1"/>
          </p:cNvSpPr>
          <p:nvPr>
            <p:ph type="sldImg"/>
          </p:nvPr>
        </p:nvSpPr>
        <p:spPr>
          <a:prstGeom prst="rect">
            <a:avLst/>
          </a:prstGeom>
        </p:spPr>
        <p:txBody>
          <a:bodyPr/>
          <a:lstStyle/>
          <a:p>
            <a:endParaRPr/>
          </a:p>
        </p:txBody>
      </p:sp>
      <p:sp>
        <p:nvSpPr>
          <p:cNvPr id="2203" name="Shape 2203"/>
          <p:cNvSpPr>
            <a:spLocks noGrp="1"/>
          </p:cNvSpPr>
          <p:nvPr>
            <p:ph type="body" sz="quarter" idx="1"/>
          </p:nvPr>
        </p:nvSpPr>
        <p:spPr>
          <a:prstGeom prst="rect">
            <a:avLst/>
          </a:prstGeom>
        </p:spPr>
        <p:txBody>
          <a:bodyPr/>
          <a:lstStyle/>
          <a:p>
            <a:r>
              <a:t>Coté source :</a:t>
            </a:r>
          </a:p>
          <a:p>
            <a:r>
              <a:t> La couche réseau (ici IP) encapsule les données de la couche transport (le TPDU, Transport Protocol Data Unit)</a:t>
            </a:r>
          </a:p>
          <a:p>
            <a:r>
              <a:t>La couche liaison de données de 802.11 encapsule les données de la couche réseau</a:t>
            </a:r>
          </a:p>
          <a:p>
            <a:r>
              <a:t>La couche physique permet la transmission de cette trame vers un routeur</a:t>
            </a:r>
          </a:p>
          <a:p>
            <a:r>
              <a:t>Coté routeur :</a:t>
            </a:r>
          </a:p>
          <a:p>
            <a:r>
              <a:t>La couche liaison de données de 802.11 décapsule le PDU de la couche réseau</a:t>
            </a:r>
          </a:p>
          <a:p>
            <a:r>
              <a:t>La couche liaison de données du protocole PPP (Point to Point Protocol) encapsule le PDU de la couche réseau</a:t>
            </a:r>
          </a:p>
          <a:p>
            <a:r>
              <a:t>La couche physique permet la transmission de cette trame PPP vers la destination</a:t>
            </a:r>
          </a:p>
          <a:p>
            <a:r>
              <a:t>Coté destination :</a:t>
            </a:r>
          </a:p>
          <a:p>
            <a:r>
              <a:t>La couche liaison de données PPP décapsule le PDU de la couche réseau</a:t>
            </a:r>
          </a:p>
          <a:p>
            <a:r>
              <a:t>La couche réseau (IP) décapsule le PDU de la couche transport</a:t>
            </a:r>
          </a:p>
          <a:p>
            <a:r>
              <a:t>Niveau transport, on retrouve le même TPDU de celui émis par la source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4" name="Shape 2234"/>
          <p:cNvSpPr>
            <a:spLocks noGrp="1" noRot="1" noChangeAspect="1"/>
          </p:cNvSpPr>
          <p:nvPr>
            <p:ph type="sldImg"/>
          </p:nvPr>
        </p:nvSpPr>
        <p:spPr>
          <a:prstGeom prst="rect">
            <a:avLst/>
          </a:prstGeom>
        </p:spPr>
        <p:txBody>
          <a:bodyPr/>
          <a:lstStyle/>
          <a:p>
            <a:endParaRPr/>
          </a:p>
        </p:txBody>
      </p:sp>
      <p:sp>
        <p:nvSpPr>
          <p:cNvPr id="2235" name="Shape 2235"/>
          <p:cNvSpPr>
            <a:spLocks noGrp="1"/>
          </p:cNvSpPr>
          <p:nvPr>
            <p:ph type="body" sz="quarter" idx="1"/>
          </p:nvPr>
        </p:nvSpPr>
        <p:spPr>
          <a:prstGeom prst="rect">
            <a:avLst/>
          </a:prstGeom>
        </p:spPr>
        <p:txBody>
          <a:bodyPr/>
          <a:lstStyle/>
          <a:p>
            <a:r>
              <a:t>La destination peut se trouver un un réseau différent de celui de la source.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6" name="Shape 2246"/>
          <p:cNvSpPr>
            <a:spLocks noGrp="1" noRot="1" noChangeAspect="1"/>
          </p:cNvSpPr>
          <p:nvPr>
            <p:ph type="sldImg"/>
          </p:nvPr>
        </p:nvSpPr>
        <p:spPr>
          <a:prstGeom prst="rect">
            <a:avLst/>
          </a:prstGeom>
        </p:spPr>
        <p:txBody>
          <a:bodyPr/>
          <a:lstStyle/>
          <a:p>
            <a:endParaRPr/>
          </a:p>
        </p:txBody>
      </p:sp>
      <p:sp>
        <p:nvSpPr>
          <p:cNvPr id="2247" name="Shape 2247"/>
          <p:cNvSpPr>
            <a:spLocks noGrp="1"/>
          </p:cNvSpPr>
          <p:nvPr>
            <p:ph type="body" sz="quarter" idx="1"/>
          </p:nvPr>
        </p:nvSpPr>
        <p:spPr>
          <a:prstGeom prst="rect">
            <a:avLst/>
          </a:prstGeom>
        </p:spPr>
        <p:txBody>
          <a:bodyPr/>
          <a:lstStyle/>
          <a:p>
            <a:r>
              <a:t>Analogie pour le protocole IP : le courrier postal</a:t>
            </a:r>
          </a:p>
          <a:p>
            <a:r>
              <a:t>SI03-RS08 - 21/10/2021 - 4h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1" name="Shape 2271"/>
          <p:cNvSpPr>
            <a:spLocks noGrp="1" noRot="1" noChangeAspect="1"/>
          </p:cNvSpPr>
          <p:nvPr>
            <p:ph type="sldImg"/>
          </p:nvPr>
        </p:nvSpPr>
        <p:spPr>
          <a:prstGeom prst="rect">
            <a:avLst/>
          </a:prstGeom>
        </p:spPr>
        <p:txBody>
          <a:bodyPr/>
          <a:lstStyle/>
          <a:p>
            <a:endParaRPr/>
          </a:p>
        </p:txBody>
      </p:sp>
      <p:sp>
        <p:nvSpPr>
          <p:cNvPr id="2272" name="Shape 2272"/>
          <p:cNvSpPr>
            <a:spLocks noGrp="1"/>
          </p:cNvSpPr>
          <p:nvPr>
            <p:ph type="body" sz="quarter" idx="1"/>
          </p:nvPr>
        </p:nvSpPr>
        <p:spPr>
          <a:prstGeom prst="rect">
            <a:avLst/>
          </a:prstGeom>
        </p:spPr>
        <p:txBody>
          <a:bodyPr/>
          <a:lstStyle/>
          <a:p>
            <a:r>
              <a:t>Lg_en-tête : entre 5 et 15</a:t>
            </a:r>
          </a:p>
          <a:p>
            <a:r>
              <a:t>Protocole : TCP=6 ; UDP=17 ; ICMP=1</a:t>
            </a:r>
          </a:p>
          <a:p>
            <a:r>
              <a:t>CAI-RS06-SI01 - 20/11/19 2+4h (145p / 13h = 11p/h)</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7" name="Shape 2287"/>
          <p:cNvSpPr>
            <a:spLocks noGrp="1" noRot="1" noChangeAspect="1"/>
          </p:cNvSpPr>
          <p:nvPr>
            <p:ph type="sldImg"/>
          </p:nvPr>
        </p:nvSpPr>
        <p:spPr>
          <a:prstGeom prst="rect">
            <a:avLst/>
          </a:prstGeom>
        </p:spPr>
        <p:txBody>
          <a:bodyPr/>
          <a:lstStyle/>
          <a:p>
            <a:endParaRPr/>
          </a:p>
        </p:txBody>
      </p:sp>
      <p:sp>
        <p:nvSpPr>
          <p:cNvPr id="2288" name="Shape 2288"/>
          <p:cNvSpPr>
            <a:spLocks noGrp="1"/>
          </p:cNvSpPr>
          <p:nvPr>
            <p:ph type="body" sz="quarter" idx="1"/>
          </p:nvPr>
        </p:nvSpPr>
        <p:spPr>
          <a:prstGeom prst="rect">
            <a:avLst/>
          </a:prstGeom>
        </p:spPr>
        <p:txBody>
          <a:bodyPr/>
          <a:lstStyle/>
          <a:p>
            <a:r>
              <a:t>Todo : modifier Traffic Class par DiffServ</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3" name="Shape 2303"/>
          <p:cNvSpPr>
            <a:spLocks noGrp="1" noRot="1" noChangeAspect="1"/>
          </p:cNvSpPr>
          <p:nvPr>
            <p:ph type="sldImg"/>
          </p:nvPr>
        </p:nvSpPr>
        <p:spPr>
          <a:prstGeom prst="rect">
            <a:avLst/>
          </a:prstGeom>
        </p:spPr>
        <p:txBody>
          <a:bodyPr/>
          <a:lstStyle/>
          <a:p>
            <a:endParaRPr/>
          </a:p>
        </p:txBody>
      </p:sp>
      <p:sp>
        <p:nvSpPr>
          <p:cNvPr id="2304" name="Shape 2304"/>
          <p:cNvSpPr>
            <a:spLocks noGrp="1"/>
          </p:cNvSpPr>
          <p:nvPr>
            <p:ph type="body" sz="quarter" idx="1"/>
          </p:nvPr>
        </p:nvSpPr>
        <p:spPr>
          <a:prstGeom prst="rect">
            <a:avLst/>
          </a:prstGeom>
        </p:spPr>
        <p:txBody>
          <a:bodyPr/>
          <a:lstStyle/>
          <a:p>
            <a:r>
              <a:t>Todo : modifier Traffic Class par DiffServ</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6" name="Shape 2316"/>
          <p:cNvSpPr>
            <a:spLocks noGrp="1" noRot="1" noChangeAspect="1"/>
          </p:cNvSpPr>
          <p:nvPr>
            <p:ph type="sldImg"/>
          </p:nvPr>
        </p:nvSpPr>
        <p:spPr>
          <a:prstGeom prst="rect">
            <a:avLst/>
          </a:prstGeom>
        </p:spPr>
        <p:txBody>
          <a:bodyPr/>
          <a:lstStyle/>
          <a:p>
            <a:endParaRPr/>
          </a:p>
        </p:txBody>
      </p:sp>
      <p:sp>
        <p:nvSpPr>
          <p:cNvPr id="2317" name="Shape 2317"/>
          <p:cNvSpPr>
            <a:spLocks noGrp="1"/>
          </p:cNvSpPr>
          <p:nvPr>
            <p:ph type="body" sz="quarter" idx="1"/>
          </p:nvPr>
        </p:nvSpPr>
        <p:spPr>
          <a:prstGeom prst="rect">
            <a:avLst/>
          </a:prstGeom>
        </p:spPr>
        <p:txBody>
          <a:bodyPr/>
          <a:lstStyle/>
          <a:p>
            <a:r>
              <a:t>Nota : tout le monde doit connaitre la conversion décimal vers binaire  (et binaire vers décimal)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8" name="Shape 2328"/>
          <p:cNvSpPr>
            <a:spLocks noGrp="1" noRot="1" noChangeAspect="1"/>
          </p:cNvSpPr>
          <p:nvPr>
            <p:ph type="sldImg"/>
          </p:nvPr>
        </p:nvSpPr>
        <p:spPr>
          <a:prstGeom prst="rect">
            <a:avLst/>
          </a:prstGeom>
        </p:spPr>
        <p:txBody>
          <a:bodyPr/>
          <a:lstStyle/>
          <a:p>
            <a:endParaRPr/>
          </a:p>
        </p:txBody>
      </p:sp>
      <p:sp>
        <p:nvSpPr>
          <p:cNvPr id="2329" name="Shape 2329"/>
          <p:cNvSpPr>
            <a:spLocks noGrp="1"/>
          </p:cNvSpPr>
          <p:nvPr>
            <p:ph type="body" sz="quarter" idx="1"/>
          </p:nvPr>
        </p:nvSpPr>
        <p:spPr>
          <a:prstGeom prst="rect">
            <a:avLst/>
          </a:prstGeom>
        </p:spPr>
        <p:txBody>
          <a:bodyPr/>
          <a:lstStyle/>
          <a:p>
            <a:r>
              <a:t>Impératif : tout le monde doit connaitre la conversion décimal vers binaire  (et binaire vers décimal) </a:t>
            </a:r>
          </a:p>
          <a:p>
            <a:r>
              <a:rPr u="sng">
                <a:hlinkClick r:id="rId3"/>
              </a:rPr>
              <a:t>http://pedagogie.ac-limoges.fr/sti_si/accueil/FichesConnaissances/Sequence2SSi/co/ConvDecimalBinaire.html</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 name="Shape 2345"/>
          <p:cNvSpPr>
            <a:spLocks noGrp="1" noRot="1" noChangeAspect="1"/>
          </p:cNvSpPr>
          <p:nvPr>
            <p:ph type="sldImg"/>
          </p:nvPr>
        </p:nvSpPr>
        <p:spPr>
          <a:prstGeom prst="rect">
            <a:avLst/>
          </a:prstGeom>
        </p:spPr>
        <p:txBody>
          <a:bodyPr/>
          <a:lstStyle/>
          <a:p>
            <a:endParaRPr/>
          </a:p>
        </p:txBody>
      </p:sp>
      <p:sp>
        <p:nvSpPr>
          <p:cNvPr id="2346" name="Shape 2346"/>
          <p:cNvSpPr>
            <a:spLocks noGrp="1"/>
          </p:cNvSpPr>
          <p:nvPr>
            <p:ph type="body" sz="quarter" idx="1"/>
          </p:nvPr>
        </p:nvSpPr>
        <p:spPr>
          <a:prstGeom prst="rect">
            <a:avLst/>
          </a:prstGeom>
        </p:spPr>
        <p:txBody>
          <a:bodyPr/>
          <a:lstStyle/>
          <a:p>
            <a:r>
              <a:t>Nota : tout le monde doit connaitre la conversion décimal vers binaire  (et binaire vers décimal)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 name="Shape 2357"/>
          <p:cNvSpPr>
            <a:spLocks noGrp="1" noRot="1" noChangeAspect="1"/>
          </p:cNvSpPr>
          <p:nvPr>
            <p:ph type="sldImg"/>
          </p:nvPr>
        </p:nvSpPr>
        <p:spPr>
          <a:prstGeom prst="rect">
            <a:avLst/>
          </a:prstGeom>
        </p:spPr>
        <p:txBody>
          <a:bodyPr/>
          <a:lstStyle/>
          <a:p>
            <a:endParaRPr/>
          </a:p>
        </p:txBody>
      </p:sp>
      <p:sp>
        <p:nvSpPr>
          <p:cNvPr id="2358" name="Shape 2358"/>
          <p:cNvSpPr>
            <a:spLocks noGrp="1"/>
          </p:cNvSpPr>
          <p:nvPr>
            <p:ph type="body" sz="quarter" idx="1"/>
          </p:nvPr>
        </p:nvSpPr>
        <p:spPr>
          <a:prstGeom prst="rect">
            <a:avLst/>
          </a:prstGeom>
        </p:spPr>
        <p:txBody>
          <a:bodyPr/>
          <a:lstStyle/>
          <a:p>
            <a:r>
              <a:t>lg du préfixe : le court et plus moderne</a:t>
            </a:r>
          </a:p>
          <a:p>
            <a:r>
              <a:t>lg du préfixe : alias « notation CIDR » (Classless Inter-Domain Routing), alias préfixe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a:spLocks noGrp="1" noRot="1" noChangeAspect="1"/>
          </p:cNvSpPr>
          <p:nvPr>
            <p:ph type="sldImg"/>
          </p:nvPr>
        </p:nvSpPr>
        <p:spPr>
          <a:prstGeom prst="rect">
            <a:avLst/>
          </a:prstGeom>
        </p:spPr>
        <p:txBody>
          <a:bodyPr/>
          <a:lstStyle/>
          <a:p>
            <a:endParaRPr/>
          </a:p>
        </p:txBody>
      </p:sp>
      <p:sp>
        <p:nvSpPr>
          <p:cNvPr id="427" name="Shape 427"/>
          <p:cNvSpPr>
            <a:spLocks noGrp="1"/>
          </p:cNvSpPr>
          <p:nvPr>
            <p:ph type="body" sz="quarter" idx="1"/>
          </p:nvPr>
        </p:nvSpPr>
        <p:spPr>
          <a:prstGeom prst="rect">
            <a:avLst/>
          </a:prstGeom>
        </p:spPr>
        <p:txBody>
          <a:bodyPr/>
          <a:lstStyle/>
          <a:p>
            <a:r>
              <a:t>types d'unités de données de protocole (PDU en anglais):</a:t>
            </a:r>
          </a:p>
          <a:p>
            <a:r>
              <a:t>• pour l'ouverture d'une connexion</a:t>
            </a:r>
          </a:p>
          <a:p>
            <a:r>
              <a:t>• pour le transfert de données</a:t>
            </a:r>
          </a:p>
          <a:p>
            <a:r>
              <a:t>• pour la fermeture de connexion</a:t>
            </a:r>
          </a:p>
          <a:p>
            <a:r>
              <a:t>• pour les informations de service échangées entre entités N</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9" name="Shape 2369"/>
          <p:cNvSpPr>
            <a:spLocks noGrp="1" noRot="1" noChangeAspect="1"/>
          </p:cNvSpPr>
          <p:nvPr>
            <p:ph type="sldImg"/>
          </p:nvPr>
        </p:nvSpPr>
        <p:spPr>
          <a:prstGeom prst="rect">
            <a:avLst/>
          </a:prstGeom>
        </p:spPr>
        <p:txBody>
          <a:bodyPr/>
          <a:lstStyle/>
          <a:p>
            <a:endParaRPr/>
          </a:p>
        </p:txBody>
      </p:sp>
      <p:sp>
        <p:nvSpPr>
          <p:cNvPr id="2370" name="Shape 2370"/>
          <p:cNvSpPr>
            <a:spLocks noGrp="1"/>
          </p:cNvSpPr>
          <p:nvPr>
            <p:ph type="body" sz="quarter" idx="1"/>
          </p:nvPr>
        </p:nvSpPr>
        <p:spPr>
          <a:prstGeom prst="rect">
            <a:avLst/>
          </a:prstGeom>
        </p:spPr>
        <p:txBody>
          <a:bodyPr/>
          <a:lstStyle/>
          <a:p>
            <a:r>
              <a:t>lg du préfixe : le plus compacte et plus moderne</a:t>
            </a:r>
          </a:p>
          <a:p>
            <a:r>
              <a:t>lg du préfixe : alias « notation CIDR » (Classless Inter-Domain Routing), alias préfixe</a:t>
            </a:r>
          </a:p>
          <a:p>
            <a:r>
              <a:t>Masque en décimal pointé : version vintage</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1" name="Shape 2411"/>
          <p:cNvSpPr>
            <a:spLocks noGrp="1" noRot="1" noChangeAspect="1"/>
          </p:cNvSpPr>
          <p:nvPr>
            <p:ph type="sldImg"/>
          </p:nvPr>
        </p:nvSpPr>
        <p:spPr>
          <a:prstGeom prst="rect">
            <a:avLst/>
          </a:prstGeom>
        </p:spPr>
        <p:txBody>
          <a:bodyPr/>
          <a:lstStyle/>
          <a:p>
            <a:endParaRPr/>
          </a:p>
        </p:txBody>
      </p:sp>
      <p:sp>
        <p:nvSpPr>
          <p:cNvPr id="2412" name="Shape 2412"/>
          <p:cNvSpPr>
            <a:spLocks noGrp="1"/>
          </p:cNvSpPr>
          <p:nvPr>
            <p:ph type="body" sz="quarter" idx="1"/>
          </p:nvPr>
        </p:nvSpPr>
        <p:spPr>
          <a:prstGeom prst="rect">
            <a:avLst/>
          </a:prstGeom>
        </p:spPr>
        <p:txBody>
          <a:bodyPr/>
          <a:lstStyle/>
          <a:p>
            <a:r>
              <a:t>Quel est la longueur du préfixe ?</a:t>
            </a:r>
          </a:p>
          <a:p>
            <a:r>
              <a:t>6 clics</a:t>
            </a:r>
          </a:p>
          <a:p>
            <a:r>
              <a:t>CAI-SI02-RS07 17/11/2020 - 4h - 39 pages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3" name="Shape 2453"/>
          <p:cNvSpPr>
            <a:spLocks noGrp="1" noRot="1" noChangeAspect="1"/>
          </p:cNvSpPr>
          <p:nvPr>
            <p:ph type="sldImg"/>
          </p:nvPr>
        </p:nvSpPr>
        <p:spPr>
          <a:prstGeom prst="rect">
            <a:avLst/>
          </a:prstGeom>
        </p:spPr>
        <p:txBody>
          <a:bodyPr/>
          <a:lstStyle/>
          <a:p>
            <a:endParaRPr/>
          </a:p>
        </p:txBody>
      </p:sp>
      <p:sp>
        <p:nvSpPr>
          <p:cNvPr id="2454" name="Shape 2454"/>
          <p:cNvSpPr>
            <a:spLocks noGrp="1"/>
          </p:cNvSpPr>
          <p:nvPr>
            <p:ph type="body" sz="quarter" idx="1"/>
          </p:nvPr>
        </p:nvSpPr>
        <p:spPr>
          <a:prstGeom prst="rect">
            <a:avLst/>
          </a:prstGeom>
        </p:spPr>
        <p:txBody>
          <a:bodyPr/>
          <a:lstStyle/>
          <a:p>
            <a:r>
              <a:t>Quel est la longueur du préfixe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 name="Shape 2467"/>
          <p:cNvSpPr>
            <a:spLocks noGrp="1" noRot="1" noChangeAspect="1"/>
          </p:cNvSpPr>
          <p:nvPr>
            <p:ph type="sldImg"/>
          </p:nvPr>
        </p:nvSpPr>
        <p:spPr>
          <a:prstGeom prst="rect">
            <a:avLst/>
          </a:prstGeom>
        </p:spPr>
        <p:txBody>
          <a:bodyPr/>
          <a:lstStyle/>
          <a:p>
            <a:endParaRPr/>
          </a:p>
        </p:txBody>
      </p:sp>
      <p:sp>
        <p:nvSpPr>
          <p:cNvPr id="2468" name="Shape 2468"/>
          <p:cNvSpPr>
            <a:spLocks noGrp="1"/>
          </p:cNvSpPr>
          <p:nvPr>
            <p:ph type="body" sz="quarter" idx="1"/>
          </p:nvPr>
        </p:nvSpPr>
        <p:spPr>
          <a:prstGeom prst="rect">
            <a:avLst/>
          </a:prstGeom>
        </p:spPr>
        <p:txBody>
          <a:bodyPr/>
          <a:lstStyle/>
          <a:p>
            <a:r>
              <a:t>A : 1 octet pour identifier le réseau, 3 pour Id hôte</a:t>
            </a:r>
          </a:p>
          <a:p>
            <a:r>
              <a:t>2</a:t>
            </a:r>
            <a:r>
              <a:rPr baseline="31999"/>
              <a:t>24</a:t>
            </a:r>
            <a:r>
              <a:t> -2 (soit + de 16 millions) machines par réseau</a:t>
            </a:r>
          </a:p>
          <a:p>
            <a:r>
              <a:t>B : 2 octets pour Id_réseau ; 2</a:t>
            </a:r>
            <a:r>
              <a:rPr baseline="31999"/>
              <a:t>16</a:t>
            </a:r>
            <a:r>
              <a:t> -2 = 65 534 hôtes max. </a:t>
            </a:r>
          </a:p>
          <a:p>
            <a:r>
              <a:t>C : 3 octets pour Id_réseau ; 2</a:t>
            </a:r>
            <a:r>
              <a:rPr baseline="31999"/>
              <a:t>8</a:t>
            </a:r>
            <a:r>
              <a:t> -2 = 254 hôtes max.</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5" name="Shape 2485"/>
          <p:cNvSpPr>
            <a:spLocks noGrp="1" noRot="1" noChangeAspect="1"/>
          </p:cNvSpPr>
          <p:nvPr>
            <p:ph type="sldImg"/>
          </p:nvPr>
        </p:nvSpPr>
        <p:spPr>
          <a:prstGeom prst="rect">
            <a:avLst/>
          </a:prstGeom>
        </p:spPr>
        <p:txBody>
          <a:bodyPr/>
          <a:lstStyle/>
          <a:p>
            <a:endParaRPr/>
          </a:p>
        </p:txBody>
      </p:sp>
      <p:sp>
        <p:nvSpPr>
          <p:cNvPr id="2486" name="Shape 2486"/>
          <p:cNvSpPr>
            <a:spLocks noGrp="1"/>
          </p:cNvSpPr>
          <p:nvPr>
            <p:ph type="body" sz="quarter" idx="1"/>
          </p:nvPr>
        </p:nvSpPr>
        <p:spPr>
          <a:prstGeom prst="rect">
            <a:avLst/>
          </a:prstGeom>
        </p:spPr>
        <p:txBody>
          <a:bodyPr/>
          <a:lstStyle/>
          <a:p>
            <a:r>
              <a:t>lg du préfixe : le court et plus moderne.</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5" name="Shape 2525"/>
          <p:cNvSpPr>
            <a:spLocks noGrp="1" noRot="1" noChangeAspect="1"/>
          </p:cNvSpPr>
          <p:nvPr>
            <p:ph type="sldImg"/>
          </p:nvPr>
        </p:nvSpPr>
        <p:spPr>
          <a:prstGeom prst="rect">
            <a:avLst/>
          </a:prstGeom>
        </p:spPr>
        <p:txBody>
          <a:bodyPr/>
          <a:lstStyle/>
          <a:p>
            <a:endParaRPr/>
          </a:p>
        </p:txBody>
      </p:sp>
      <p:sp>
        <p:nvSpPr>
          <p:cNvPr id="2526" name="Shape 2526"/>
          <p:cNvSpPr>
            <a:spLocks noGrp="1"/>
          </p:cNvSpPr>
          <p:nvPr>
            <p:ph type="body" sz="quarter" idx="1"/>
          </p:nvPr>
        </p:nvSpPr>
        <p:spPr>
          <a:prstGeom prst="rect">
            <a:avLst/>
          </a:prstGeom>
        </p:spPr>
        <p:txBody>
          <a:bodyPr/>
          <a:lstStyle/>
          <a:p>
            <a:r>
              <a:t>CAI-RS09-SI04 13/12/2022 matin - 2h</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9" name="Shape 2559"/>
          <p:cNvSpPr>
            <a:spLocks noGrp="1" noRot="1" noChangeAspect="1"/>
          </p:cNvSpPr>
          <p:nvPr>
            <p:ph type="sldImg"/>
          </p:nvPr>
        </p:nvSpPr>
        <p:spPr>
          <a:prstGeom prst="rect">
            <a:avLst/>
          </a:prstGeom>
        </p:spPr>
        <p:txBody>
          <a:bodyPr/>
          <a:lstStyle/>
          <a:p>
            <a:endParaRPr/>
          </a:p>
        </p:txBody>
      </p:sp>
      <p:sp>
        <p:nvSpPr>
          <p:cNvPr id="2560" name="Shape 2560"/>
          <p:cNvSpPr>
            <a:spLocks noGrp="1"/>
          </p:cNvSpPr>
          <p:nvPr>
            <p:ph type="body" sz="quarter" idx="1"/>
          </p:nvPr>
        </p:nvSpPr>
        <p:spPr>
          <a:prstGeom prst="rect">
            <a:avLst/>
          </a:prstGeom>
        </p:spPr>
        <p:txBody>
          <a:bodyPr/>
          <a:lstStyle/>
          <a:p>
            <a:r>
              <a:t>Les RIR (Registres Internet Régionaux ou Regional Internet Registry) sont chargés d’allouer des blocs d’adresses IP</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3" name="Shape 2653"/>
          <p:cNvSpPr>
            <a:spLocks noGrp="1" noRot="1" noChangeAspect="1"/>
          </p:cNvSpPr>
          <p:nvPr>
            <p:ph type="sldImg"/>
          </p:nvPr>
        </p:nvSpPr>
        <p:spPr>
          <a:prstGeom prst="rect">
            <a:avLst/>
          </a:prstGeom>
        </p:spPr>
        <p:txBody>
          <a:bodyPr/>
          <a:lstStyle/>
          <a:p>
            <a:endParaRPr/>
          </a:p>
        </p:txBody>
      </p:sp>
      <p:sp>
        <p:nvSpPr>
          <p:cNvPr id="2654" name="Shape 2654"/>
          <p:cNvSpPr>
            <a:spLocks noGrp="1"/>
          </p:cNvSpPr>
          <p:nvPr>
            <p:ph type="body" sz="quarter" idx="1"/>
          </p:nvPr>
        </p:nvSpPr>
        <p:spPr>
          <a:prstGeom prst="rect">
            <a:avLst/>
          </a:prstGeom>
        </p:spPr>
        <p:txBody>
          <a:bodyPr/>
          <a:lstStyle/>
          <a:p>
            <a:r>
              <a:t>Avec la configuration TCP/IP des interfaces réseau, les paramètres IP doivent être renseignés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0" name="Shape 2670"/>
          <p:cNvSpPr>
            <a:spLocks noGrp="1" noRot="1" noChangeAspect="1"/>
          </p:cNvSpPr>
          <p:nvPr>
            <p:ph type="sldImg"/>
          </p:nvPr>
        </p:nvSpPr>
        <p:spPr>
          <a:prstGeom prst="rect">
            <a:avLst/>
          </a:prstGeom>
        </p:spPr>
        <p:txBody>
          <a:bodyPr/>
          <a:lstStyle/>
          <a:p>
            <a:endParaRPr/>
          </a:p>
        </p:txBody>
      </p:sp>
      <p:sp>
        <p:nvSpPr>
          <p:cNvPr id="2671" name="Shape 2671"/>
          <p:cNvSpPr>
            <a:spLocks noGrp="1"/>
          </p:cNvSpPr>
          <p:nvPr>
            <p:ph type="body" sz="quarter" idx="1"/>
          </p:nvPr>
        </p:nvSpPr>
        <p:spPr>
          <a:prstGeom prst="rect">
            <a:avLst/>
          </a:prstGeom>
        </p:spPr>
        <p:txBody>
          <a:bodyPr/>
          <a:lstStyle/>
          <a:p>
            <a:r>
              <a:t>Avec la configuration TCP/IP des interfaces réseau, les paramètres IP doivent être renseignés</a:t>
            </a:r>
          </a:p>
          <a:p>
            <a:r>
              <a:t>2 clics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8" name="Shape 2688"/>
          <p:cNvSpPr>
            <a:spLocks noGrp="1" noRot="1" noChangeAspect="1"/>
          </p:cNvSpPr>
          <p:nvPr>
            <p:ph type="sldImg"/>
          </p:nvPr>
        </p:nvSpPr>
        <p:spPr>
          <a:prstGeom prst="rect">
            <a:avLst/>
          </a:prstGeom>
        </p:spPr>
        <p:txBody>
          <a:bodyPr/>
          <a:lstStyle/>
          <a:p>
            <a:endParaRPr/>
          </a:p>
        </p:txBody>
      </p:sp>
      <p:sp>
        <p:nvSpPr>
          <p:cNvPr id="2689" name="Shape 2689"/>
          <p:cNvSpPr>
            <a:spLocks noGrp="1"/>
          </p:cNvSpPr>
          <p:nvPr>
            <p:ph type="body" sz="quarter" idx="1"/>
          </p:nvPr>
        </p:nvSpPr>
        <p:spPr>
          <a:prstGeom prst="rect">
            <a:avLst/>
          </a:prstGeom>
        </p:spPr>
        <p:txBody>
          <a:bodyPr/>
          <a:lstStyle/>
          <a:p>
            <a:r>
              <a:t>Avec la configuration TCP/IP des interfaces réseau, les paramètres IP doivent être renseignés</a:t>
            </a:r>
          </a:p>
          <a:p>
            <a:r>
              <a:t>2 clics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noRot="1" noChangeAspect="1"/>
          </p:cNvSpPr>
          <p:nvPr>
            <p:ph type="sldImg"/>
          </p:nvPr>
        </p:nvSpPr>
        <p:spPr>
          <a:prstGeom prst="rect">
            <a:avLst/>
          </a:prstGeom>
        </p:spPr>
        <p:txBody>
          <a:bodyPr/>
          <a:lstStyle/>
          <a:p>
            <a:endParaRPr/>
          </a:p>
        </p:txBody>
      </p:sp>
      <p:sp>
        <p:nvSpPr>
          <p:cNvPr id="453" name="Shape 453"/>
          <p:cNvSpPr>
            <a:spLocks noGrp="1"/>
          </p:cNvSpPr>
          <p:nvPr>
            <p:ph type="body" sz="quarter" idx="1"/>
          </p:nvPr>
        </p:nvSpPr>
        <p:spPr>
          <a:prstGeom prst="rect">
            <a:avLst/>
          </a:prstGeom>
        </p:spPr>
        <p:txBody>
          <a:bodyPr/>
          <a:lstStyle/>
          <a:p>
            <a:r>
              <a:t>Exo : autres mnémotechique pour PLRTSPA (ou APSTRLP)</a:t>
            </a:r>
          </a:p>
          <a:p>
            <a:r>
              <a:t>• couches 1 à 4: réalisation du service d’acheminement d'information</a:t>
            </a:r>
          </a:p>
          <a:p>
            <a:r>
              <a:t>• couches 5 à 7:  utilisateur du service d’acheminement d'information</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 name="Shape 2713"/>
          <p:cNvSpPr>
            <a:spLocks noGrp="1" noRot="1" noChangeAspect="1"/>
          </p:cNvSpPr>
          <p:nvPr>
            <p:ph type="sldImg"/>
          </p:nvPr>
        </p:nvSpPr>
        <p:spPr>
          <a:prstGeom prst="rect">
            <a:avLst/>
          </a:prstGeom>
        </p:spPr>
        <p:txBody>
          <a:bodyPr/>
          <a:lstStyle/>
          <a:p>
            <a:endParaRPr/>
          </a:p>
        </p:txBody>
      </p:sp>
      <p:sp>
        <p:nvSpPr>
          <p:cNvPr id="2714" name="Shape 2714"/>
          <p:cNvSpPr>
            <a:spLocks noGrp="1"/>
          </p:cNvSpPr>
          <p:nvPr>
            <p:ph type="body" sz="quarter" idx="1"/>
          </p:nvPr>
        </p:nvSpPr>
        <p:spPr>
          <a:prstGeom prst="rect">
            <a:avLst/>
          </a:prstGeom>
        </p:spPr>
        <p:txBody>
          <a:bodyPr/>
          <a:lstStyle/>
          <a:p>
            <a:r>
              <a:t>MacOS Ventura 13 : Réglages système / Réseau</a:t>
            </a:r>
          </a:p>
          <a:p>
            <a:r>
              <a:t>4 clics</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0" name="Shape 2740"/>
          <p:cNvSpPr>
            <a:spLocks noGrp="1" noRot="1" noChangeAspect="1"/>
          </p:cNvSpPr>
          <p:nvPr>
            <p:ph type="sldImg"/>
          </p:nvPr>
        </p:nvSpPr>
        <p:spPr>
          <a:prstGeom prst="rect">
            <a:avLst/>
          </a:prstGeom>
        </p:spPr>
        <p:txBody>
          <a:bodyPr/>
          <a:lstStyle/>
          <a:p>
            <a:endParaRPr/>
          </a:p>
        </p:txBody>
      </p:sp>
      <p:sp>
        <p:nvSpPr>
          <p:cNvPr id="2741" name="Shape 2741"/>
          <p:cNvSpPr>
            <a:spLocks noGrp="1"/>
          </p:cNvSpPr>
          <p:nvPr>
            <p:ph type="body" sz="quarter" idx="1"/>
          </p:nvPr>
        </p:nvSpPr>
        <p:spPr>
          <a:prstGeom prst="rect">
            <a:avLst/>
          </a:prstGeom>
        </p:spPr>
        <p:txBody>
          <a:bodyPr/>
          <a:lstStyle/>
          <a:p>
            <a:r>
              <a:t>MacOS Ventura 13 : Réglages système / Réseau</a:t>
            </a:r>
          </a:p>
          <a:p>
            <a:r>
              <a:t>4 clics</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 name="Shape 2764"/>
          <p:cNvSpPr>
            <a:spLocks noGrp="1" noRot="1" noChangeAspect="1"/>
          </p:cNvSpPr>
          <p:nvPr>
            <p:ph type="sldImg"/>
          </p:nvPr>
        </p:nvSpPr>
        <p:spPr>
          <a:prstGeom prst="rect">
            <a:avLst/>
          </a:prstGeom>
        </p:spPr>
        <p:txBody>
          <a:bodyPr/>
          <a:lstStyle/>
          <a:p>
            <a:endParaRPr/>
          </a:p>
        </p:txBody>
      </p:sp>
      <p:sp>
        <p:nvSpPr>
          <p:cNvPr id="2765" name="Shape 2765"/>
          <p:cNvSpPr>
            <a:spLocks noGrp="1"/>
          </p:cNvSpPr>
          <p:nvPr>
            <p:ph type="body" sz="quarter" idx="1"/>
          </p:nvPr>
        </p:nvSpPr>
        <p:spPr>
          <a:prstGeom prst="rect">
            <a:avLst/>
          </a:prstGeom>
        </p:spPr>
        <p:txBody>
          <a:bodyPr/>
          <a:lstStyle/>
          <a:p>
            <a:r>
              <a:t>Sur macOS : brew install iproute2mac avant d’utiliser ip addr show</a:t>
            </a:r>
          </a:p>
          <a:p>
            <a:r>
              <a:t>LIG03 22/10/24 ?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9" name="Shape 2789"/>
          <p:cNvSpPr>
            <a:spLocks noGrp="1" noRot="1" noChangeAspect="1"/>
          </p:cNvSpPr>
          <p:nvPr>
            <p:ph type="sldImg"/>
          </p:nvPr>
        </p:nvSpPr>
        <p:spPr>
          <a:prstGeom prst="rect">
            <a:avLst/>
          </a:prstGeom>
        </p:spPr>
        <p:txBody>
          <a:bodyPr/>
          <a:lstStyle/>
          <a:p>
            <a:endParaRPr/>
          </a:p>
        </p:txBody>
      </p:sp>
      <p:sp>
        <p:nvSpPr>
          <p:cNvPr id="2790" name="Shape 2790"/>
          <p:cNvSpPr>
            <a:spLocks noGrp="1"/>
          </p:cNvSpPr>
          <p:nvPr>
            <p:ph type="body" sz="quarter" idx="1"/>
          </p:nvPr>
        </p:nvSpPr>
        <p:spPr>
          <a:prstGeom prst="rect">
            <a:avLst/>
          </a:prstGeom>
        </p:spPr>
        <p:txBody>
          <a:bodyPr/>
          <a:lstStyle/>
          <a:p>
            <a:r>
              <a:t>Montrer la cmd ping</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3" name="Shape 2813"/>
          <p:cNvSpPr>
            <a:spLocks noGrp="1" noRot="1" noChangeAspect="1"/>
          </p:cNvSpPr>
          <p:nvPr>
            <p:ph type="sldImg"/>
          </p:nvPr>
        </p:nvSpPr>
        <p:spPr>
          <a:prstGeom prst="rect">
            <a:avLst/>
          </a:prstGeom>
        </p:spPr>
        <p:txBody>
          <a:bodyPr/>
          <a:lstStyle/>
          <a:p>
            <a:endParaRPr/>
          </a:p>
        </p:txBody>
      </p:sp>
      <p:sp>
        <p:nvSpPr>
          <p:cNvPr id="2814" name="Shape 2814"/>
          <p:cNvSpPr>
            <a:spLocks noGrp="1"/>
          </p:cNvSpPr>
          <p:nvPr>
            <p:ph type="body" sz="quarter" idx="1"/>
          </p:nvPr>
        </p:nvSpPr>
        <p:spPr>
          <a:prstGeom prst="rect">
            <a:avLst/>
          </a:prstGeom>
        </p:spPr>
        <p:txBody>
          <a:bodyPr/>
          <a:lstStyle/>
          <a:p>
            <a:r>
              <a:t>LIG02 - 12/12/2023 Après-midi : 4h (141-93=48 p.) 141/12=11,75</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7" name="Shape 2827"/>
          <p:cNvSpPr>
            <a:spLocks noGrp="1" noRot="1" noChangeAspect="1"/>
          </p:cNvSpPr>
          <p:nvPr>
            <p:ph type="sldImg"/>
          </p:nvPr>
        </p:nvSpPr>
        <p:spPr>
          <a:prstGeom prst="rect">
            <a:avLst/>
          </a:prstGeom>
        </p:spPr>
        <p:txBody>
          <a:bodyPr/>
          <a:lstStyle/>
          <a:p>
            <a:endParaRPr/>
          </a:p>
        </p:txBody>
      </p:sp>
      <p:sp>
        <p:nvSpPr>
          <p:cNvPr id="2828" name="Shape 2828"/>
          <p:cNvSpPr>
            <a:spLocks noGrp="1"/>
          </p:cNvSpPr>
          <p:nvPr>
            <p:ph type="body" sz="quarter" idx="1"/>
          </p:nvPr>
        </p:nvSpPr>
        <p:spPr>
          <a:prstGeom prst="rect">
            <a:avLst/>
          </a:prstGeom>
        </p:spPr>
        <p:txBody>
          <a:bodyPr/>
          <a:lstStyle/>
          <a:p>
            <a:r>
              <a:t>Revoir la table de routage</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1" name="Shape 2841"/>
          <p:cNvSpPr>
            <a:spLocks noGrp="1" noRot="1" noChangeAspect="1"/>
          </p:cNvSpPr>
          <p:nvPr>
            <p:ph type="sldImg"/>
          </p:nvPr>
        </p:nvSpPr>
        <p:spPr>
          <a:prstGeom prst="rect">
            <a:avLst/>
          </a:prstGeom>
        </p:spPr>
        <p:txBody>
          <a:bodyPr/>
          <a:lstStyle/>
          <a:p>
            <a:endParaRPr/>
          </a:p>
        </p:txBody>
      </p:sp>
      <p:sp>
        <p:nvSpPr>
          <p:cNvPr id="2842" name="Shape 2842"/>
          <p:cNvSpPr>
            <a:spLocks noGrp="1"/>
          </p:cNvSpPr>
          <p:nvPr>
            <p:ph type="body" sz="quarter" idx="1"/>
          </p:nvPr>
        </p:nvSpPr>
        <p:spPr>
          <a:prstGeom prst="rect">
            <a:avLst/>
          </a:prstGeom>
        </p:spPr>
        <p:txBody>
          <a:bodyPr/>
          <a:lstStyle/>
          <a:p>
            <a:r>
              <a:t>SI03-RS08 - 17/11/2021 - 4h</a:t>
            </a:r>
          </a:p>
          <a:p>
            <a:r>
              <a:t>LIG03 - 22/10/2024 - 3+4h = 7h p.65 à 143 = 78p =&gt; 11,1 p/h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Shape 654"/>
          <p:cNvSpPr>
            <a:spLocks noGrp="1" noRot="1" noChangeAspect="1"/>
          </p:cNvSpPr>
          <p:nvPr>
            <p:ph type="sldImg"/>
          </p:nvPr>
        </p:nvSpPr>
        <p:spPr>
          <a:prstGeom prst="rect">
            <a:avLst/>
          </a:prstGeom>
        </p:spPr>
        <p:txBody>
          <a:bodyPr/>
          <a:lstStyle/>
          <a:p>
            <a:endParaRPr/>
          </a:p>
        </p:txBody>
      </p:sp>
      <p:sp>
        <p:nvSpPr>
          <p:cNvPr id="655" name="Shape 655"/>
          <p:cNvSpPr>
            <a:spLocks noGrp="1"/>
          </p:cNvSpPr>
          <p:nvPr>
            <p:ph type="body" sz="quarter" idx="1"/>
          </p:nvPr>
        </p:nvSpPr>
        <p:spPr>
          <a:prstGeom prst="rect">
            <a:avLst/>
          </a:prstGeom>
        </p:spPr>
        <p:txBody>
          <a:bodyPr/>
          <a:lstStyle/>
          <a:p>
            <a:r>
              <a:t>2025_01 : le 23/09/2025 matin, 2h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re et sous-titre">
    <p:bg>
      <p:bgPr>
        <a:gradFill flip="none" rotWithShape="1">
          <a:gsLst>
            <a:gs pos="0">
              <a:srgbClr val="FFFFFF"/>
            </a:gs>
            <a:gs pos="100000">
              <a:srgbClr val="FFF7FC"/>
            </a:gs>
          </a:gsLst>
          <a:lin ang="5400000" scaled="0"/>
        </a:gradFill>
        <a:effectLst/>
      </p:bgPr>
    </p:bg>
    <p:spTree>
      <p:nvGrpSpPr>
        <p:cNvPr id="1" name=""/>
        <p:cNvGrpSpPr/>
        <p:nvPr/>
      </p:nvGrpSpPr>
      <p:grpSpPr>
        <a:xfrm>
          <a:off x="0" y="0"/>
          <a:ext cx="0" cy="0"/>
          <a:chOff x="0" y="0"/>
          <a:chExt cx="0" cy="0"/>
        </a:xfrm>
      </p:grpSpPr>
      <p:grpSp>
        <p:nvGrpSpPr>
          <p:cNvPr id="16" name="Grouper"/>
          <p:cNvGrpSpPr/>
          <p:nvPr/>
        </p:nvGrpSpPr>
        <p:grpSpPr>
          <a:xfrm>
            <a:off x="317500" y="6731000"/>
            <a:ext cx="9525000" cy="50800"/>
            <a:chOff x="0" y="0"/>
            <a:chExt cx="9525000" cy="50800"/>
          </a:xfrm>
        </p:grpSpPr>
        <p:sp>
          <p:nvSpPr>
            <p:cNvPr id="14"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5" name="Ligne"/>
            <p:cNvSpPr/>
            <p:nvPr/>
          </p:nvSpPr>
          <p:spPr>
            <a:xfrm>
              <a:off x="0" y="508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7" name="Date"/>
          <p:cNvSpPr txBox="1">
            <a:spLocks noGrp="1"/>
          </p:cNvSpPr>
          <p:nvPr>
            <p:ph type="body" sz="quarter" idx="21"/>
          </p:nvPr>
        </p:nvSpPr>
        <p:spPr>
          <a:xfrm>
            <a:off x="288611" y="6861770"/>
            <a:ext cx="9575801" cy="355601"/>
          </a:xfrm>
          <a:prstGeom prst="rect">
            <a:avLst/>
          </a:prstGeom>
        </p:spPr>
        <p:txBody>
          <a:bodyPr>
            <a:spAutoFit/>
          </a:bodyPr>
          <a:lstStyle>
            <a:lvl1pPr defTabSz="355600">
              <a:spcBef>
                <a:spcPts val="900"/>
              </a:spcBef>
              <a:buClrTx/>
              <a:buFontTx/>
              <a:defRPr sz="1800" b="1" i="1" spc="-36">
                <a:solidFill>
                  <a:srgbClr val="80084E"/>
                </a:solidFill>
                <a:latin typeface="Verdana"/>
                <a:ea typeface="Verdana"/>
                <a:cs typeface="Verdana"/>
                <a:sym typeface="Verdana"/>
              </a:defRPr>
            </a:lvl1pPr>
          </a:lstStyle>
          <a:p>
            <a:r>
              <a:t>Date</a:t>
            </a:r>
          </a:p>
        </p:txBody>
      </p:sp>
      <p:sp>
        <p:nvSpPr>
          <p:cNvPr id="18" name="Texte du titre"/>
          <p:cNvSpPr txBox="1">
            <a:spLocks noGrp="1"/>
          </p:cNvSpPr>
          <p:nvPr>
            <p:ph type="title"/>
          </p:nvPr>
        </p:nvSpPr>
        <p:spPr>
          <a:xfrm>
            <a:off x="279400" y="4610100"/>
            <a:ext cx="9601200" cy="1651000"/>
          </a:xfrm>
          <a:prstGeom prst="rect">
            <a:avLst/>
          </a:prstGeom>
        </p:spPr>
        <p:txBody>
          <a:bodyPr anchor="b"/>
          <a:lstStyle/>
          <a:p>
            <a:r>
              <a:t>Texte du titre</a:t>
            </a:r>
          </a:p>
        </p:txBody>
      </p:sp>
      <p:sp>
        <p:nvSpPr>
          <p:cNvPr id="19" name="Texte niveau 1…"/>
          <p:cNvSpPr txBox="1">
            <a:spLocks noGrp="1"/>
          </p:cNvSpPr>
          <p:nvPr>
            <p:ph type="body" sz="quarter" idx="1"/>
          </p:nvPr>
        </p:nvSpPr>
        <p:spPr>
          <a:xfrm>
            <a:off x="279400" y="6248400"/>
            <a:ext cx="9601200" cy="393700"/>
          </a:xfrm>
          <a:prstGeom prst="rect">
            <a:avLst/>
          </a:prstGeom>
        </p:spPr>
        <p:txBody>
          <a:bodyPr anchor="t"/>
          <a:lstStyle>
            <a:lvl1pPr algn="just">
              <a:spcBef>
                <a:spcPts val="0"/>
              </a:spcBef>
              <a:buClrTx/>
              <a:buFont typeface="Zapf Dingbats"/>
              <a:defRPr sz="1800">
                <a:solidFill>
                  <a:srgbClr val="80084E"/>
                </a:solidFill>
              </a:defRPr>
            </a:lvl1pPr>
            <a:lvl2pPr algn="just">
              <a:spcBef>
                <a:spcPts val="0"/>
              </a:spcBef>
              <a:buClrTx/>
              <a:buSzTx/>
              <a:buFont typeface="Zapf Dingbats"/>
              <a:buNone/>
              <a:defRPr sz="1800">
                <a:solidFill>
                  <a:srgbClr val="80084E"/>
                </a:solidFill>
              </a:defRPr>
            </a:lvl2pPr>
            <a:lvl3pPr marL="0" indent="317500" algn="just">
              <a:spcBef>
                <a:spcPts val="0"/>
              </a:spcBef>
              <a:buClrTx/>
              <a:buSzTx/>
              <a:buFont typeface="Zapf Dingbats"/>
              <a:buNone/>
              <a:defRPr sz="1800">
                <a:solidFill>
                  <a:srgbClr val="80084E"/>
                </a:solidFill>
              </a:defRPr>
            </a:lvl3pPr>
            <a:lvl4pPr marL="0" indent="635000" algn="just">
              <a:spcBef>
                <a:spcPts val="0"/>
              </a:spcBef>
              <a:buClrTx/>
              <a:buSzTx/>
              <a:buFont typeface="Zapf Dingbats"/>
              <a:buNone/>
              <a:defRPr sz="1800">
                <a:solidFill>
                  <a:srgbClr val="80084E"/>
                </a:solidFill>
              </a:defRPr>
            </a:lvl4pPr>
            <a:lvl5pPr marL="0" indent="952500" algn="just">
              <a:spcBef>
                <a:spcPts val="0"/>
              </a:spcBef>
              <a:buClrTx/>
              <a:buSzTx/>
              <a:buFont typeface="Zapf Dingbats"/>
              <a:buNone/>
              <a:defRPr sz="1800">
                <a:solidFill>
                  <a:srgbClr val="80084E"/>
                </a:solidFill>
              </a:defRPr>
            </a:lvl5pPr>
          </a:lstStyle>
          <a:p>
            <a:r>
              <a:t>Texte niveau 1</a:t>
            </a:r>
          </a:p>
          <a:p>
            <a:pPr lvl="1"/>
            <a:r>
              <a:t>Texte niveau 2</a:t>
            </a:r>
          </a:p>
          <a:p>
            <a:pPr lvl="2"/>
            <a:r>
              <a:t>Texte niveau 3</a:t>
            </a:r>
          </a:p>
          <a:p>
            <a:pPr lvl="3"/>
            <a:r>
              <a:t>Texte niveau 4</a:t>
            </a:r>
          </a:p>
          <a:p>
            <a:pPr lvl="4"/>
            <a:r>
              <a:t>Texte niveau 5</a:t>
            </a:r>
          </a:p>
        </p:txBody>
      </p:sp>
      <p:sp>
        <p:nvSpPr>
          <p:cNvPr id="2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Verticale">
    <p:spTree>
      <p:nvGrpSpPr>
        <p:cNvPr id="1" name=""/>
        <p:cNvGrpSpPr/>
        <p:nvPr/>
      </p:nvGrpSpPr>
      <p:grpSpPr>
        <a:xfrm>
          <a:off x="0" y="0"/>
          <a:ext cx="0" cy="0"/>
          <a:chOff x="0" y="0"/>
          <a:chExt cx="0" cy="0"/>
        </a:xfrm>
      </p:grpSpPr>
      <p:grpSp>
        <p:nvGrpSpPr>
          <p:cNvPr id="108" name="Grouper"/>
          <p:cNvGrpSpPr/>
          <p:nvPr/>
        </p:nvGrpSpPr>
        <p:grpSpPr>
          <a:xfrm>
            <a:off x="317500" y="4114800"/>
            <a:ext cx="4445000" cy="38100"/>
            <a:chOff x="0" y="0"/>
            <a:chExt cx="4445000" cy="38100"/>
          </a:xfrm>
        </p:grpSpPr>
        <p:sp>
          <p:nvSpPr>
            <p:cNvPr id="106" name="Ligne"/>
            <p:cNvSpPr/>
            <p:nvPr/>
          </p:nvSpPr>
          <p:spPr>
            <a:xfrm>
              <a:off x="0" y="0"/>
              <a:ext cx="444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07" name="Ligne"/>
            <p:cNvSpPr/>
            <p:nvPr/>
          </p:nvSpPr>
          <p:spPr>
            <a:xfrm>
              <a:off x="0" y="38100"/>
              <a:ext cx="444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09" name="Image"/>
          <p:cNvSpPr>
            <a:spLocks noGrp="1"/>
          </p:cNvSpPr>
          <p:nvPr>
            <p:ph type="pic" idx="21"/>
          </p:nvPr>
        </p:nvSpPr>
        <p:spPr>
          <a:xfrm>
            <a:off x="4889500" y="-1104900"/>
            <a:ext cx="5867400" cy="8801100"/>
          </a:xfrm>
          <a:prstGeom prst="rect">
            <a:avLst/>
          </a:prstGeom>
        </p:spPr>
        <p:txBody>
          <a:bodyPr lIns="91439" tIns="45719" rIns="91439" bIns="45719" anchor="t"/>
          <a:lstStyle/>
          <a:p>
            <a:endParaRPr/>
          </a:p>
        </p:txBody>
      </p:sp>
      <p:sp>
        <p:nvSpPr>
          <p:cNvPr id="110" name="Texte du titre"/>
          <p:cNvSpPr txBox="1">
            <a:spLocks noGrp="1"/>
          </p:cNvSpPr>
          <p:nvPr>
            <p:ph type="title"/>
          </p:nvPr>
        </p:nvSpPr>
        <p:spPr>
          <a:xfrm>
            <a:off x="279400" y="1511300"/>
            <a:ext cx="4546600" cy="2527300"/>
          </a:xfrm>
          <a:prstGeom prst="rect">
            <a:avLst/>
          </a:prstGeom>
        </p:spPr>
        <p:txBody>
          <a:bodyPr anchor="b"/>
          <a:lstStyle/>
          <a:p>
            <a:r>
              <a:t>Texte du titre</a:t>
            </a:r>
          </a:p>
        </p:txBody>
      </p:sp>
      <p:sp>
        <p:nvSpPr>
          <p:cNvPr id="111" name="Texte niveau 1…"/>
          <p:cNvSpPr txBox="1">
            <a:spLocks noGrp="1"/>
          </p:cNvSpPr>
          <p:nvPr>
            <p:ph type="body" sz="quarter" idx="1"/>
          </p:nvPr>
        </p:nvSpPr>
        <p:spPr>
          <a:xfrm>
            <a:off x="279400" y="4229100"/>
            <a:ext cx="4546600" cy="1295400"/>
          </a:xfrm>
          <a:prstGeom prst="rect">
            <a:avLst/>
          </a:prstGeom>
        </p:spPr>
        <p:txBody>
          <a:bodyPr anchor="t"/>
          <a:lstStyle>
            <a:lvl1pPr>
              <a:lnSpc>
                <a:spcPct val="100000"/>
              </a:lnSpc>
              <a:spcBef>
                <a:spcPts val="800"/>
              </a:spcBef>
              <a:buClr>
                <a:srgbClr val="5C86B9"/>
              </a:buClr>
              <a:buFont typeface="Zapf Dingbats"/>
              <a:defRPr sz="1800">
                <a:solidFill>
                  <a:srgbClr val="5C86B9"/>
                </a:solidFill>
              </a:defRPr>
            </a:lvl1pPr>
            <a:lvl2pPr>
              <a:lnSpc>
                <a:spcPct val="100000"/>
              </a:lnSpc>
              <a:spcBef>
                <a:spcPts val="800"/>
              </a:spcBef>
              <a:buClr>
                <a:srgbClr val="5C86B9"/>
              </a:buClr>
              <a:buSzTx/>
              <a:buFont typeface="Zapf Dingbats"/>
              <a:buNone/>
              <a:defRPr sz="1800">
                <a:solidFill>
                  <a:srgbClr val="5C86B9"/>
                </a:solidFill>
              </a:defRPr>
            </a:lvl2pPr>
            <a:lvl3pPr marL="0" indent="317500">
              <a:lnSpc>
                <a:spcPct val="100000"/>
              </a:lnSpc>
              <a:spcBef>
                <a:spcPts val="800"/>
              </a:spcBef>
              <a:buClr>
                <a:srgbClr val="5C86B9"/>
              </a:buClr>
              <a:buSzTx/>
              <a:buFont typeface="Zapf Dingbats"/>
              <a:buNone/>
              <a:defRPr sz="1800">
                <a:solidFill>
                  <a:srgbClr val="5C86B9"/>
                </a:solidFill>
              </a:defRPr>
            </a:lvl3pPr>
            <a:lvl4pPr marL="0" indent="635000">
              <a:lnSpc>
                <a:spcPct val="100000"/>
              </a:lnSpc>
              <a:spcBef>
                <a:spcPts val="800"/>
              </a:spcBef>
              <a:buClr>
                <a:srgbClr val="5C86B9"/>
              </a:buClr>
              <a:buSzTx/>
              <a:buFont typeface="Zapf Dingbats"/>
              <a:buNone/>
              <a:defRPr sz="1800">
                <a:solidFill>
                  <a:srgbClr val="5C86B9"/>
                </a:solidFill>
              </a:defRPr>
            </a:lvl4pPr>
            <a:lvl5pPr marL="0" indent="952500">
              <a:lnSpc>
                <a:spcPct val="100000"/>
              </a:lnSpc>
              <a:spcBef>
                <a:spcPts val="800"/>
              </a:spcBef>
              <a:buClr>
                <a:srgbClr val="5C86B9"/>
              </a:buClr>
              <a:buSzTx/>
              <a:buFont typeface="Zapf Dingbats"/>
              <a:buNone/>
              <a:defRPr sz="1800">
                <a:solidFill>
                  <a:srgbClr val="5C86B9"/>
                </a:solidFill>
              </a:defRPr>
            </a:lvl5pPr>
          </a:lstStyle>
          <a:p>
            <a:r>
              <a:t>Texte niveau 1</a:t>
            </a:r>
          </a:p>
          <a:p>
            <a:pPr lvl="1"/>
            <a:r>
              <a:t>Texte niveau 2</a:t>
            </a:r>
          </a:p>
          <a:p>
            <a:pPr lvl="2"/>
            <a:r>
              <a:t>Texte niveau 3</a:t>
            </a:r>
          </a:p>
          <a:p>
            <a:pPr lvl="3"/>
            <a:r>
              <a:t>Texte niveau 4</a:t>
            </a:r>
          </a:p>
          <a:p>
            <a:pPr lvl="4"/>
            <a:r>
              <a:t>Texte niveau 5</a:t>
            </a:r>
          </a:p>
        </p:txBody>
      </p:sp>
      <p:sp>
        <p:nvSpPr>
          <p:cNvPr id="112" name="Numéro de diapositive"/>
          <p:cNvSpPr txBox="1">
            <a:spLocks noGrp="1"/>
          </p:cNvSpPr>
          <p:nvPr>
            <p:ph type="sldNum" sz="quarter" idx="2"/>
          </p:nvPr>
        </p:nvSpPr>
        <p:spPr>
          <a:prstGeom prst="rect">
            <a:avLst/>
          </a:prstGeom>
          <a:effectLst>
            <a:outerShdw blurRad="38100" dist="12700" dir="5400000" rotWithShape="0">
              <a:srgbClr val="000000"/>
            </a:outerShdw>
          </a:effectLst>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re, puces et photo">
    <p:spTree>
      <p:nvGrpSpPr>
        <p:cNvPr id="1" name=""/>
        <p:cNvGrpSpPr/>
        <p:nvPr/>
      </p:nvGrpSpPr>
      <p:grpSpPr>
        <a:xfrm>
          <a:off x="0" y="0"/>
          <a:ext cx="0" cy="0"/>
          <a:chOff x="0" y="0"/>
          <a:chExt cx="0" cy="0"/>
        </a:xfrm>
      </p:grpSpPr>
      <p:grpSp>
        <p:nvGrpSpPr>
          <p:cNvPr id="121" name="Grouper"/>
          <p:cNvGrpSpPr/>
          <p:nvPr/>
        </p:nvGrpSpPr>
        <p:grpSpPr>
          <a:xfrm>
            <a:off x="317500" y="2006600"/>
            <a:ext cx="4445000" cy="38100"/>
            <a:chOff x="0" y="0"/>
            <a:chExt cx="4445000" cy="38100"/>
          </a:xfrm>
        </p:grpSpPr>
        <p:sp>
          <p:nvSpPr>
            <p:cNvPr id="119" name="Ligne"/>
            <p:cNvSpPr/>
            <p:nvPr/>
          </p:nvSpPr>
          <p:spPr>
            <a:xfrm>
              <a:off x="0" y="0"/>
              <a:ext cx="444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0" name="Ligne"/>
            <p:cNvSpPr/>
            <p:nvPr/>
          </p:nvSpPr>
          <p:spPr>
            <a:xfrm>
              <a:off x="0" y="38100"/>
              <a:ext cx="444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22" name="Image"/>
          <p:cNvSpPr>
            <a:spLocks noGrp="1"/>
          </p:cNvSpPr>
          <p:nvPr>
            <p:ph type="pic" idx="21"/>
          </p:nvPr>
        </p:nvSpPr>
        <p:spPr>
          <a:xfrm>
            <a:off x="4889500" y="-1104900"/>
            <a:ext cx="5867400" cy="8801100"/>
          </a:xfrm>
          <a:prstGeom prst="rect">
            <a:avLst/>
          </a:prstGeom>
        </p:spPr>
        <p:txBody>
          <a:bodyPr lIns="91439" tIns="45719" rIns="91439" bIns="45719" anchor="t"/>
          <a:lstStyle/>
          <a:p>
            <a:endParaRPr/>
          </a:p>
        </p:txBody>
      </p:sp>
      <p:sp>
        <p:nvSpPr>
          <p:cNvPr id="123" name="Texte du titre"/>
          <p:cNvSpPr txBox="1">
            <a:spLocks noGrp="1"/>
          </p:cNvSpPr>
          <p:nvPr>
            <p:ph type="title"/>
          </p:nvPr>
        </p:nvSpPr>
        <p:spPr>
          <a:xfrm>
            <a:off x="279400" y="342900"/>
            <a:ext cx="4546600" cy="1600200"/>
          </a:xfrm>
          <a:prstGeom prst="rect">
            <a:avLst/>
          </a:prstGeom>
        </p:spPr>
        <p:txBody>
          <a:bodyPr/>
          <a:lstStyle/>
          <a:p>
            <a:r>
              <a:t>Texte du titre</a:t>
            </a:r>
          </a:p>
        </p:txBody>
      </p:sp>
      <p:sp>
        <p:nvSpPr>
          <p:cNvPr id="124" name="Texte niveau 1…"/>
          <p:cNvSpPr txBox="1">
            <a:spLocks noGrp="1"/>
          </p:cNvSpPr>
          <p:nvPr>
            <p:ph type="body" sz="half" idx="1"/>
          </p:nvPr>
        </p:nvSpPr>
        <p:spPr>
          <a:xfrm>
            <a:off x="279400" y="2336800"/>
            <a:ext cx="4546600" cy="494030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25" name="Numéro de diapositive"/>
          <p:cNvSpPr txBox="1">
            <a:spLocks noGrp="1"/>
          </p:cNvSpPr>
          <p:nvPr>
            <p:ph type="sldNum" sz="quarter" idx="2"/>
          </p:nvPr>
        </p:nvSpPr>
        <p:spPr>
          <a:xfrm>
            <a:off x="9568402" y="7188200"/>
            <a:ext cx="324899" cy="292100"/>
          </a:xfrm>
          <a:prstGeom prst="rect">
            <a:avLst/>
          </a:prstGeom>
          <a:effectLst>
            <a:outerShdw blurRad="38100" dist="12700" dir="5400000" rotWithShape="0">
              <a:srgbClr val="000000"/>
            </a:outerShdw>
          </a:effectLst>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re et puces - Gauche">
    <p:bg>
      <p:bgPr>
        <a:solidFill>
          <a:srgbClr val="F9F7F0"/>
        </a:solidFill>
        <a:effectLst/>
      </p:bgPr>
    </p:bg>
    <p:spTree>
      <p:nvGrpSpPr>
        <p:cNvPr id="1" name=""/>
        <p:cNvGrpSpPr/>
        <p:nvPr/>
      </p:nvGrpSpPr>
      <p:grpSpPr>
        <a:xfrm>
          <a:off x="0" y="0"/>
          <a:ext cx="0" cy="0"/>
          <a:chOff x="0" y="0"/>
          <a:chExt cx="0" cy="0"/>
        </a:xfrm>
      </p:grpSpPr>
      <p:grpSp>
        <p:nvGrpSpPr>
          <p:cNvPr id="134" name="Grouper"/>
          <p:cNvGrpSpPr/>
          <p:nvPr/>
        </p:nvGrpSpPr>
        <p:grpSpPr>
          <a:xfrm>
            <a:off x="317500" y="1270000"/>
            <a:ext cx="9525000" cy="38100"/>
            <a:chOff x="0" y="0"/>
            <a:chExt cx="9525000" cy="38100"/>
          </a:xfrm>
        </p:grpSpPr>
        <p:sp>
          <p:nvSpPr>
            <p:cNvPr id="13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35" name="Sous titre"/>
          <p:cNvSpPr txBox="1">
            <a:spLocks noGrp="1"/>
          </p:cNvSpPr>
          <p:nvPr>
            <p:ph type="body" sz="quarter" idx="21"/>
          </p:nvPr>
        </p:nvSpPr>
        <p:spPr>
          <a:xfrm>
            <a:off x="279400" y="793750"/>
            <a:ext cx="9601200" cy="355600"/>
          </a:xfrm>
          <a:prstGeom prst="rect">
            <a:avLst/>
          </a:prstGeom>
        </p:spPr>
        <p:txBody>
          <a:bodyPr>
            <a:spAutoFit/>
          </a:bodyPr>
          <a:lstStyle>
            <a:lvl1pPr defTabSz="355600">
              <a:spcBef>
                <a:spcPts val="900"/>
              </a:spcBef>
              <a:buClrTx/>
              <a:buFontTx/>
              <a:defRPr sz="1800" b="1" i="1" spc="-36">
                <a:solidFill>
                  <a:srgbClr val="80084E"/>
                </a:solidFill>
                <a:latin typeface="Verdana"/>
                <a:ea typeface="Verdana"/>
                <a:cs typeface="Verdana"/>
                <a:sym typeface="Verdana"/>
              </a:defRPr>
            </a:lvl1pPr>
          </a:lstStyle>
          <a:p>
            <a:r>
              <a:t>Sous titre</a:t>
            </a:r>
          </a:p>
        </p:txBody>
      </p:sp>
      <p:sp>
        <p:nvSpPr>
          <p:cNvPr id="136" name="Texte du titre"/>
          <p:cNvSpPr txBox="1">
            <a:spLocks noGrp="1"/>
          </p:cNvSpPr>
          <p:nvPr>
            <p:ph type="title"/>
          </p:nvPr>
        </p:nvSpPr>
        <p:spPr>
          <a:xfrm>
            <a:off x="279400" y="139700"/>
            <a:ext cx="9601200" cy="660400"/>
          </a:xfrm>
          <a:prstGeom prst="rect">
            <a:avLst/>
          </a:prstGeom>
        </p:spPr>
        <p:txBody>
          <a:bodyPr/>
          <a:lstStyle/>
          <a:p>
            <a:r>
              <a:t>Texte du titre</a:t>
            </a:r>
          </a:p>
        </p:txBody>
      </p:sp>
      <p:sp>
        <p:nvSpPr>
          <p:cNvPr id="137" name="Texte niveau 1…"/>
          <p:cNvSpPr txBox="1">
            <a:spLocks noGrp="1"/>
          </p:cNvSpPr>
          <p:nvPr>
            <p:ph type="body" idx="1"/>
          </p:nvPr>
        </p:nvSpPr>
        <p:spPr>
          <a:xfrm>
            <a:off x="279400" y="1435100"/>
            <a:ext cx="9601200" cy="584200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3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re et puces - Droite">
    <p:spTree>
      <p:nvGrpSpPr>
        <p:cNvPr id="1" name=""/>
        <p:cNvGrpSpPr/>
        <p:nvPr/>
      </p:nvGrpSpPr>
      <p:grpSpPr>
        <a:xfrm>
          <a:off x="0" y="0"/>
          <a:ext cx="0" cy="0"/>
          <a:chOff x="0" y="0"/>
          <a:chExt cx="0" cy="0"/>
        </a:xfrm>
      </p:grpSpPr>
      <p:sp>
        <p:nvSpPr>
          <p:cNvPr id="145" name="Texte du titre"/>
          <p:cNvSpPr txBox="1">
            <a:spLocks noGrp="1"/>
          </p:cNvSpPr>
          <p:nvPr>
            <p:ph type="title"/>
          </p:nvPr>
        </p:nvSpPr>
        <p:spPr>
          <a:prstGeom prst="rect">
            <a:avLst/>
          </a:prstGeom>
        </p:spPr>
        <p:txBody>
          <a:bodyPr/>
          <a:lstStyle/>
          <a:p>
            <a:r>
              <a:t>Texte du titre</a:t>
            </a:r>
          </a:p>
        </p:txBody>
      </p:sp>
      <p:sp>
        <p:nvSpPr>
          <p:cNvPr id="146" name="Texte niveau 1…"/>
          <p:cNvSpPr txBox="1">
            <a:spLocks noGrp="1"/>
          </p:cNvSpPr>
          <p:nvPr>
            <p:ph type="body" sz="half" idx="1"/>
          </p:nvPr>
        </p:nvSpPr>
        <p:spPr>
          <a:xfrm>
            <a:off x="5270500" y="2336800"/>
            <a:ext cx="4610100" cy="494030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4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re et puces - Gauche">
    <p:bg>
      <p:bgPr>
        <a:solidFill>
          <a:srgbClr val="F9F7F0"/>
        </a:solidFill>
        <a:effectLst/>
      </p:bgPr>
    </p:bg>
    <p:spTree>
      <p:nvGrpSpPr>
        <p:cNvPr id="1" name=""/>
        <p:cNvGrpSpPr/>
        <p:nvPr/>
      </p:nvGrpSpPr>
      <p:grpSpPr>
        <a:xfrm>
          <a:off x="0" y="0"/>
          <a:ext cx="0" cy="0"/>
          <a:chOff x="0" y="0"/>
          <a:chExt cx="0" cy="0"/>
        </a:xfrm>
      </p:grpSpPr>
      <p:grpSp>
        <p:nvGrpSpPr>
          <p:cNvPr id="156" name="Grouper"/>
          <p:cNvGrpSpPr/>
          <p:nvPr/>
        </p:nvGrpSpPr>
        <p:grpSpPr>
          <a:xfrm>
            <a:off x="317500" y="1270000"/>
            <a:ext cx="9525000" cy="38100"/>
            <a:chOff x="0" y="0"/>
            <a:chExt cx="9525000" cy="38100"/>
          </a:xfrm>
        </p:grpSpPr>
        <p:sp>
          <p:nvSpPr>
            <p:cNvPr id="154"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55"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57" name="Sous titre"/>
          <p:cNvSpPr txBox="1">
            <a:spLocks noGrp="1"/>
          </p:cNvSpPr>
          <p:nvPr>
            <p:ph type="body" sz="quarter" idx="21"/>
          </p:nvPr>
        </p:nvSpPr>
        <p:spPr>
          <a:xfrm>
            <a:off x="279400" y="793750"/>
            <a:ext cx="9601200" cy="355600"/>
          </a:xfrm>
          <a:prstGeom prst="rect">
            <a:avLst/>
          </a:prstGeom>
        </p:spPr>
        <p:txBody>
          <a:bodyPr>
            <a:spAutoFit/>
          </a:bodyPr>
          <a:lstStyle>
            <a:lvl1pPr>
              <a:lnSpc>
                <a:spcPct val="100000"/>
              </a:lnSpc>
              <a:spcBef>
                <a:spcPts val="0"/>
              </a:spcBef>
              <a:buClrTx/>
              <a:buFontTx/>
              <a:defRPr sz="1800" b="1">
                <a:solidFill>
                  <a:schemeClr val="accent1">
                    <a:hueOff val="54751"/>
                    <a:satOff val="-1697"/>
                    <a:lumOff val="-18038"/>
                  </a:schemeClr>
                </a:solidFill>
                <a:latin typeface="Verdana"/>
                <a:ea typeface="Verdana"/>
                <a:cs typeface="Verdana"/>
                <a:sym typeface="Verdana"/>
              </a:defRPr>
            </a:lvl1pPr>
          </a:lstStyle>
          <a:p>
            <a:r>
              <a:t>Sous titre</a:t>
            </a:r>
          </a:p>
        </p:txBody>
      </p:sp>
      <p:sp>
        <p:nvSpPr>
          <p:cNvPr id="158" name="Texte du titre"/>
          <p:cNvSpPr txBox="1">
            <a:spLocks noGrp="1"/>
          </p:cNvSpPr>
          <p:nvPr>
            <p:ph type="title"/>
          </p:nvPr>
        </p:nvSpPr>
        <p:spPr>
          <a:xfrm>
            <a:off x="279400" y="139700"/>
            <a:ext cx="9601200" cy="660400"/>
          </a:xfrm>
          <a:prstGeom prst="rect">
            <a:avLst/>
          </a:prstGeom>
        </p:spPr>
        <p:txBody>
          <a:bodyPr/>
          <a:lstStyle>
            <a:lvl1pPr>
              <a:lnSpc>
                <a:spcPct val="90000"/>
              </a:lnSpc>
              <a:defRPr>
                <a:solidFill>
                  <a:schemeClr val="accent1">
                    <a:hueOff val="54751"/>
                    <a:satOff val="-1697"/>
                    <a:lumOff val="-18038"/>
                  </a:schemeClr>
                </a:solidFill>
              </a:defRPr>
            </a:lvl1pPr>
          </a:lstStyle>
          <a:p>
            <a:r>
              <a:t>Texte du titre</a:t>
            </a:r>
          </a:p>
        </p:txBody>
      </p:sp>
      <p:sp>
        <p:nvSpPr>
          <p:cNvPr id="159" name="Texte niveau 1…"/>
          <p:cNvSpPr txBox="1">
            <a:spLocks noGrp="1"/>
          </p:cNvSpPr>
          <p:nvPr>
            <p:ph type="body" idx="1"/>
          </p:nvPr>
        </p:nvSpPr>
        <p:spPr>
          <a:xfrm>
            <a:off x="279400" y="1435100"/>
            <a:ext cx="9601200" cy="5842000"/>
          </a:xfrm>
          <a:prstGeom prst="rect">
            <a:avLst/>
          </a:prstGeom>
        </p:spPr>
        <p:txBody>
          <a:bodyPr/>
          <a:lstStyle>
            <a:lvl1pPr marL="254000" indent="-254000">
              <a:spcBef>
                <a:spcPts val="3000"/>
              </a:spcBef>
              <a:buClr>
                <a:srgbClr val="5C86B9"/>
              </a:buClr>
              <a:buSzPct val="50000"/>
              <a:buFont typeface="Zapf Dingbats"/>
              <a:buChar char="✤"/>
              <a:defRPr sz="2200"/>
            </a:lvl1pPr>
            <a:lvl2pPr marL="571500" indent="-254000">
              <a:spcBef>
                <a:spcPts val="3000"/>
              </a:spcBef>
              <a:buClr>
                <a:srgbClr val="5C86B9"/>
              </a:buClr>
              <a:buSzPct val="50000"/>
              <a:buFont typeface="Zapf Dingbats"/>
              <a:defRPr sz="2200"/>
            </a:lvl2pPr>
            <a:lvl3pPr marL="889000" indent="-254000">
              <a:spcBef>
                <a:spcPts val="3000"/>
              </a:spcBef>
              <a:buClr>
                <a:srgbClr val="5C86B9"/>
              </a:buClr>
              <a:buSzPct val="50000"/>
              <a:buFont typeface="Zapf Dingbats"/>
              <a:buChar char="✤"/>
              <a:defRPr sz="2200"/>
            </a:lvl3pPr>
            <a:lvl4pPr marL="1206500" indent="-254000">
              <a:spcBef>
                <a:spcPts val="3000"/>
              </a:spcBef>
              <a:buClr>
                <a:srgbClr val="5C86B9"/>
              </a:buClr>
              <a:buSzPct val="50000"/>
              <a:buFont typeface="Zapf Dingbats"/>
              <a:buChar char="✤"/>
              <a:defRPr sz="2200"/>
            </a:lvl4pPr>
            <a:lvl5pPr marL="1524000" indent="-254000">
              <a:spcBef>
                <a:spcPts val="3000"/>
              </a:spcBef>
              <a:buClr>
                <a:srgbClr val="5C86B9"/>
              </a:buClr>
              <a:buSzPct val="50000"/>
              <a:buFont typeface="Zapf Dingbats"/>
              <a:buChar char="✤"/>
              <a:defRPr sz="2200"/>
            </a:lvl5pPr>
          </a:lstStyle>
          <a:p>
            <a:r>
              <a:t>Texte niveau 1</a:t>
            </a:r>
          </a:p>
          <a:p>
            <a:pPr lvl="1"/>
            <a:r>
              <a:t>Texte niveau 2</a:t>
            </a:r>
          </a:p>
          <a:p>
            <a:pPr lvl="2"/>
            <a:r>
              <a:t>Texte niveau 3</a:t>
            </a:r>
          </a:p>
          <a:p>
            <a:pPr lvl="3"/>
            <a:r>
              <a:t>Texte niveau 4</a:t>
            </a:r>
          </a:p>
          <a:p>
            <a:pPr lvl="4"/>
            <a:r>
              <a:t>Texte niveau 5</a:t>
            </a:r>
          </a:p>
        </p:txBody>
      </p:sp>
      <p:sp>
        <p:nvSpPr>
          <p:cNvPr id="160" name="Numéro de diapositive"/>
          <p:cNvSpPr txBox="1">
            <a:spLocks noGrp="1"/>
          </p:cNvSpPr>
          <p:nvPr>
            <p:ph type="sldNum" sz="quarter" idx="2"/>
          </p:nvPr>
        </p:nvSpPr>
        <p:spPr>
          <a:xfrm>
            <a:off x="9626600" y="7200900"/>
            <a:ext cx="266700" cy="279400"/>
          </a:xfrm>
          <a:prstGeom prst="rect">
            <a:avLst/>
          </a:prstGeom>
        </p:spPr>
        <p:txBody>
          <a:bodyPr/>
          <a:lstStyle>
            <a:lvl1pPr defTabSz="457200">
              <a:lnSpc>
                <a:spcPct val="100000"/>
              </a:lnSpc>
              <a:spcBef>
                <a:spcPts val="0"/>
              </a:spcBef>
              <a:defRPr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27" name="Texte du titre"/>
          <p:cNvSpPr txBox="1">
            <a:spLocks noGrp="1"/>
          </p:cNvSpPr>
          <p:nvPr>
            <p:ph type="title"/>
          </p:nvPr>
        </p:nvSpPr>
        <p:spPr>
          <a:prstGeom prst="rect">
            <a:avLst/>
          </a:prstGeom>
        </p:spPr>
        <p:txBody>
          <a:bodyPr/>
          <a:lstStyle/>
          <a:p>
            <a:r>
              <a:t>Texte du titre</a:t>
            </a:r>
          </a:p>
        </p:txBody>
      </p:sp>
      <p:sp>
        <p:nvSpPr>
          <p:cNvPr id="28"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et puces sur 2 colonnes">
    <p:spTree>
      <p:nvGrpSpPr>
        <p:cNvPr id="1" name=""/>
        <p:cNvGrpSpPr/>
        <p:nvPr/>
      </p:nvGrpSpPr>
      <p:grpSpPr>
        <a:xfrm>
          <a:off x="0" y="0"/>
          <a:ext cx="0" cy="0"/>
          <a:chOff x="0" y="0"/>
          <a:chExt cx="0" cy="0"/>
        </a:xfrm>
      </p:grpSpPr>
      <p:sp>
        <p:nvSpPr>
          <p:cNvPr id="36" name="Texte du titre"/>
          <p:cNvSpPr txBox="1">
            <a:spLocks noGrp="1"/>
          </p:cNvSpPr>
          <p:nvPr>
            <p:ph type="title"/>
          </p:nvPr>
        </p:nvSpPr>
        <p:spPr>
          <a:prstGeom prst="rect">
            <a:avLst/>
          </a:prstGeom>
        </p:spPr>
        <p:txBody>
          <a:bodyPr/>
          <a:lstStyle/>
          <a:p>
            <a:r>
              <a:t>Texte du titre</a:t>
            </a:r>
          </a:p>
        </p:txBody>
      </p:sp>
      <p:sp>
        <p:nvSpPr>
          <p:cNvPr id="37" name="Texte niveau 1…"/>
          <p:cNvSpPr txBox="1">
            <a:spLocks noGrp="1"/>
          </p:cNvSpPr>
          <p:nvPr>
            <p:ph type="body" idx="1"/>
          </p:nvPr>
        </p:nvSpPr>
        <p:spPr>
          <a:prstGeom prst="rect">
            <a:avLst/>
          </a:prstGeom>
        </p:spPr>
        <p:txBody>
          <a:bodyPr numCol="2" spcCol="480059" anchor="t"/>
          <a:lstStyle/>
          <a:p>
            <a:r>
              <a:t>Texte niveau 1</a:t>
            </a:r>
          </a:p>
          <a:p>
            <a:pPr lvl="1"/>
            <a:r>
              <a:t>Texte niveau 2</a:t>
            </a:r>
          </a:p>
          <a:p>
            <a:pPr lvl="2"/>
            <a:r>
              <a:t>Texte niveau 3</a:t>
            </a:r>
          </a:p>
          <a:p>
            <a:pPr lvl="3"/>
            <a:r>
              <a:t>Texte niveau 4</a:t>
            </a:r>
          </a:p>
          <a:p>
            <a:pPr lvl="4"/>
            <a:r>
              <a:t>Texte niveau 5</a:t>
            </a:r>
          </a:p>
        </p:txBody>
      </p:sp>
      <p:sp>
        <p:nvSpPr>
          <p:cNvPr id="3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uces">
    <p:spTree>
      <p:nvGrpSpPr>
        <p:cNvPr id="1" name=""/>
        <p:cNvGrpSpPr/>
        <p:nvPr/>
      </p:nvGrpSpPr>
      <p:grpSpPr>
        <a:xfrm>
          <a:off x="0" y="0"/>
          <a:ext cx="0" cy="0"/>
          <a:chOff x="0" y="0"/>
          <a:chExt cx="0" cy="0"/>
        </a:xfrm>
      </p:grpSpPr>
      <p:sp>
        <p:nvSpPr>
          <p:cNvPr id="45" name="Texte niveau 1…"/>
          <p:cNvSpPr txBox="1">
            <a:spLocks noGrp="1"/>
          </p:cNvSpPr>
          <p:nvPr>
            <p:ph type="body" idx="1"/>
          </p:nvPr>
        </p:nvSpPr>
        <p:spPr>
          <a:xfrm>
            <a:off x="279400" y="342900"/>
            <a:ext cx="9601200" cy="6921500"/>
          </a:xfrm>
          <a:prstGeom prst="rect">
            <a:avLst/>
          </a:prstGeom>
        </p:spPr>
        <p:txBody>
          <a:bodyPr/>
          <a:lstStyle>
            <a:lvl1pPr marL="323272" indent="-323272">
              <a:lnSpc>
                <a:spcPct val="120000"/>
              </a:lnSpc>
              <a:spcBef>
                <a:spcPts val="3000"/>
              </a:spcBef>
              <a:buClr>
                <a:srgbClr val="5C86B9"/>
              </a:buClr>
              <a:buSzPct val="50000"/>
              <a:buFont typeface="Zapf Dingbats"/>
              <a:buChar char="✤"/>
              <a:defRPr sz="2800"/>
            </a:lvl1pPr>
            <a:lvl2pPr marL="640772" indent="-323272">
              <a:lnSpc>
                <a:spcPct val="120000"/>
              </a:lnSpc>
              <a:spcBef>
                <a:spcPts val="3000"/>
              </a:spcBef>
              <a:buClr>
                <a:srgbClr val="5C86B9"/>
              </a:buClr>
              <a:buSzPct val="50000"/>
              <a:buFont typeface="Zapf Dingbats"/>
              <a:defRPr sz="2800"/>
            </a:lvl2pPr>
            <a:lvl3pPr marL="958272" indent="-323272">
              <a:lnSpc>
                <a:spcPct val="120000"/>
              </a:lnSpc>
              <a:spcBef>
                <a:spcPts val="3000"/>
              </a:spcBef>
              <a:buClr>
                <a:srgbClr val="5C86B9"/>
              </a:buClr>
              <a:buSzPct val="50000"/>
              <a:buFont typeface="Zapf Dingbats"/>
              <a:buChar char="✤"/>
              <a:defRPr sz="2800"/>
            </a:lvl3pPr>
            <a:lvl4pPr marL="1275772" indent="-323272">
              <a:lnSpc>
                <a:spcPct val="120000"/>
              </a:lnSpc>
              <a:spcBef>
                <a:spcPts val="3000"/>
              </a:spcBef>
              <a:buClr>
                <a:srgbClr val="5C86B9"/>
              </a:buClr>
              <a:buSzPct val="50000"/>
              <a:buFont typeface="Zapf Dingbats"/>
              <a:buChar char="✤"/>
              <a:defRPr sz="2800"/>
            </a:lvl4pPr>
            <a:lvl5pPr marL="1593272" indent="-323272">
              <a:lnSpc>
                <a:spcPct val="120000"/>
              </a:lnSpc>
              <a:spcBef>
                <a:spcPts val="3000"/>
              </a:spcBef>
              <a:buClr>
                <a:srgbClr val="5C86B9"/>
              </a:buClr>
              <a:buSzPct val="50000"/>
              <a:buFont typeface="Zapf Dingbats"/>
              <a:buChar char="✤"/>
              <a:defRPr sz="2800"/>
            </a:lvl5pPr>
          </a:lstStyle>
          <a:p>
            <a:r>
              <a:t>Texte niveau 1</a:t>
            </a:r>
          </a:p>
          <a:p>
            <a:pPr lvl="1"/>
            <a:r>
              <a:t>Texte niveau 2</a:t>
            </a:r>
          </a:p>
          <a:p>
            <a:pPr lvl="2"/>
            <a:r>
              <a:t>Texte niveau 3</a:t>
            </a:r>
          </a:p>
          <a:p>
            <a:pPr lvl="3"/>
            <a:r>
              <a:t>Texte niveau 4</a:t>
            </a:r>
          </a:p>
          <a:p>
            <a:pPr lvl="4"/>
            <a:r>
              <a:t>Texte niveau 5</a:t>
            </a:r>
          </a:p>
        </p:txBody>
      </p:sp>
      <p:sp>
        <p:nvSpPr>
          <p:cNvPr id="4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Vierge">
    <p:spTree>
      <p:nvGrpSpPr>
        <p:cNvPr id="1" name=""/>
        <p:cNvGrpSpPr/>
        <p:nvPr/>
      </p:nvGrpSpPr>
      <p:grpSpPr>
        <a:xfrm>
          <a:off x="0" y="0"/>
          <a:ext cx="0" cy="0"/>
          <a:chOff x="0" y="0"/>
          <a:chExt cx="0" cy="0"/>
        </a:xfrm>
      </p:grpSpPr>
      <p:sp>
        <p:nvSpPr>
          <p:cNvPr id="5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re - Haut">
    <p:spTree>
      <p:nvGrpSpPr>
        <p:cNvPr id="1" name=""/>
        <p:cNvGrpSpPr/>
        <p:nvPr/>
      </p:nvGrpSpPr>
      <p:grpSpPr>
        <a:xfrm>
          <a:off x="0" y="0"/>
          <a:ext cx="0" cy="0"/>
          <a:chOff x="0" y="0"/>
          <a:chExt cx="0" cy="0"/>
        </a:xfrm>
      </p:grpSpPr>
      <p:grpSp>
        <p:nvGrpSpPr>
          <p:cNvPr id="62" name="Grouper"/>
          <p:cNvGrpSpPr/>
          <p:nvPr/>
        </p:nvGrpSpPr>
        <p:grpSpPr>
          <a:xfrm>
            <a:off x="317500" y="1549400"/>
            <a:ext cx="9525000" cy="38100"/>
            <a:chOff x="0" y="0"/>
            <a:chExt cx="9525000" cy="38100"/>
          </a:xfrm>
        </p:grpSpPr>
        <p:sp>
          <p:nvSpPr>
            <p:cNvPr id="6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6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63" name="Texte du titre"/>
          <p:cNvSpPr txBox="1">
            <a:spLocks noGrp="1"/>
          </p:cNvSpPr>
          <p:nvPr>
            <p:ph type="title"/>
          </p:nvPr>
        </p:nvSpPr>
        <p:spPr>
          <a:xfrm>
            <a:off x="279400" y="228600"/>
            <a:ext cx="9601200" cy="660400"/>
          </a:xfrm>
          <a:prstGeom prst="rect">
            <a:avLst/>
          </a:prstGeom>
        </p:spPr>
        <p:txBody>
          <a:bodyPr>
            <a:normAutofit/>
          </a:bodyPr>
          <a:lstStyle>
            <a:lvl1pPr>
              <a:defRPr>
                <a:solidFill>
                  <a:srgbClr val="324863"/>
                </a:solidFill>
              </a:defRPr>
            </a:lvl1pPr>
          </a:lstStyle>
          <a:p>
            <a:r>
              <a:t>Texte du titre</a:t>
            </a:r>
          </a:p>
        </p:txBody>
      </p:sp>
      <p:sp>
        <p:nvSpPr>
          <p:cNvPr id="64" name="Texte niveau 1…"/>
          <p:cNvSpPr txBox="1">
            <a:spLocks noGrp="1"/>
          </p:cNvSpPr>
          <p:nvPr>
            <p:ph type="body" sz="quarter" idx="1"/>
          </p:nvPr>
        </p:nvSpPr>
        <p:spPr>
          <a:xfrm>
            <a:off x="279400" y="939800"/>
            <a:ext cx="9588500" cy="520700"/>
          </a:xfrm>
          <a:prstGeom prst="rect">
            <a:avLst/>
          </a:prstGeom>
        </p:spPr>
        <p:txBody>
          <a:bodyPr/>
          <a:lstStyle>
            <a:lvl1pPr>
              <a:spcBef>
                <a:spcPts val="3000"/>
              </a:spcBef>
              <a:buClrTx/>
              <a:buFontTx/>
              <a:defRPr sz="1800" b="1">
                <a:solidFill>
                  <a:srgbClr val="1A4291"/>
                </a:solidFill>
                <a:latin typeface="Verdana"/>
                <a:ea typeface="Verdana"/>
                <a:cs typeface="Verdana"/>
                <a:sym typeface="Verdana"/>
              </a:defRPr>
            </a:lvl1pPr>
            <a:lvl2pPr>
              <a:spcBef>
                <a:spcPts val="3000"/>
              </a:spcBef>
              <a:buClr>
                <a:srgbClr val="5C86B9"/>
              </a:buClr>
              <a:buSzTx/>
              <a:buFont typeface="Zapf Dingbats"/>
              <a:buNone/>
              <a:defRPr sz="2200"/>
            </a:lvl2pPr>
            <a:lvl3pPr marL="0" indent="317500">
              <a:spcBef>
                <a:spcPts val="3000"/>
              </a:spcBef>
              <a:buClr>
                <a:srgbClr val="5C86B9"/>
              </a:buClr>
              <a:buSzTx/>
              <a:buFont typeface="Zapf Dingbats"/>
              <a:buNone/>
              <a:defRPr sz="2200"/>
            </a:lvl3pPr>
            <a:lvl4pPr marL="0" indent="635000">
              <a:spcBef>
                <a:spcPts val="3000"/>
              </a:spcBef>
              <a:buClr>
                <a:srgbClr val="5C86B9"/>
              </a:buClr>
              <a:buSzTx/>
              <a:buFont typeface="Zapf Dingbats"/>
              <a:buNone/>
              <a:defRPr sz="2200"/>
            </a:lvl4pPr>
            <a:lvl5pPr marL="0" indent="952500">
              <a:spcBef>
                <a:spcPts val="3000"/>
              </a:spcBef>
              <a:buClr>
                <a:srgbClr val="5C86B9"/>
              </a:buClr>
              <a:buSzTx/>
              <a:buFont typeface="Zapf Dingbats"/>
              <a:buNone/>
              <a:defRPr sz="2200"/>
            </a:lvl5pPr>
          </a:lstStyle>
          <a:p>
            <a:r>
              <a:t>Texte niveau 1</a:t>
            </a:r>
          </a:p>
          <a:p>
            <a:pPr lvl="1"/>
            <a:r>
              <a:t>Texte niveau 2</a:t>
            </a:r>
          </a:p>
          <a:p>
            <a:pPr lvl="2"/>
            <a:r>
              <a:t>Texte niveau 3</a:t>
            </a:r>
          </a:p>
          <a:p>
            <a:pPr lvl="3"/>
            <a:r>
              <a:t>Texte niveau 4</a:t>
            </a:r>
          </a:p>
          <a:p>
            <a:pPr lvl="4"/>
            <a:r>
              <a:t>Texte niveau 5</a:t>
            </a:r>
          </a:p>
        </p:txBody>
      </p:sp>
      <p:sp>
        <p:nvSpPr>
          <p:cNvPr id="6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re - Centré">
    <p:spTree>
      <p:nvGrpSpPr>
        <p:cNvPr id="1" name=""/>
        <p:cNvGrpSpPr/>
        <p:nvPr/>
      </p:nvGrpSpPr>
      <p:grpSpPr>
        <a:xfrm>
          <a:off x="0" y="0"/>
          <a:ext cx="0" cy="0"/>
          <a:chOff x="0" y="0"/>
          <a:chExt cx="0" cy="0"/>
        </a:xfrm>
      </p:grpSpPr>
      <p:grpSp>
        <p:nvGrpSpPr>
          <p:cNvPr id="74" name="Grouper"/>
          <p:cNvGrpSpPr/>
          <p:nvPr/>
        </p:nvGrpSpPr>
        <p:grpSpPr>
          <a:xfrm>
            <a:off x="317500" y="3797300"/>
            <a:ext cx="9525000" cy="38100"/>
            <a:chOff x="0" y="0"/>
            <a:chExt cx="9525000" cy="38100"/>
          </a:xfrm>
        </p:grpSpPr>
        <p:sp>
          <p:nvSpPr>
            <p:cNvPr id="7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7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75" name="Texte du titre"/>
          <p:cNvSpPr txBox="1">
            <a:spLocks noGrp="1"/>
          </p:cNvSpPr>
          <p:nvPr>
            <p:ph type="title"/>
          </p:nvPr>
        </p:nvSpPr>
        <p:spPr>
          <a:xfrm>
            <a:off x="279400" y="2057400"/>
            <a:ext cx="9601200" cy="1651000"/>
          </a:xfrm>
          <a:prstGeom prst="rect">
            <a:avLst/>
          </a:prstGeom>
        </p:spPr>
        <p:txBody>
          <a:bodyPr anchor="b"/>
          <a:lstStyle/>
          <a:p>
            <a:r>
              <a:t>Texte du titre</a:t>
            </a:r>
          </a:p>
        </p:txBody>
      </p:sp>
      <p:sp>
        <p:nvSpPr>
          <p:cNvPr id="7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Horizontale">
    <p:spTree>
      <p:nvGrpSpPr>
        <p:cNvPr id="1" name=""/>
        <p:cNvGrpSpPr/>
        <p:nvPr/>
      </p:nvGrpSpPr>
      <p:grpSpPr>
        <a:xfrm>
          <a:off x="0" y="0"/>
          <a:ext cx="0" cy="0"/>
          <a:chOff x="0" y="0"/>
          <a:chExt cx="0" cy="0"/>
        </a:xfrm>
      </p:grpSpPr>
      <p:grpSp>
        <p:nvGrpSpPr>
          <p:cNvPr id="85" name="Grouper"/>
          <p:cNvGrpSpPr/>
          <p:nvPr/>
        </p:nvGrpSpPr>
        <p:grpSpPr>
          <a:xfrm>
            <a:off x="317500" y="6731000"/>
            <a:ext cx="9525000" cy="50800"/>
            <a:chOff x="0" y="0"/>
            <a:chExt cx="9525000" cy="50800"/>
          </a:xfrm>
        </p:grpSpPr>
        <p:sp>
          <p:nvSpPr>
            <p:cNvPr id="83"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84" name="Ligne"/>
            <p:cNvSpPr/>
            <p:nvPr/>
          </p:nvSpPr>
          <p:spPr>
            <a:xfrm>
              <a:off x="0" y="508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86" name="Date"/>
          <p:cNvSpPr txBox="1">
            <a:spLocks noGrp="1"/>
          </p:cNvSpPr>
          <p:nvPr>
            <p:ph type="body" sz="quarter" idx="21"/>
          </p:nvPr>
        </p:nvSpPr>
        <p:spPr>
          <a:xfrm>
            <a:off x="288611" y="6880820"/>
            <a:ext cx="9575801" cy="317501"/>
          </a:xfrm>
          <a:prstGeom prst="rect">
            <a:avLst/>
          </a:prstGeom>
        </p:spPr>
        <p:txBody>
          <a:bodyPr>
            <a:spAutoFit/>
          </a:bodyPr>
          <a:lstStyle>
            <a:lvl1pPr defTabSz="355600">
              <a:spcBef>
                <a:spcPts val="900"/>
              </a:spcBef>
              <a:buClrTx/>
              <a:buFontTx/>
              <a:defRPr sz="1400" b="1" i="1" spc="-28">
                <a:solidFill>
                  <a:srgbClr val="5C86B9"/>
                </a:solidFill>
              </a:defRPr>
            </a:lvl1pPr>
          </a:lstStyle>
          <a:p>
            <a:r>
              <a:t>Date</a:t>
            </a:r>
          </a:p>
        </p:txBody>
      </p:sp>
      <p:sp>
        <p:nvSpPr>
          <p:cNvPr id="87" name="Image"/>
          <p:cNvSpPr>
            <a:spLocks noGrp="1"/>
          </p:cNvSpPr>
          <p:nvPr>
            <p:ph type="pic" idx="22"/>
          </p:nvPr>
        </p:nvSpPr>
        <p:spPr>
          <a:xfrm>
            <a:off x="266683" y="63129"/>
            <a:ext cx="9628876" cy="5722572"/>
          </a:xfrm>
          <a:prstGeom prst="rect">
            <a:avLst/>
          </a:prstGeom>
        </p:spPr>
        <p:txBody>
          <a:bodyPr lIns="91439" tIns="45719" rIns="91439" bIns="45719" anchor="t"/>
          <a:lstStyle/>
          <a:p>
            <a:endParaRPr/>
          </a:p>
        </p:txBody>
      </p:sp>
      <p:sp>
        <p:nvSpPr>
          <p:cNvPr id="88" name="Texte du titre"/>
          <p:cNvSpPr txBox="1">
            <a:spLocks noGrp="1"/>
          </p:cNvSpPr>
          <p:nvPr>
            <p:ph type="title"/>
          </p:nvPr>
        </p:nvSpPr>
        <p:spPr>
          <a:xfrm>
            <a:off x="279400" y="5397500"/>
            <a:ext cx="9601200" cy="863600"/>
          </a:xfrm>
          <a:prstGeom prst="rect">
            <a:avLst/>
          </a:prstGeom>
        </p:spPr>
        <p:txBody>
          <a:bodyPr anchor="b"/>
          <a:lstStyle/>
          <a:p>
            <a:r>
              <a:t>Texte du titre</a:t>
            </a:r>
          </a:p>
        </p:txBody>
      </p:sp>
      <p:sp>
        <p:nvSpPr>
          <p:cNvPr id="89" name="Texte niveau 1…"/>
          <p:cNvSpPr txBox="1">
            <a:spLocks noGrp="1"/>
          </p:cNvSpPr>
          <p:nvPr>
            <p:ph type="body" sz="quarter" idx="1"/>
          </p:nvPr>
        </p:nvSpPr>
        <p:spPr>
          <a:xfrm>
            <a:off x="279400" y="6248400"/>
            <a:ext cx="9601200" cy="393700"/>
          </a:xfrm>
          <a:prstGeom prst="rect">
            <a:avLst/>
          </a:prstGeom>
        </p:spPr>
        <p:txBody>
          <a:bodyPr anchor="t"/>
          <a:lstStyle>
            <a:lvl1pPr algn="just">
              <a:spcBef>
                <a:spcPts val="0"/>
              </a:spcBef>
              <a:buClrTx/>
              <a:buFont typeface="Zapf Dingbats"/>
              <a:defRPr sz="1800">
                <a:solidFill>
                  <a:srgbClr val="80084E"/>
                </a:solidFill>
              </a:defRPr>
            </a:lvl1pPr>
            <a:lvl2pPr algn="just">
              <a:spcBef>
                <a:spcPts val="0"/>
              </a:spcBef>
              <a:buClrTx/>
              <a:buSzTx/>
              <a:buFont typeface="Zapf Dingbats"/>
              <a:buNone/>
              <a:defRPr sz="1800">
                <a:solidFill>
                  <a:srgbClr val="80084E"/>
                </a:solidFill>
              </a:defRPr>
            </a:lvl2pPr>
            <a:lvl3pPr marL="0" indent="317500" algn="just">
              <a:spcBef>
                <a:spcPts val="0"/>
              </a:spcBef>
              <a:buClrTx/>
              <a:buSzTx/>
              <a:buFont typeface="Zapf Dingbats"/>
              <a:buNone/>
              <a:defRPr sz="1800">
                <a:solidFill>
                  <a:srgbClr val="80084E"/>
                </a:solidFill>
              </a:defRPr>
            </a:lvl3pPr>
            <a:lvl4pPr marL="0" indent="635000" algn="just">
              <a:spcBef>
                <a:spcPts val="0"/>
              </a:spcBef>
              <a:buClrTx/>
              <a:buSzTx/>
              <a:buFont typeface="Zapf Dingbats"/>
              <a:buNone/>
              <a:defRPr sz="1800">
                <a:solidFill>
                  <a:srgbClr val="80084E"/>
                </a:solidFill>
              </a:defRPr>
            </a:lvl4pPr>
            <a:lvl5pPr marL="0" indent="952500" algn="just">
              <a:spcBef>
                <a:spcPts val="0"/>
              </a:spcBef>
              <a:buClrTx/>
              <a:buSzTx/>
              <a:buFont typeface="Zapf Dingbats"/>
              <a:buNone/>
              <a:defRPr sz="1800">
                <a:solidFill>
                  <a:srgbClr val="80084E"/>
                </a:solidFill>
              </a:defRPr>
            </a:lvl5pPr>
          </a:lstStyle>
          <a:p>
            <a:r>
              <a:t>Texte niveau 1</a:t>
            </a:r>
          </a:p>
          <a:p>
            <a:pPr lvl="1"/>
            <a:r>
              <a:t>Texte niveau 2</a:t>
            </a:r>
          </a:p>
          <a:p>
            <a:pPr lvl="2"/>
            <a:r>
              <a:t>Texte niveau 3</a:t>
            </a:r>
          </a:p>
          <a:p>
            <a:pPr lvl="3"/>
            <a:r>
              <a:t>Texte niveau 4</a:t>
            </a:r>
          </a:p>
          <a:p>
            <a:pPr lvl="4"/>
            <a:r>
              <a:t>Texte niveau 5</a:t>
            </a:r>
          </a:p>
        </p:txBody>
      </p:sp>
      <p:sp>
        <p:nvSpPr>
          <p:cNvPr id="9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2">
    <p:spTree>
      <p:nvGrpSpPr>
        <p:cNvPr id="1" name=""/>
        <p:cNvGrpSpPr/>
        <p:nvPr/>
      </p:nvGrpSpPr>
      <p:grpSpPr>
        <a:xfrm>
          <a:off x="0" y="0"/>
          <a:ext cx="0" cy="0"/>
          <a:chOff x="0" y="0"/>
          <a:chExt cx="0" cy="0"/>
        </a:xfrm>
      </p:grpSpPr>
      <p:sp>
        <p:nvSpPr>
          <p:cNvPr id="97" name="Image"/>
          <p:cNvSpPr>
            <a:spLocks noGrp="1"/>
          </p:cNvSpPr>
          <p:nvPr>
            <p:ph type="pic" idx="21"/>
          </p:nvPr>
        </p:nvSpPr>
        <p:spPr>
          <a:xfrm>
            <a:off x="4813300" y="342900"/>
            <a:ext cx="5359776" cy="6845300"/>
          </a:xfrm>
          <a:prstGeom prst="rect">
            <a:avLst/>
          </a:prstGeom>
        </p:spPr>
        <p:txBody>
          <a:bodyPr lIns="91439" tIns="45719" rIns="91439" bIns="45719" anchor="t"/>
          <a:lstStyle/>
          <a:p>
            <a:endParaRPr/>
          </a:p>
        </p:txBody>
      </p:sp>
      <p:sp>
        <p:nvSpPr>
          <p:cNvPr id="98" name="Image"/>
          <p:cNvSpPr>
            <a:spLocks noGrp="1"/>
          </p:cNvSpPr>
          <p:nvPr>
            <p:ph type="pic" idx="22"/>
          </p:nvPr>
        </p:nvSpPr>
        <p:spPr>
          <a:xfrm>
            <a:off x="-419100" y="342900"/>
            <a:ext cx="6798173" cy="6845300"/>
          </a:xfrm>
          <a:prstGeom prst="rect">
            <a:avLst/>
          </a:prstGeom>
        </p:spPr>
        <p:txBody>
          <a:bodyPr lIns="91439" tIns="45719" rIns="91439" bIns="45719" anchor="t"/>
          <a:lstStyle/>
          <a:p>
            <a:endParaRPr/>
          </a:p>
        </p:txBody>
      </p:sp>
      <p:sp>
        <p:nvSpPr>
          <p:cNvPr id="9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grpSp>
        <p:nvGrpSpPr>
          <p:cNvPr id="4" name="Grouper"/>
          <p:cNvGrpSpPr/>
          <p:nvPr/>
        </p:nvGrpSpPr>
        <p:grpSpPr>
          <a:xfrm>
            <a:off x="317500" y="2006600"/>
            <a:ext cx="9525000" cy="38100"/>
            <a:chOff x="0" y="0"/>
            <a:chExt cx="9525000" cy="38100"/>
          </a:xfrm>
        </p:grpSpPr>
        <p:sp>
          <p:nvSpPr>
            <p:cNvPr id="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5" name="Texte du titre"/>
          <p:cNvSpPr txBox="1">
            <a:spLocks noGrp="1"/>
          </p:cNvSpPr>
          <p:nvPr>
            <p:ph type="title"/>
          </p:nvPr>
        </p:nvSpPr>
        <p:spPr>
          <a:xfrm>
            <a:off x="279400" y="342900"/>
            <a:ext cx="9601200" cy="1600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r>
              <a:t>Texte du titre</a:t>
            </a:r>
          </a:p>
        </p:txBody>
      </p:sp>
      <p:sp>
        <p:nvSpPr>
          <p:cNvPr id="6" name="Texte niveau 1…"/>
          <p:cNvSpPr txBox="1">
            <a:spLocks noGrp="1"/>
          </p:cNvSpPr>
          <p:nvPr>
            <p:ph type="body" idx="1"/>
          </p:nvPr>
        </p:nvSpPr>
        <p:spPr>
          <a:xfrm>
            <a:off x="279400" y="2336800"/>
            <a:ext cx="9601200" cy="4940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r>
              <a:t>Texte niveau 1</a:t>
            </a:r>
          </a:p>
          <a:p>
            <a:pPr lvl="1"/>
            <a:r>
              <a:t>Texte niveau 2</a:t>
            </a:r>
          </a:p>
          <a:p>
            <a:pPr lvl="2"/>
            <a:r>
              <a:t>Texte niveau 3</a:t>
            </a:r>
          </a:p>
          <a:p>
            <a:pPr lvl="3"/>
            <a:r>
              <a:t>Texte niveau 4</a:t>
            </a:r>
          </a:p>
          <a:p>
            <a:pPr lvl="4"/>
            <a:r>
              <a:t>Texte niveau 5</a:t>
            </a:r>
          </a:p>
        </p:txBody>
      </p:sp>
      <p:sp>
        <p:nvSpPr>
          <p:cNvPr id="7" name="Numéro de diapositive"/>
          <p:cNvSpPr txBox="1">
            <a:spLocks noGrp="1"/>
          </p:cNvSpPr>
          <p:nvPr>
            <p:ph type="sldNum" sz="quarter" idx="2"/>
          </p:nvPr>
        </p:nvSpPr>
        <p:spPr>
          <a:xfrm>
            <a:off x="9568402" y="7200900"/>
            <a:ext cx="324899" cy="292100"/>
          </a:xfrm>
          <a:prstGeom prst="rect">
            <a:avLst/>
          </a:prstGeom>
          <a:ln w="12700">
            <a:miter lim="400000"/>
          </a:ln>
        </p:spPr>
        <p:txBody>
          <a:bodyPr wrap="none" lIns="50800" tIns="50800" rIns="50800" bIns="50800">
            <a:spAutoFit/>
          </a:bodyPr>
          <a:lstStyle>
            <a:lvl1pPr algn="r">
              <a:defRPr sz="1200" spc="-24"/>
            </a:lvl1pPr>
          </a:lstStyle>
          <a:p>
            <a:fld id="{86CB4B4D-7CA3-9044-876B-883B54F8677D}" type="slidenum">
              <a:t>‹N°›</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457200" rtl="0" latinLnBrk="0">
        <a:lnSpc>
          <a:spcPct val="100000"/>
        </a:lnSpc>
        <a:spcBef>
          <a:spcPts val="0"/>
        </a:spcBef>
        <a:spcAft>
          <a:spcPts val="0"/>
        </a:spcAft>
        <a:buClrTx/>
        <a:buSzTx/>
        <a:buFontTx/>
        <a:buNone/>
        <a:tabLst/>
        <a:defRPr sz="3600" b="0" i="0" u="none" strike="noStrike" cap="none" spc="-72" baseline="0">
          <a:solidFill>
            <a:srgbClr val="80084E"/>
          </a:solidFill>
          <a:uFillTx/>
          <a:latin typeface="+mj-lt"/>
          <a:ea typeface="+mj-ea"/>
          <a:cs typeface="+mj-cs"/>
          <a:sym typeface="Garamond"/>
        </a:defRPr>
      </a:lvl1pPr>
      <a:lvl2pPr marL="0" marR="0" indent="228600" algn="l" defTabSz="457200" rtl="0" latinLnBrk="0">
        <a:lnSpc>
          <a:spcPct val="100000"/>
        </a:lnSpc>
        <a:spcBef>
          <a:spcPts val="0"/>
        </a:spcBef>
        <a:spcAft>
          <a:spcPts val="0"/>
        </a:spcAft>
        <a:buClrTx/>
        <a:buSzTx/>
        <a:buFontTx/>
        <a:buNone/>
        <a:tabLst/>
        <a:defRPr sz="3600" b="0" i="0" u="none" strike="noStrike" cap="none" spc="-72" baseline="0">
          <a:solidFill>
            <a:srgbClr val="80084E"/>
          </a:solidFill>
          <a:uFillTx/>
          <a:latin typeface="+mj-lt"/>
          <a:ea typeface="+mj-ea"/>
          <a:cs typeface="+mj-cs"/>
          <a:sym typeface="Garamond"/>
        </a:defRPr>
      </a:lvl2pPr>
      <a:lvl3pPr marL="0" marR="0" indent="457200" algn="l" defTabSz="457200" rtl="0" latinLnBrk="0">
        <a:lnSpc>
          <a:spcPct val="100000"/>
        </a:lnSpc>
        <a:spcBef>
          <a:spcPts val="0"/>
        </a:spcBef>
        <a:spcAft>
          <a:spcPts val="0"/>
        </a:spcAft>
        <a:buClrTx/>
        <a:buSzTx/>
        <a:buFontTx/>
        <a:buNone/>
        <a:tabLst/>
        <a:defRPr sz="3600" b="0" i="0" u="none" strike="noStrike" cap="none" spc="-72" baseline="0">
          <a:solidFill>
            <a:srgbClr val="80084E"/>
          </a:solidFill>
          <a:uFillTx/>
          <a:latin typeface="+mj-lt"/>
          <a:ea typeface="+mj-ea"/>
          <a:cs typeface="+mj-cs"/>
          <a:sym typeface="Garamond"/>
        </a:defRPr>
      </a:lvl3pPr>
      <a:lvl4pPr marL="0" marR="0" indent="685800" algn="l" defTabSz="457200" rtl="0" latinLnBrk="0">
        <a:lnSpc>
          <a:spcPct val="100000"/>
        </a:lnSpc>
        <a:spcBef>
          <a:spcPts val="0"/>
        </a:spcBef>
        <a:spcAft>
          <a:spcPts val="0"/>
        </a:spcAft>
        <a:buClrTx/>
        <a:buSzTx/>
        <a:buFontTx/>
        <a:buNone/>
        <a:tabLst/>
        <a:defRPr sz="3600" b="0" i="0" u="none" strike="noStrike" cap="none" spc="-72" baseline="0">
          <a:solidFill>
            <a:srgbClr val="80084E"/>
          </a:solidFill>
          <a:uFillTx/>
          <a:latin typeface="+mj-lt"/>
          <a:ea typeface="+mj-ea"/>
          <a:cs typeface="+mj-cs"/>
          <a:sym typeface="Garamond"/>
        </a:defRPr>
      </a:lvl4pPr>
      <a:lvl5pPr marL="0" marR="0" indent="914400" algn="l" defTabSz="457200" rtl="0" latinLnBrk="0">
        <a:lnSpc>
          <a:spcPct val="100000"/>
        </a:lnSpc>
        <a:spcBef>
          <a:spcPts val="0"/>
        </a:spcBef>
        <a:spcAft>
          <a:spcPts val="0"/>
        </a:spcAft>
        <a:buClrTx/>
        <a:buSzTx/>
        <a:buFontTx/>
        <a:buNone/>
        <a:tabLst/>
        <a:defRPr sz="3600" b="0" i="0" u="none" strike="noStrike" cap="none" spc="-72" baseline="0">
          <a:solidFill>
            <a:srgbClr val="80084E"/>
          </a:solidFill>
          <a:uFillTx/>
          <a:latin typeface="+mj-lt"/>
          <a:ea typeface="+mj-ea"/>
          <a:cs typeface="+mj-cs"/>
          <a:sym typeface="Garamond"/>
        </a:defRPr>
      </a:lvl5pPr>
      <a:lvl6pPr marL="0" marR="0" indent="1143000" algn="l" defTabSz="457200" rtl="0" latinLnBrk="0">
        <a:lnSpc>
          <a:spcPct val="100000"/>
        </a:lnSpc>
        <a:spcBef>
          <a:spcPts val="0"/>
        </a:spcBef>
        <a:spcAft>
          <a:spcPts val="0"/>
        </a:spcAft>
        <a:buClrTx/>
        <a:buSzTx/>
        <a:buFontTx/>
        <a:buNone/>
        <a:tabLst/>
        <a:defRPr sz="3600" b="0" i="0" u="none" strike="noStrike" cap="none" spc="-72" baseline="0">
          <a:solidFill>
            <a:srgbClr val="80084E"/>
          </a:solidFill>
          <a:uFillTx/>
          <a:latin typeface="+mj-lt"/>
          <a:ea typeface="+mj-ea"/>
          <a:cs typeface="+mj-cs"/>
          <a:sym typeface="Garamond"/>
        </a:defRPr>
      </a:lvl6pPr>
      <a:lvl7pPr marL="0" marR="0" indent="1371600" algn="l" defTabSz="457200" rtl="0" latinLnBrk="0">
        <a:lnSpc>
          <a:spcPct val="100000"/>
        </a:lnSpc>
        <a:spcBef>
          <a:spcPts val="0"/>
        </a:spcBef>
        <a:spcAft>
          <a:spcPts val="0"/>
        </a:spcAft>
        <a:buClrTx/>
        <a:buSzTx/>
        <a:buFontTx/>
        <a:buNone/>
        <a:tabLst/>
        <a:defRPr sz="3600" b="0" i="0" u="none" strike="noStrike" cap="none" spc="-72" baseline="0">
          <a:solidFill>
            <a:srgbClr val="80084E"/>
          </a:solidFill>
          <a:uFillTx/>
          <a:latin typeface="+mj-lt"/>
          <a:ea typeface="+mj-ea"/>
          <a:cs typeface="+mj-cs"/>
          <a:sym typeface="Garamond"/>
        </a:defRPr>
      </a:lvl7pPr>
      <a:lvl8pPr marL="0" marR="0" indent="1600200" algn="l" defTabSz="457200" rtl="0" latinLnBrk="0">
        <a:lnSpc>
          <a:spcPct val="100000"/>
        </a:lnSpc>
        <a:spcBef>
          <a:spcPts val="0"/>
        </a:spcBef>
        <a:spcAft>
          <a:spcPts val="0"/>
        </a:spcAft>
        <a:buClrTx/>
        <a:buSzTx/>
        <a:buFontTx/>
        <a:buNone/>
        <a:tabLst/>
        <a:defRPr sz="3600" b="0" i="0" u="none" strike="noStrike" cap="none" spc="-72" baseline="0">
          <a:solidFill>
            <a:srgbClr val="80084E"/>
          </a:solidFill>
          <a:uFillTx/>
          <a:latin typeface="+mj-lt"/>
          <a:ea typeface="+mj-ea"/>
          <a:cs typeface="+mj-cs"/>
          <a:sym typeface="Garamond"/>
        </a:defRPr>
      </a:lvl8pPr>
      <a:lvl9pPr marL="0" marR="0" indent="1828800" algn="l" defTabSz="457200" rtl="0" latinLnBrk="0">
        <a:lnSpc>
          <a:spcPct val="100000"/>
        </a:lnSpc>
        <a:spcBef>
          <a:spcPts val="0"/>
        </a:spcBef>
        <a:spcAft>
          <a:spcPts val="0"/>
        </a:spcAft>
        <a:buClrTx/>
        <a:buSzTx/>
        <a:buFontTx/>
        <a:buNone/>
        <a:tabLst/>
        <a:defRPr sz="3600" b="0" i="0" u="none" strike="noStrike" cap="none" spc="-72" baseline="0">
          <a:solidFill>
            <a:srgbClr val="80084E"/>
          </a:solidFill>
          <a:uFillTx/>
          <a:latin typeface="+mj-lt"/>
          <a:ea typeface="+mj-ea"/>
          <a:cs typeface="+mj-cs"/>
          <a:sym typeface="Garamond"/>
        </a:defRPr>
      </a:lvl9pPr>
    </p:titleStyle>
    <p:bodyStyle>
      <a:lvl1pPr marL="0" marR="0" indent="0" algn="l" defTabSz="457200" rtl="0" latinLnBrk="0">
        <a:lnSpc>
          <a:spcPct val="90000"/>
        </a:lnSpc>
        <a:spcBef>
          <a:spcPts val="100"/>
        </a:spcBef>
        <a:spcAft>
          <a:spcPts val="0"/>
        </a:spcAft>
        <a:buClr>
          <a:srgbClr val="040F6A"/>
        </a:buClr>
        <a:buSzTx/>
        <a:buFont typeface="Lucida Grande"/>
        <a:buNone/>
        <a:tabLst/>
        <a:defRPr sz="2000" b="0" i="0" u="none" strike="noStrike" cap="none" spc="0" baseline="0">
          <a:solidFill>
            <a:srgbClr val="000000"/>
          </a:solidFill>
          <a:uFillTx/>
          <a:latin typeface="+mn-lt"/>
          <a:ea typeface="+mn-ea"/>
          <a:cs typeface="+mn-cs"/>
          <a:sym typeface="Book Antiqua"/>
        </a:defRPr>
      </a:lvl1pPr>
      <a:lvl2pPr marL="0" marR="0" indent="0" algn="l" defTabSz="457200" rtl="0" latinLnBrk="0">
        <a:lnSpc>
          <a:spcPct val="90000"/>
        </a:lnSpc>
        <a:spcBef>
          <a:spcPts val="100"/>
        </a:spcBef>
        <a:spcAft>
          <a:spcPts val="0"/>
        </a:spcAft>
        <a:buClr>
          <a:srgbClr val="040F6A"/>
        </a:buClr>
        <a:buSzPct val="100000"/>
        <a:buFont typeface="Lucida Grande"/>
        <a:buChar char="✤"/>
        <a:tabLst/>
        <a:defRPr sz="2000" b="0" i="0" u="none" strike="noStrike" cap="none" spc="0" baseline="0">
          <a:solidFill>
            <a:srgbClr val="000000"/>
          </a:solidFill>
          <a:uFillTx/>
          <a:latin typeface="+mn-lt"/>
          <a:ea typeface="+mn-ea"/>
          <a:cs typeface="+mn-cs"/>
          <a:sym typeface="Book Antiqua"/>
        </a:defRPr>
      </a:lvl2pPr>
      <a:lvl3pPr marL="317500" marR="0" indent="0" algn="l" defTabSz="457200" rtl="0" latinLnBrk="0">
        <a:lnSpc>
          <a:spcPct val="90000"/>
        </a:lnSpc>
        <a:spcBef>
          <a:spcPts val="100"/>
        </a:spcBef>
        <a:spcAft>
          <a:spcPts val="0"/>
        </a:spcAft>
        <a:buClr>
          <a:srgbClr val="040F6A"/>
        </a:buClr>
        <a:buSzPct val="100000"/>
        <a:buFont typeface="Lucida Grande"/>
        <a:buChar char="‣"/>
        <a:tabLst/>
        <a:defRPr sz="2000" b="0" i="0" u="none" strike="noStrike" cap="none" spc="0" baseline="0">
          <a:solidFill>
            <a:srgbClr val="000000"/>
          </a:solidFill>
          <a:uFillTx/>
          <a:latin typeface="+mn-lt"/>
          <a:ea typeface="+mn-ea"/>
          <a:cs typeface="+mn-cs"/>
          <a:sym typeface="Book Antiqua"/>
        </a:defRPr>
      </a:lvl3pPr>
      <a:lvl4pPr marL="635000" marR="0" indent="0" algn="l" defTabSz="457200" rtl="0" latinLnBrk="0">
        <a:lnSpc>
          <a:spcPct val="90000"/>
        </a:lnSpc>
        <a:spcBef>
          <a:spcPts val="100"/>
        </a:spcBef>
        <a:spcAft>
          <a:spcPts val="0"/>
        </a:spcAft>
        <a:buClr>
          <a:srgbClr val="040F6A"/>
        </a:buClr>
        <a:buSzPct val="100000"/>
        <a:buFont typeface="Lucida Grande"/>
        <a:buChar char="‣"/>
        <a:tabLst/>
        <a:defRPr sz="2000" b="0" i="0" u="none" strike="noStrike" cap="none" spc="0" baseline="0">
          <a:solidFill>
            <a:srgbClr val="000000"/>
          </a:solidFill>
          <a:uFillTx/>
          <a:latin typeface="+mn-lt"/>
          <a:ea typeface="+mn-ea"/>
          <a:cs typeface="+mn-cs"/>
          <a:sym typeface="Book Antiqua"/>
        </a:defRPr>
      </a:lvl4pPr>
      <a:lvl5pPr marL="571500" marR="0" indent="0" algn="l" defTabSz="457200" rtl="0" latinLnBrk="0">
        <a:lnSpc>
          <a:spcPct val="90000"/>
        </a:lnSpc>
        <a:spcBef>
          <a:spcPts val="100"/>
        </a:spcBef>
        <a:spcAft>
          <a:spcPts val="0"/>
        </a:spcAft>
        <a:buClr>
          <a:srgbClr val="040F6A"/>
        </a:buClr>
        <a:buSzPct val="100000"/>
        <a:buFont typeface="Lucida Grande"/>
        <a:buChar char="‣"/>
        <a:tabLst/>
        <a:defRPr sz="2000" b="0" i="0" u="none" strike="noStrike" cap="none" spc="0" baseline="0">
          <a:solidFill>
            <a:srgbClr val="000000"/>
          </a:solidFill>
          <a:uFillTx/>
          <a:latin typeface="+mn-lt"/>
          <a:ea typeface="+mn-ea"/>
          <a:cs typeface="+mn-cs"/>
          <a:sym typeface="Book Antiqua"/>
        </a:defRPr>
      </a:lvl5pPr>
      <a:lvl6pPr marL="1270000" marR="0" indent="0" algn="l" defTabSz="457200" rtl="0" latinLnBrk="0">
        <a:lnSpc>
          <a:spcPct val="90000"/>
        </a:lnSpc>
        <a:spcBef>
          <a:spcPts val="100"/>
        </a:spcBef>
        <a:spcAft>
          <a:spcPts val="0"/>
        </a:spcAft>
        <a:buClr>
          <a:srgbClr val="040F6A"/>
        </a:buClr>
        <a:buSzPct val="100000"/>
        <a:buFont typeface="Lucida Grande"/>
        <a:buChar char="‣"/>
        <a:tabLst/>
        <a:defRPr sz="2000" b="0" i="0" u="none" strike="noStrike" cap="none" spc="0" baseline="0">
          <a:solidFill>
            <a:srgbClr val="000000"/>
          </a:solidFill>
          <a:uFillTx/>
          <a:latin typeface="+mn-lt"/>
          <a:ea typeface="+mn-ea"/>
          <a:cs typeface="+mn-cs"/>
          <a:sym typeface="Book Antiqua"/>
        </a:defRPr>
      </a:lvl6pPr>
      <a:lvl7pPr marL="1587500" marR="0" indent="0" algn="l" defTabSz="457200" rtl="0" latinLnBrk="0">
        <a:lnSpc>
          <a:spcPct val="90000"/>
        </a:lnSpc>
        <a:spcBef>
          <a:spcPts val="100"/>
        </a:spcBef>
        <a:spcAft>
          <a:spcPts val="0"/>
        </a:spcAft>
        <a:buClr>
          <a:srgbClr val="040F6A"/>
        </a:buClr>
        <a:buSzPct val="100000"/>
        <a:buFont typeface="Lucida Grande"/>
        <a:buChar char="✤"/>
        <a:tabLst/>
        <a:defRPr sz="2000" b="0" i="0" u="none" strike="noStrike" cap="none" spc="0" baseline="0">
          <a:solidFill>
            <a:srgbClr val="000000"/>
          </a:solidFill>
          <a:uFillTx/>
          <a:latin typeface="+mn-lt"/>
          <a:ea typeface="+mn-ea"/>
          <a:cs typeface="+mn-cs"/>
          <a:sym typeface="Book Antiqua"/>
        </a:defRPr>
      </a:lvl7pPr>
      <a:lvl8pPr marL="1905000" marR="0" indent="0" algn="l" defTabSz="457200" rtl="0" latinLnBrk="0">
        <a:lnSpc>
          <a:spcPct val="90000"/>
        </a:lnSpc>
        <a:spcBef>
          <a:spcPts val="100"/>
        </a:spcBef>
        <a:spcAft>
          <a:spcPts val="0"/>
        </a:spcAft>
        <a:buClr>
          <a:srgbClr val="040F6A"/>
        </a:buClr>
        <a:buSzPct val="100000"/>
        <a:buFont typeface="Lucida Grande"/>
        <a:buChar char="✤"/>
        <a:tabLst/>
        <a:defRPr sz="2000" b="0" i="0" u="none" strike="noStrike" cap="none" spc="0" baseline="0">
          <a:solidFill>
            <a:srgbClr val="000000"/>
          </a:solidFill>
          <a:uFillTx/>
          <a:latin typeface="+mn-lt"/>
          <a:ea typeface="+mn-ea"/>
          <a:cs typeface="+mn-cs"/>
          <a:sym typeface="Book Antiqua"/>
        </a:defRPr>
      </a:lvl8pPr>
      <a:lvl9pPr marL="2222500" marR="0" indent="0" algn="l" defTabSz="457200" rtl="0" latinLnBrk="0">
        <a:lnSpc>
          <a:spcPct val="90000"/>
        </a:lnSpc>
        <a:spcBef>
          <a:spcPts val="100"/>
        </a:spcBef>
        <a:spcAft>
          <a:spcPts val="0"/>
        </a:spcAft>
        <a:buClr>
          <a:srgbClr val="040F6A"/>
        </a:buClr>
        <a:buSzPct val="100000"/>
        <a:buFont typeface="Lucida Grande"/>
        <a:buChar char="✤"/>
        <a:tabLst/>
        <a:defRPr sz="2000" b="0" i="0" u="none" strike="noStrike" cap="none" spc="0" baseline="0">
          <a:solidFill>
            <a:srgbClr val="000000"/>
          </a:solidFill>
          <a:uFillTx/>
          <a:latin typeface="+mn-lt"/>
          <a:ea typeface="+mn-ea"/>
          <a:cs typeface="+mn-cs"/>
          <a:sym typeface="Book Antiqua"/>
        </a:defRPr>
      </a:lvl9pPr>
    </p:bodyStyle>
    <p:otherStyle>
      <a:lvl1pPr marL="0" marR="0" indent="0" algn="r" defTabSz="355600" latinLnBrk="0">
        <a:lnSpc>
          <a:spcPct val="90000"/>
        </a:lnSpc>
        <a:spcBef>
          <a:spcPts val="900"/>
        </a:spcBef>
        <a:spcAft>
          <a:spcPts val="0"/>
        </a:spcAft>
        <a:buClrTx/>
        <a:buSzTx/>
        <a:buFontTx/>
        <a:buNone/>
        <a:tabLst/>
        <a:defRPr sz="1200" b="1" i="1" u="none" strike="noStrike" cap="none" spc="-24" baseline="0">
          <a:solidFill>
            <a:schemeClr val="tx1"/>
          </a:solidFill>
          <a:uFillTx/>
          <a:latin typeface="+mn-lt"/>
          <a:ea typeface="+mn-ea"/>
          <a:cs typeface="+mn-cs"/>
          <a:sym typeface="Verdana"/>
        </a:defRPr>
      </a:lvl1pPr>
      <a:lvl2pPr marL="0" marR="0" indent="228600" algn="r" defTabSz="355600" latinLnBrk="0">
        <a:lnSpc>
          <a:spcPct val="90000"/>
        </a:lnSpc>
        <a:spcBef>
          <a:spcPts val="900"/>
        </a:spcBef>
        <a:spcAft>
          <a:spcPts val="0"/>
        </a:spcAft>
        <a:buClrTx/>
        <a:buSzTx/>
        <a:buFontTx/>
        <a:buNone/>
        <a:tabLst/>
        <a:defRPr sz="1200" b="1" i="1" u="none" strike="noStrike" cap="none" spc="-24" baseline="0">
          <a:solidFill>
            <a:schemeClr val="tx1"/>
          </a:solidFill>
          <a:uFillTx/>
          <a:latin typeface="+mn-lt"/>
          <a:ea typeface="+mn-ea"/>
          <a:cs typeface="+mn-cs"/>
          <a:sym typeface="Verdana"/>
        </a:defRPr>
      </a:lvl2pPr>
      <a:lvl3pPr marL="0" marR="0" indent="457200" algn="r" defTabSz="355600" latinLnBrk="0">
        <a:lnSpc>
          <a:spcPct val="90000"/>
        </a:lnSpc>
        <a:spcBef>
          <a:spcPts val="900"/>
        </a:spcBef>
        <a:spcAft>
          <a:spcPts val="0"/>
        </a:spcAft>
        <a:buClrTx/>
        <a:buSzTx/>
        <a:buFontTx/>
        <a:buNone/>
        <a:tabLst/>
        <a:defRPr sz="1200" b="1" i="1" u="none" strike="noStrike" cap="none" spc="-24" baseline="0">
          <a:solidFill>
            <a:schemeClr val="tx1"/>
          </a:solidFill>
          <a:uFillTx/>
          <a:latin typeface="+mn-lt"/>
          <a:ea typeface="+mn-ea"/>
          <a:cs typeface="+mn-cs"/>
          <a:sym typeface="Verdana"/>
        </a:defRPr>
      </a:lvl3pPr>
      <a:lvl4pPr marL="0" marR="0" indent="685800" algn="r" defTabSz="355600" latinLnBrk="0">
        <a:lnSpc>
          <a:spcPct val="90000"/>
        </a:lnSpc>
        <a:spcBef>
          <a:spcPts val="900"/>
        </a:spcBef>
        <a:spcAft>
          <a:spcPts val="0"/>
        </a:spcAft>
        <a:buClrTx/>
        <a:buSzTx/>
        <a:buFontTx/>
        <a:buNone/>
        <a:tabLst/>
        <a:defRPr sz="1200" b="1" i="1" u="none" strike="noStrike" cap="none" spc="-24" baseline="0">
          <a:solidFill>
            <a:schemeClr val="tx1"/>
          </a:solidFill>
          <a:uFillTx/>
          <a:latin typeface="+mn-lt"/>
          <a:ea typeface="+mn-ea"/>
          <a:cs typeface="+mn-cs"/>
          <a:sym typeface="Verdana"/>
        </a:defRPr>
      </a:lvl4pPr>
      <a:lvl5pPr marL="0" marR="0" indent="914400" algn="r" defTabSz="355600" latinLnBrk="0">
        <a:lnSpc>
          <a:spcPct val="90000"/>
        </a:lnSpc>
        <a:spcBef>
          <a:spcPts val="900"/>
        </a:spcBef>
        <a:spcAft>
          <a:spcPts val="0"/>
        </a:spcAft>
        <a:buClrTx/>
        <a:buSzTx/>
        <a:buFontTx/>
        <a:buNone/>
        <a:tabLst/>
        <a:defRPr sz="1200" b="1" i="1" u="none" strike="noStrike" cap="none" spc="-24" baseline="0">
          <a:solidFill>
            <a:schemeClr val="tx1"/>
          </a:solidFill>
          <a:uFillTx/>
          <a:latin typeface="+mn-lt"/>
          <a:ea typeface="+mn-ea"/>
          <a:cs typeface="+mn-cs"/>
          <a:sym typeface="Verdana"/>
        </a:defRPr>
      </a:lvl5pPr>
      <a:lvl6pPr marL="0" marR="0" indent="1143000" algn="r" defTabSz="355600" latinLnBrk="0">
        <a:lnSpc>
          <a:spcPct val="90000"/>
        </a:lnSpc>
        <a:spcBef>
          <a:spcPts val="900"/>
        </a:spcBef>
        <a:spcAft>
          <a:spcPts val="0"/>
        </a:spcAft>
        <a:buClrTx/>
        <a:buSzTx/>
        <a:buFontTx/>
        <a:buNone/>
        <a:tabLst/>
        <a:defRPr sz="1200" b="1" i="1" u="none" strike="noStrike" cap="none" spc="-24" baseline="0">
          <a:solidFill>
            <a:schemeClr val="tx1"/>
          </a:solidFill>
          <a:uFillTx/>
          <a:latin typeface="+mn-lt"/>
          <a:ea typeface="+mn-ea"/>
          <a:cs typeface="+mn-cs"/>
          <a:sym typeface="Verdana"/>
        </a:defRPr>
      </a:lvl6pPr>
      <a:lvl7pPr marL="0" marR="0" indent="1371600" algn="r" defTabSz="355600" latinLnBrk="0">
        <a:lnSpc>
          <a:spcPct val="90000"/>
        </a:lnSpc>
        <a:spcBef>
          <a:spcPts val="900"/>
        </a:spcBef>
        <a:spcAft>
          <a:spcPts val="0"/>
        </a:spcAft>
        <a:buClrTx/>
        <a:buSzTx/>
        <a:buFontTx/>
        <a:buNone/>
        <a:tabLst/>
        <a:defRPr sz="1200" b="1" i="1" u="none" strike="noStrike" cap="none" spc="-24" baseline="0">
          <a:solidFill>
            <a:schemeClr val="tx1"/>
          </a:solidFill>
          <a:uFillTx/>
          <a:latin typeface="+mn-lt"/>
          <a:ea typeface="+mn-ea"/>
          <a:cs typeface="+mn-cs"/>
          <a:sym typeface="Verdana"/>
        </a:defRPr>
      </a:lvl7pPr>
      <a:lvl8pPr marL="0" marR="0" indent="1600200" algn="r" defTabSz="355600" latinLnBrk="0">
        <a:lnSpc>
          <a:spcPct val="90000"/>
        </a:lnSpc>
        <a:spcBef>
          <a:spcPts val="900"/>
        </a:spcBef>
        <a:spcAft>
          <a:spcPts val="0"/>
        </a:spcAft>
        <a:buClrTx/>
        <a:buSzTx/>
        <a:buFontTx/>
        <a:buNone/>
        <a:tabLst/>
        <a:defRPr sz="1200" b="1" i="1" u="none" strike="noStrike" cap="none" spc="-24" baseline="0">
          <a:solidFill>
            <a:schemeClr val="tx1"/>
          </a:solidFill>
          <a:uFillTx/>
          <a:latin typeface="+mn-lt"/>
          <a:ea typeface="+mn-ea"/>
          <a:cs typeface="+mn-cs"/>
          <a:sym typeface="Verdana"/>
        </a:defRPr>
      </a:lvl8pPr>
      <a:lvl9pPr marL="0" marR="0" indent="1828800" algn="r" defTabSz="355600" latinLnBrk="0">
        <a:lnSpc>
          <a:spcPct val="90000"/>
        </a:lnSpc>
        <a:spcBef>
          <a:spcPts val="900"/>
        </a:spcBef>
        <a:spcAft>
          <a:spcPts val="0"/>
        </a:spcAft>
        <a:buClrTx/>
        <a:buSzTx/>
        <a:buFontTx/>
        <a:buNone/>
        <a:tabLst/>
        <a:defRPr sz="1200" b="1" i="1" u="none" strike="noStrike" cap="none" spc="-24" baseline="0">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sx101.seancetenant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8.xml"/><Relationship Id="rId1" Type="http://schemas.openxmlformats.org/officeDocument/2006/relationships/slideLayout" Target="../slideLayouts/slideLayout12.xml"/><Relationship Id="rId5" Type="http://schemas.openxmlformats.org/officeDocument/2006/relationships/image" Target="../media/image78.png"/><Relationship Id="rId4" Type="http://schemas.openxmlformats.org/officeDocument/2006/relationships/image" Target="../media/image77.png"/></Relationships>
</file>

<file path=ppt/slides/_rels/slide10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tif"/><Relationship Id="rId1" Type="http://schemas.openxmlformats.org/officeDocument/2006/relationships/slideLayout" Target="../slideLayouts/slideLayout14.xml"/><Relationship Id="rId5" Type="http://schemas.openxmlformats.org/officeDocument/2006/relationships/image" Target="../media/image81.png"/><Relationship Id="rId4" Type="http://schemas.openxmlformats.org/officeDocument/2006/relationships/image" Target="../media/image75.png"/></Relationships>
</file>

<file path=ppt/slides/_rels/slide11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4.xml"/><Relationship Id="rId1" Type="http://schemas.openxmlformats.org/officeDocument/2006/relationships/slideLayout" Target="../slideLayouts/slideLayout14.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75.png"/></Relationships>
</file>

<file path=ppt/slides/_rels/slide1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5.xml"/><Relationship Id="rId1" Type="http://schemas.openxmlformats.org/officeDocument/2006/relationships/slideLayout" Target="../slideLayouts/slideLayout14.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75.png"/></Relationships>
</file>

<file path=ppt/slides/_rels/slide114.xml.rels><?xml version="1.0" encoding="UTF-8" standalone="yes"?>
<Relationships xmlns="http://schemas.openxmlformats.org/package/2006/relationships"><Relationship Id="rId3" Type="http://schemas.openxmlformats.org/officeDocument/2006/relationships/hyperlink" Target="https://utc505.seancetenante.com/documents/IPv4-vs-IPv6.pdf" TargetMode="External"/><Relationship Id="rId2" Type="http://schemas.openxmlformats.org/officeDocument/2006/relationships/notesSlide" Target="../notesSlides/notesSlide66.xml"/><Relationship Id="rId1" Type="http://schemas.openxmlformats.org/officeDocument/2006/relationships/slideLayout" Target="../slideLayouts/slideLayout14.xml"/><Relationship Id="rId5" Type="http://schemas.openxmlformats.org/officeDocument/2006/relationships/image" Target="../media/image84.png"/><Relationship Id="rId4" Type="http://schemas.openxmlformats.org/officeDocument/2006/relationships/image" Target="../media/image75.png"/></Relationships>
</file>

<file path=ppt/slides/_rels/slide115.xml.rels><?xml version="1.0" encoding="UTF-8" standalone="yes"?>
<Relationships xmlns="http://schemas.openxmlformats.org/package/2006/relationships"><Relationship Id="rId3" Type="http://schemas.openxmlformats.org/officeDocument/2006/relationships/hyperlink" Target="https://fr.wikihow.com/convertir-du-d%C3%A9cimal-en-binaire" TargetMode="External"/><Relationship Id="rId2" Type="http://schemas.openxmlformats.org/officeDocument/2006/relationships/notesSlide" Target="../notesSlides/notesSlide67.xml"/><Relationship Id="rId1" Type="http://schemas.openxmlformats.org/officeDocument/2006/relationships/slideLayout" Target="../slideLayouts/slideLayout14.xml"/><Relationship Id="rId4" Type="http://schemas.openxmlformats.org/officeDocument/2006/relationships/image" Target="../media/image75.png"/></Relationships>
</file>

<file path=ppt/slides/_rels/slide116.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88.png"/><Relationship Id="rId2" Type="http://schemas.openxmlformats.org/officeDocument/2006/relationships/notesSlide" Target="../notesSlides/notesSlide68.xml"/><Relationship Id="rId1" Type="http://schemas.openxmlformats.org/officeDocument/2006/relationships/slideLayout" Target="../slideLayouts/slideLayout14.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71.xml"/><Relationship Id="rId1" Type="http://schemas.openxmlformats.org/officeDocument/2006/relationships/slideLayout" Target="../slideLayouts/slideLayout14.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9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95.png"/><Relationship Id="rId7" Type="http://schemas.openxmlformats.org/officeDocument/2006/relationships/image" Target="../media/image98.png"/><Relationship Id="rId2" Type="http://schemas.openxmlformats.org/officeDocument/2006/relationships/notesSlide" Target="../notesSlides/notesSlide72.xml"/><Relationship Id="rId1" Type="http://schemas.openxmlformats.org/officeDocument/2006/relationships/slideLayout" Target="../slideLayouts/slideLayout14.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4.png"/></Relationships>
</file>

<file path=ppt/slides/_rels/slide1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4.xml"/><Relationship Id="rId1" Type="http://schemas.openxmlformats.org/officeDocument/2006/relationships/slideLayout" Target="../slideLayouts/slideLayout14.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12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75.png"/><Relationship Id="rId1" Type="http://schemas.openxmlformats.org/officeDocument/2006/relationships/slideLayout" Target="../slideLayouts/slideLayout14.xml"/><Relationship Id="rId4" Type="http://schemas.openxmlformats.org/officeDocument/2006/relationships/image" Target="../media/image103.png"/></Relationships>
</file>

<file path=ppt/slides/_rels/slide1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7.xml"/><Relationship Id="rId1" Type="http://schemas.openxmlformats.org/officeDocument/2006/relationships/slideLayout" Target="../slideLayouts/slideLayout14.xml"/><Relationship Id="rId4" Type="http://schemas.openxmlformats.org/officeDocument/2006/relationships/image" Target="../media/image104.png"/></Relationships>
</file>

<file path=ppt/slides/_rels/slide133.xml.rels><?xml version="1.0" encoding="UTF-8" standalone="yes"?>
<Relationships xmlns="http://schemas.openxmlformats.org/package/2006/relationships"><Relationship Id="rId3" Type="http://schemas.openxmlformats.org/officeDocument/2006/relationships/hyperlink" Target="https://support.microsoft.com/fr-fr/windows/modifier-les-param%C3%A8tres-tcp-ip-bd0a07af-15f5-cd6a-363f-ca2b6f391ace" TargetMode="External"/><Relationship Id="rId2" Type="http://schemas.openxmlformats.org/officeDocument/2006/relationships/notesSlide" Target="../notesSlides/notesSlide78.xml"/><Relationship Id="rId1" Type="http://schemas.openxmlformats.org/officeDocument/2006/relationships/slideLayout" Target="../slideLayouts/slideLayout14.xml"/><Relationship Id="rId5" Type="http://schemas.openxmlformats.org/officeDocument/2006/relationships/image" Target="../media/image105.png"/><Relationship Id="rId4" Type="http://schemas.openxmlformats.org/officeDocument/2006/relationships/image" Target="../media/image75.png"/></Relationships>
</file>

<file path=ppt/slides/_rels/slide134.xml.rels><?xml version="1.0" encoding="UTF-8" standalone="yes"?>
<Relationships xmlns="http://schemas.openxmlformats.org/package/2006/relationships"><Relationship Id="rId3" Type="http://schemas.openxmlformats.org/officeDocument/2006/relationships/hyperlink" Target="https://support.microsoft.com/fr-fr/windows/modifier-les-param%C3%A8tres-tcp-ip-bd0a07af-15f5-cd6a-363f-ca2b6f391ace" TargetMode="External"/><Relationship Id="rId2" Type="http://schemas.openxmlformats.org/officeDocument/2006/relationships/notesSlide" Target="../notesSlides/notesSlide79.xml"/><Relationship Id="rId1" Type="http://schemas.openxmlformats.org/officeDocument/2006/relationships/slideLayout" Target="../slideLayouts/slideLayout14.xml"/><Relationship Id="rId5" Type="http://schemas.openxmlformats.org/officeDocument/2006/relationships/image" Target="../media/image106.png"/><Relationship Id="rId4" Type="http://schemas.openxmlformats.org/officeDocument/2006/relationships/image" Target="../media/image75.png"/></Relationships>
</file>

<file path=ppt/slides/_rels/slide135.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7.tif"/><Relationship Id="rId7" Type="http://schemas.openxmlformats.org/officeDocument/2006/relationships/image" Target="../media/image75.png"/><Relationship Id="rId2" Type="http://schemas.openxmlformats.org/officeDocument/2006/relationships/notesSlide" Target="../notesSlides/notesSlide80.xml"/><Relationship Id="rId1" Type="http://schemas.openxmlformats.org/officeDocument/2006/relationships/slideLayout" Target="../slideLayouts/slideLayout14.xml"/><Relationship Id="rId6" Type="http://schemas.openxmlformats.org/officeDocument/2006/relationships/hyperlink" Target="https://support.apple.com/fr-fr/guide/mac-help/mchlp2718/mac" TargetMode="External"/><Relationship Id="rId5" Type="http://schemas.openxmlformats.org/officeDocument/2006/relationships/image" Target="../media/image109.png"/><Relationship Id="rId4" Type="http://schemas.openxmlformats.org/officeDocument/2006/relationships/image" Target="../media/image108.png"/></Relationships>
</file>

<file path=ppt/slides/_rels/slide13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7.tif"/><Relationship Id="rId7" Type="http://schemas.openxmlformats.org/officeDocument/2006/relationships/image" Target="../media/image75.png"/><Relationship Id="rId2" Type="http://schemas.openxmlformats.org/officeDocument/2006/relationships/notesSlide" Target="../notesSlides/notesSlide81.xml"/><Relationship Id="rId1" Type="http://schemas.openxmlformats.org/officeDocument/2006/relationships/slideLayout" Target="../slideLayouts/slideLayout14.xml"/><Relationship Id="rId6" Type="http://schemas.openxmlformats.org/officeDocument/2006/relationships/hyperlink" Target="https://support.apple.com/fr-fr/guide/mac-help/mchlp2718/mac" TargetMode="External"/><Relationship Id="rId5" Type="http://schemas.openxmlformats.org/officeDocument/2006/relationships/image" Target="../media/image109.png"/><Relationship Id="rId4" Type="http://schemas.openxmlformats.org/officeDocument/2006/relationships/image" Target="../media/image108.png"/><Relationship Id="rId9" Type="http://schemas.openxmlformats.org/officeDocument/2006/relationships/image" Target="../media/image111.png"/></Relationships>
</file>

<file path=ppt/slides/_rels/slide13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example.com" TargetMode="Externa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xample.com"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wireshark.org/"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example.com"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utc505.seancetenante.com/documents/ascii-table.pdf" TargetMode="External"/><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rsx101.seancetenante.com/documents/ascii-table.pdf" TargetMode="External"/><Relationship Id="rId5" Type="http://schemas.openxmlformats.org/officeDocument/2006/relationships/image" Target="../media/image29.png"/><Relationship Id="rId4" Type="http://schemas.openxmlformats.org/officeDocument/2006/relationships/hyperlink" Target="https://symbl.cc/fr/unicode-tabl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hyperlink" Target="https://rsx101.seancetenante.com/Illustrations/Amfm3-en-de.gif" TargetMode="External"/><Relationship Id="rId4" Type="http://schemas.openxmlformats.org/officeDocument/2006/relationships/image" Target="../media/image34.gif"/></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http://fr.wikipedia.org/wiki/Diagramme_de_constellation" TargetMode="External"/><Relationship Id="rId2" Type="http://schemas.openxmlformats.org/officeDocument/2006/relationships/hyperlink" Target="https://claude-gimenes.fr/fr/p/21/509/2957" TargetMode="Externa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50.tif"/><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hyperlink" Target="https://rsx101.seancetenante.com/Illustrations/Telephony_multiplexer_system.gif"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hyperlink" Target="https://utc505.seancetenante.com/documents/Annexe-1-Support-physique-Telephonie.pdf"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2" Type="http://schemas.openxmlformats.org/officeDocument/2006/relationships/image" Target="../media/image52.tif"/><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3.tif"/><Relationship Id="rId2" Type="http://schemas.openxmlformats.org/officeDocument/2006/relationships/image" Target="../media/image52.tif"/><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2" Type="http://schemas.openxmlformats.org/officeDocument/2006/relationships/image" Target="../media/image52.tif"/><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2.tif"/><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3" Type="http://schemas.openxmlformats.org/officeDocument/2006/relationships/image" Target="../media/image52.ti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2.ti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2.tif"/><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2.ti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52.tif"/><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2.ti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2.ti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52.tif"/><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hyperlink" Target="https://utc505.seancetenante.com/documents/CRC-Code-de-redondance-cyclique.pdf" TargetMode="External"/><Relationship Id="rId4" Type="http://schemas.openxmlformats.org/officeDocument/2006/relationships/image" Target="../media/image58.png"/></Relationships>
</file>

<file path=ppt/slides/_rels/slide66.xml.rels><?xml version="1.0" encoding="UTF-8" standalone="yes"?>
<Relationships xmlns="http://schemas.openxmlformats.org/package/2006/relationships"><Relationship Id="rId2" Type="http://schemas.openxmlformats.org/officeDocument/2006/relationships/image" Target="../media/image52.tif"/><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hyperlink" Target="https://utc505.seancetenante.com/illustrations.php#multiplexage-temporel" TargetMode="External"/><Relationship Id="rId2" Type="http://schemas.openxmlformats.org/officeDocument/2006/relationships/hyperlink" Target="https://utc505.seancetenante.com/illustrations.php#tokenring" TargetMode="External"/><Relationship Id="rId1" Type="http://schemas.openxmlformats.org/officeDocument/2006/relationships/slideLayout" Target="../slideLayouts/slideLayout12.xml"/><Relationship Id="rId4" Type="http://schemas.openxmlformats.org/officeDocument/2006/relationships/image" Target="../media/image52.tif"/></Relationships>
</file>

<file path=ppt/slides/_rels/slide68.xml.rels><?xml version="1.0" encoding="UTF-8" standalone="yes"?>
<Relationships xmlns="http://schemas.openxmlformats.org/package/2006/relationships"><Relationship Id="rId3" Type="http://schemas.openxmlformats.org/officeDocument/2006/relationships/hyperlink" Target="http://standards.ieee.org/develop/regauth/tut/eui64.pdf"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52.tif"/><Relationship Id="rId4" Type="http://schemas.openxmlformats.org/officeDocument/2006/relationships/image" Target="../media/image59.png"/></Relationships>
</file>

<file path=ppt/slides/_rels/slide69.xml.rels><?xml version="1.0" encoding="UTF-8" standalone="yes"?>
<Relationships xmlns="http://schemas.openxmlformats.org/package/2006/relationships"><Relationship Id="rId3" Type="http://schemas.openxmlformats.org/officeDocument/2006/relationships/image" Target="../media/image52.ti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52.tif"/><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61.png"/><Relationship Id="rId4" Type="http://schemas.openxmlformats.org/officeDocument/2006/relationships/image" Target="../media/image60.png"/></Relationships>
</file>

<file path=ppt/slides/_rels/slide71.xml.rels><?xml version="1.0" encoding="UTF-8" standalone="yes"?>
<Relationships xmlns="http://schemas.openxmlformats.org/package/2006/relationships"><Relationship Id="rId2" Type="http://schemas.openxmlformats.org/officeDocument/2006/relationships/image" Target="../media/image52.tif"/><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8" Type="http://schemas.openxmlformats.org/officeDocument/2006/relationships/image" Target="../media/image52.tif"/><Relationship Id="rId3" Type="http://schemas.openxmlformats.org/officeDocument/2006/relationships/hyperlink" Target="https://utc505.seancetenante.com/illustrations.php#fenetre-collision" TargetMode="External"/><Relationship Id="rId7"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8" Type="http://schemas.openxmlformats.org/officeDocument/2006/relationships/image" Target="../media/image52.tif"/><Relationship Id="rId3" Type="http://schemas.openxmlformats.org/officeDocument/2006/relationships/image" Target="../media/image1.png"/><Relationship Id="rId7" Type="http://schemas.openxmlformats.org/officeDocument/2006/relationships/hyperlink" Target="https://utc505.seancetenante.com/illustrations.php#fenetre-collision"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74.xml.rels><?xml version="1.0" encoding="UTF-8" standalone="yes"?>
<Relationships xmlns="http://schemas.openxmlformats.org/package/2006/relationships"><Relationship Id="rId3" Type="http://schemas.openxmlformats.org/officeDocument/2006/relationships/image" Target="../media/image52.ti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52.tif"/><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52.tif"/><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hyperlink" Target="http://fr.wikipedia.org/wiki/100BASE-TX" TargetMode="External"/><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65.jpeg"/><Relationship Id="rId4" Type="http://schemas.openxmlformats.org/officeDocument/2006/relationships/image" Target="../media/image52.tif"/></Relationships>
</file>

<file path=ppt/slides/_rels/slide78.xml.rels><?xml version="1.0" encoding="UTF-8" standalone="yes"?>
<Relationships xmlns="http://schemas.openxmlformats.org/package/2006/relationships"><Relationship Id="rId3" Type="http://schemas.openxmlformats.org/officeDocument/2006/relationships/image" Target="../media/image52.tif"/><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67.jpeg"/><Relationship Id="rId4" Type="http://schemas.openxmlformats.org/officeDocument/2006/relationships/image" Target="../media/image66.jpeg"/></Relationships>
</file>

<file path=ppt/slides/_rels/slide79.xml.rels><?xml version="1.0" encoding="UTF-8" standalone="yes"?>
<Relationships xmlns="http://schemas.openxmlformats.org/package/2006/relationships"><Relationship Id="rId3" Type="http://schemas.openxmlformats.org/officeDocument/2006/relationships/image" Target="../media/image52.tif"/><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52.tif"/><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52.tif"/></Relationships>
</file>

<file path=ppt/slides/_rels/slide82.xml.rels><?xml version="1.0" encoding="UTF-8" standalone="yes"?>
<Relationships xmlns="http://schemas.openxmlformats.org/package/2006/relationships"><Relationship Id="rId3" Type="http://schemas.openxmlformats.org/officeDocument/2006/relationships/image" Target="../media/image70.tif"/><Relationship Id="rId2" Type="http://schemas.openxmlformats.org/officeDocument/2006/relationships/image" Target="../media/image69.png"/><Relationship Id="rId1" Type="http://schemas.openxmlformats.org/officeDocument/2006/relationships/slideLayout" Target="../slideLayouts/slideLayout12.xml"/><Relationship Id="rId4" Type="http://schemas.openxmlformats.org/officeDocument/2006/relationships/image" Target="../media/image71.tif"/></Relationships>
</file>

<file path=ppt/slides/_rels/slide83.xml.rels><?xml version="1.0" encoding="UTF-8" standalone="yes"?>
<Relationships xmlns="http://schemas.openxmlformats.org/package/2006/relationships"><Relationship Id="rId3" Type="http://schemas.openxmlformats.org/officeDocument/2006/relationships/image" Target="../media/image52.tif"/><Relationship Id="rId7" Type="http://schemas.openxmlformats.org/officeDocument/2006/relationships/image" Target="../media/image74.pn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0.tif"/></Relationships>
</file>

<file path=ppt/slides/_rels/slide84.xml.rels><?xml version="1.0" encoding="UTF-8" standalone="yes"?>
<Relationships xmlns="http://schemas.openxmlformats.org/package/2006/relationships"><Relationship Id="rId3" Type="http://schemas.openxmlformats.org/officeDocument/2006/relationships/image" Target="../media/image52.tif"/><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70.tif"/></Relationships>
</file>

<file path=ppt/slides/_rels/slide85.xml.rels><?xml version="1.0" encoding="UTF-8" standalone="yes"?>
<Relationships xmlns="http://schemas.openxmlformats.org/package/2006/relationships"><Relationship Id="rId2" Type="http://schemas.openxmlformats.org/officeDocument/2006/relationships/image" Target="../media/image52.tif"/><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52.tif"/><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52.tif"/><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5.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s://www.youtube.com/watch?v=EPo7QyB7Yss" TargetMode="Externa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hyperlink" Target="https://licence-math.univ-lyon1.fr/lib/exe/fetch.php?media=gla:dijkstra.pdf" TargetMode="External"/><Relationship Id="rId2" Type="http://schemas.openxmlformats.org/officeDocument/2006/relationships/notesSlide" Target="../notesSlides/notesSlide55.xml"/><Relationship Id="rId1" Type="http://schemas.openxmlformats.org/officeDocument/2006/relationships/slideLayout" Target="../slideLayouts/slideLayout12.xml"/><Relationship Id="rId5" Type="http://schemas.openxmlformats.org/officeDocument/2006/relationships/image" Target="../media/image75.png"/><Relationship Id="rId4" Type="http://schemas.openxmlformats.org/officeDocument/2006/relationships/hyperlink" Target="https://utc505.seancetenante.com/documents/Exercices-UTC505-algorithme-de-Dijkstra.docx" TargetMode="External"/></Relationships>
</file>

<file path=ppt/slides/_rels/slide9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hyperlink" Target="https://www.youtube.com/watch?v=kzablGaqUXM" TargetMode="External"/><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75.png"/></Relationships>
</file>

<file path=ppt/slides/_rels/slide9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169" name="2025/2026"/>
          <p:cNvSpPr txBox="1">
            <a:spLocks noGrp="1"/>
          </p:cNvSpPr>
          <p:nvPr>
            <p:ph type="body" idx="21"/>
          </p:nvPr>
        </p:nvSpPr>
        <p:spPr>
          <a:prstGeom prst="rect">
            <a:avLst/>
          </a:prstGeom>
        </p:spPr>
        <p:txBody>
          <a:bodyPr/>
          <a:lstStyle/>
          <a:p>
            <a:r>
              <a:t>2025/2026</a:t>
            </a:r>
          </a:p>
        </p:txBody>
      </p:sp>
      <p:sp>
        <p:nvSpPr>
          <p:cNvPr id="170" name="François Lacomme  &lt;francois.lacomme@2isa.net&gt;…"/>
          <p:cNvSpPr txBox="1">
            <a:spLocks noGrp="1"/>
          </p:cNvSpPr>
          <p:nvPr>
            <p:ph type="ctrTitle"/>
          </p:nvPr>
        </p:nvSpPr>
        <p:spPr>
          <a:xfrm>
            <a:off x="279400" y="1181100"/>
            <a:ext cx="9601200" cy="5130801"/>
          </a:xfrm>
          <a:prstGeom prst="rect">
            <a:avLst/>
          </a:prstGeom>
        </p:spPr>
        <p:txBody>
          <a:bodyPr/>
          <a:lstStyle/>
          <a:p>
            <a:pPr>
              <a:defRPr sz="4600" spc="0"/>
            </a:pPr>
            <a:endParaRPr/>
          </a:p>
          <a:p>
            <a:pPr>
              <a:defRPr sz="1800" b="1" spc="0">
                <a:latin typeface="Verdana"/>
                <a:ea typeface="Verdana"/>
                <a:cs typeface="Verdana"/>
                <a:sym typeface="Verdana"/>
              </a:defRPr>
            </a:pPr>
            <a:r>
              <a:t>François Lacomme  &lt;francois.lacomme@2isa.net&gt; </a:t>
            </a:r>
          </a:p>
          <a:p>
            <a:pPr>
              <a:defRPr sz="1800" spc="0">
                <a:latin typeface="Verdana"/>
                <a:ea typeface="Verdana"/>
                <a:cs typeface="Verdana"/>
                <a:sym typeface="Verdana"/>
              </a:defRPr>
            </a:pPr>
            <a:endParaRPr/>
          </a:p>
          <a:p>
            <a:pPr>
              <a:defRPr sz="1800" spc="0">
                <a:latin typeface="Verdana"/>
                <a:ea typeface="Verdana"/>
                <a:cs typeface="Verdana"/>
                <a:sym typeface="Verdana"/>
              </a:defRPr>
            </a:pPr>
            <a:r>
              <a:t>Document provisoire. </a:t>
            </a:r>
          </a:p>
          <a:p>
            <a:pPr>
              <a:defRPr sz="1800" spc="0">
                <a:latin typeface="Verdana"/>
                <a:ea typeface="Verdana"/>
                <a:cs typeface="Verdana"/>
                <a:sym typeface="Verdana"/>
              </a:defRPr>
            </a:pPr>
            <a:r>
              <a:t>Copie et diffusion non autorisées sans accord écrit.</a:t>
            </a:r>
          </a:p>
          <a:p>
            <a:pPr>
              <a:defRPr sz="1800" spc="0">
                <a:latin typeface="Verdana"/>
                <a:ea typeface="Verdana"/>
                <a:cs typeface="Verdana"/>
                <a:sym typeface="Verdana"/>
              </a:defRPr>
            </a:pPr>
            <a:r>
              <a:t>Documents liés aux cours et TP : </a:t>
            </a:r>
            <a:r>
              <a:rPr u="sng">
                <a:hlinkClick r:id="rId3"/>
              </a:rPr>
              <a:t>https://utc505.seancetenante.com</a:t>
            </a:r>
          </a:p>
        </p:txBody>
      </p:sp>
      <p:sp>
        <p:nvSpPr>
          <p:cNvPr id="171" name="Numéro de diapositive"/>
          <p:cNvSpPr txBox="1">
            <a:spLocks noGrp="1"/>
          </p:cNvSpPr>
          <p:nvPr>
            <p:ph type="sldNum" sz="quarter" idx="4294967295"/>
          </p:nvPr>
        </p:nvSpPr>
        <p:spPr>
          <a:xfrm>
            <a:off x="9626600" y="7200900"/>
            <a:ext cx="266700"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
        <p:nvSpPr>
          <p:cNvPr id="172" name="Introduction à la cyberstructure de l'internet - réseaux et sécurité"/>
          <p:cNvSpPr txBox="1"/>
          <p:nvPr/>
        </p:nvSpPr>
        <p:spPr>
          <a:xfrm>
            <a:off x="2429584" y="457200"/>
            <a:ext cx="7451016" cy="1805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lstStyle>
            <a:lvl1pPr defTabSz="457200">
              <a:lnSpc>
                <a:spcPct val="100000"/>
              </a:lnSpc>
              <a:spcBef>
                <a:spcPts val="0"/>
              </a:spcBef>
              <a:defRPr sz="4600" b="0" i="0" spc="0">
                <a:latin typeface="+mj-lt"/>
                <a:ea typeface="+mj-ea"/>
                <a:cs typeface="+mj-cs"/>
                <a:sym typeface="Garamond"/>
              </a:defRPr>
            </a:lvl1pPr>
          </a:lstStyle>
          <a:p>
            <a:r>
              <a:t>Introduction à la cyberstructure de l'internet - réseaux et sécurité</a:t>
            </a:r>
          </a:p>
        </p:txBody>
      </p:sp>
      <p:sp>
        <p:nvSpPr>
          <p:cNvPr id="173" name="UE CNAM - UTC505"/>
          <p:cNvSpPr txBox="1"/>
          <p:nvPr/>
        </p:nvSpPr>
        <p:spPr>
          <a:xfrm>
            <a:off x="279400" y="3014634"/>
            <a:ext cx="9601200" cy="39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p>
            <a:pPr algn="just" defTabSz="457200">
              <a:spcBef>
                <a:spcPts val="0"/>
              </a:spcBef>
              <a:buFont typeface="Zapf Dingbats"/>
              <a:defRPr b="0" i="0" spc="0">
                <a:latin typeface="+mn-lt"/>
                <a:ea typeface="+mn-ea"/>
                <a:cs typeface="+mn-cs"/>
                <a:sym typeface="Book Antiqua"/>
              </a:defRPr>
            </a:pPr>
            <a:r>
              <a:t>UE CNAM - </a:t>
            </a:r>
            <a:r>
              <a:rPr b="1"/>
              <a:t>UTC505</a:t>
            </a:r>
          </a:p>
        </p:txBody>
      </p:sp>
      <p:pic>
        <p:nvPicPr>
          <p:cNvPr id="174" name="vidéo-collée.png" descr="vidéo-collée.png"/>
          <p:cNvPicPr>
            <a:picLocks noChangeAspect="1"/>
          </p:cNvPicPr>
          <p:nvPr/>
        </p:nvPicPr>
        <p:blipFill>
          <a:blip r:embed="rId4"/>
          <a:stretch>
            <a:fillRect/>
          </a:stretch>
        </p:blipFill>
        <p:spPr>
          <a:xfrm>
            <a:off x="87663" y="555878"/>
            <a:ext cx="2173584" cy="203526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72"/>
                                        </p:tgtEl>
                                        <p:attrNameLst>
                                          <p:attrName>style.visibility</p:attrName>
                                        </p:attrNameLst>
                                      </p:cBhvr>
                                      <p:to>
                                        <p:strVal val="visible"/>
                                      </p:to>
                                    </p:set>
                                    <p:anim calcmode="lin" valueType="num">
                                      <p:cBhvr>
                                        <p:cTn id="7" dur="1000" fill="hold"/>
                                        <p:tgtEl>
                                          <p:spTgt spid="172"/>
                                        </p:tgtEl>
                                        <p:attrNameLst>
                                          <p:attrName>ppt_w</p:attrName>
                                        </p:attrNameLst>
                                      </p:cBhvr>
                                      <p:tavLst>
                                        <p:tav tm="0">
                                          <p:val>
                                            <p:strVal val="4*#ppt_w"/>
                                          </p:val>
                                        </p:tav>
                                        <p:tav tm="100000">
                                          <p:val>
                                            <p:strVal val="#ppt_w"/>
                                          </p:val>
                                        </p:tav>
                                      </p:tavLst>
                                    </p:anim>
                                    <p:anim calcmode="lin" valueType="num">
                                      <p:cBhvr>
                                        <p:cTn id="8" dur="1000" fill="hold"/>
                                        <p:tgtEl>
                                          <p:spTgt spid="17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fill="hold" grpId="2" nodeType="clickEffect">
                                  <p:stCondLst>
                                    <p:cond delay="0"/>
                                  </p:stCondLst>
                                  <p:iterate>
                                    <p:tmAbs val="0"/>
                                  </p:iterate>
                                  <p:childTnLst>
                                    <p:set>
                                      <p:cBhvr>
                                        <p:cTn id="12" fill="hold"/>
                                        <p:tgtEl>
                                          <p:spTgt spid="173"/>
                                        </p:tgtEl>
                                        <p:attrNameLst>
                                          <p:attrName>style.visibility</p:attrName>
                                        </p:attrNameLst>
                                      </p:cBhvr>
                                      <p:to>
                                        <p:strVal val="visible"/>
                                      </p:to>
                                    </p:set>
                                    <p:animEffect transition="in" filter="fade">
                                      <p:cBhvr>
                                        <p:cTn id="13" dur="1000"/>
                                        <p:tgtEl>
                                          <p:spTgt spid="173"/>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3" nodeType="clickEffect">
                                  <p:stCondLst>
                                    <p:cond delay="0"/>
                                  </p:stCondLst>
                                  <p:iterate>
                                    <p:tmAbs val="0"/>
                                  </p:iterate>
                                  <p:childTnLst>
                                    <p:set>
                                      <p:cBhvr>
                                        <p:cTn id="17" fill="hold"/>
                                        <p:tgtEl>
                                          <p:spTgt spid="170"/>
                                        </p:tgtEl>
                                        <p:attrNameLst>
                                          <p:attrName>style.visibility</p:attrName>
                                        </p:attrNameLst>
                                      </p:cBhvr>
                                      <p:to>
                                        <p:strVal val="visible"/>
                                      </p:to>
                                    </p:set>
                                    <p:anim calcmode="lin" valueType="num">
                                      <p:cBhvr>
                                        <p:cTn id="18" dur="1000" fill="hold"/>
                                        <p:tgtEl>
                                          <p:spTgt spid="170"/>
                                        </p:tgtEl>
                                        <p:attrNameLst>
                                          <p:attrName>ppt_w</p:attrName>
                                        </p:attrNameLst>
                                      </p:cBhvr>
                                      <p:tavLst>
                                        <p:tav tm="0">
                                          <p:val>
                                            <p:strVal val="4*#ppt_w"/>
                                          </p:val>
                                        </p:tav>
                                        <p:tav tm="100000">
                                          <p:val>
                                            <p:strVal val="#ppt_w"/>
                                          </p:val>
                                        </p:tav>
                                      </p:tavLst>
                                    </p:anim>
                                    <p:anim calcmode="lin" valueType="num">
                                      <p:cBhvr>
                                        <p:cTn id="19" dur="1000" fill="hold"/>
                                        <p:tgtEl>
                                          <p:spTgt spid="17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3" animBg="1" advAuto="0"/>
      <p:bldP spid="172" grpId="1" animBg="1" advAuto="0"/>
      <p:bldP spid="173"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366" name="Rectangle"/>
          <p:cNvSpPr/>
          <p:nvPr/>
        </p:nvSpPr>
        <p:spPr>
          <a:xfrm>
            <a:off x="886832" y="1586403"/>
            <a:ext cx="8386336" cy="5197785"/>
          </a:xfrm>
          <a:prstGeom prst="rect">
            <a:avLst/>
          </a:prstGeom>
          <a:solidFill>
            <a:srgbClr val="FFFFFF"/>
          </a:solidFill>
          <a:ln w="12700">
            <a:solidFill>
              <a:srgbClr val="C0C0C0"/>
            </a:solidFill>
            <a:miter lim="400000"/>
          </a:ln>
          <a:effectLst>
            <a:outerShdw blurRad="127000" dist="50800" dir="2700000" rotWithShape="0">
              <a:srgbClr val="000000">
                <a:alpha val="75000"/>
              </a:srgbClr>
            </a:outerShdw>
          </a:effectLst>
        </p:spPr>
        <p:txBody>
          <a:bodyPr lIns="0" tIns="0" rIns="0" bIns="0"/>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grpSp>
        <p:nvGrpSpPr>
          <p:cNvPr id="369" name="Grouper"/>
          <p:cNvGrpSpPr/>
          <p:nvPr/>
        </p:nvGrpSpPr>
        <p:grpSpPr>
          <a:xfrm>
            <a:off x="317500" y="1270000"/>
            <a:ext cx="9525000" cy="38100"/>
            <a:chOff x="0" y="0"/>
            <a:chExt cx="9525000" cy="38100"/>
          </a:xfrm>
        </p:grpSpPr>
        <p:sp>
          <p:nvSpPr>
            <p:cNvPr id="367"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368"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370"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371" name="2 - Définition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2 - Définitions</a:t>
            </a:r>
          </a:p>
        </p:txBody>
      </p:sp>
      <p:sp>
        <p:nvSpPr>
          <p:cNvPr id="372" name="Fig 1.5 - Primitives de service"/>
          <p:cNvSpPr txBox="1"/>
          <p:nvPr/>
        </p:nvSpPr>
        <p:spPr>
          <a:xfrm>
            <a:off x="601218" y="6998941"/>
            <a:ext cx="3953764"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1.5 - Primitives de service</a:t>
            </a:r>
          </a:p>
        </p:txBody>
      </p:sp>
      <p:grpSp>
        <p:nvGrpSpPr>
          <p:cNvPr id="394" name="Grouper"/>
          <p:cNvGrpSpPr/>
          <p:nvPr/>
        </p:nvGrpSpPr>
        <p:grpSpPr>
          <a:xfrm>
            <a:off x="1123276" y="1543987"/>
            <a:ext cx="7773205" cy="5181017"/>
            <a:chOff x="0" y="0"/>
            <a:chExt cx="7773203" cy="5181016"/>
          </a:xfrm>
        </p:grpSpPr>
        <p:sp>
          <p:nvSpPr>
            <p:cNvPr id="373" name="Couche n+1"/>
            <p:cNvSpPr txBox="1"/>
            <p:nvPr/>
          </p:nvSpPr>
          <p:spPr>
            <a:xfrm>
              <a:off x="438955" y="0"/>
              <a:ext cx="1499884" cy="6039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500" spc="0">
                  <a:solidFill>
                    <a:srgbClr val="000000"/>
                  </a:solidFill>
                  <a:latin typeface="Helvetica"/>
                  <a:ea typeface="Helvetica"/>
                  <a:cs typeface="Helvetica"/>
                  <a:sym typeface="Helvetica"/>
                </a:defRPr>
              </a:lvl1pPr>
            </a:lstStyle>
            <a:p>
              <a:r>
                <a:t>Couche n+1</a:t>
              </a:r>
            </a:p>
          </p:txBody>
        </p:sp>
        <p:sp>
          <p:nvSpPr>
            <p:cNvPr id="374" name="Ligne"/>
            <p:cNvSpPr/>
            <p:nvPr/>
          </p:nvSpPr>
          <p:spPr>
            <a:xfrm>
              <a:off x="162916" y="1145407"/>
              <a:ext cx="1780906" cy="648197"/>
            </a:xfrm>
            <a:prstGeom prst="line">
              <a:avLst/>
            </a:prstGeom>
            <a:noFill/>
            <a:ln w="38100" cap="flat">
              <a:solidFill>
                <a:srgbClr val="578726"/>
              </a:solidFill>
              <a:prstDash val="sysDot"/>
              <a:miter lim="400000"/>
              <a:tailEnd type="triangle"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375" name="Couche n"/>
            <p:cNvSpPr txBox="1"/>
            <p:nvPr/>
          </p:nvSpPr>
          <p:spPr>
            <a:xfrm>
              <a:off x="1938838" y="0"/>
              <a:ext cx="1499883" cy="6039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500" spc="0">
                  <a:solidFill>
                    <a:srgbClr val="000000"/>
                  </a:solidFill>
                  <a:latin typeface="Helvetica"/>
                  <a:ea typeface="Helvetica"/>
                  <a:cs typeface="Helvetica"/>
                  <a:sym typeface="Helvetica"/>
                </a:defRPr>
              </a:lvl1pPr>
            </a:lstStyle>
            <a:p>
              <a:r>
                <a:t>Couche n</a:t>
              </a:r>
            </a:p>
          </p:txBody>
        </p:sp>
        <p:sp>
          <p:nvSpPr>
            <p:cNvPr id="376" name="Ligne"/>
            <p:cNvSpPr/>
            <p:nvPr/>
          </p:nvSpPr>
          <p:spPr>
            <a:xfrm flipV="1">
              <a:off x="1953208" y="355024"/>
              <a:ext cx="1" cy="4663477"/>
            </a:xfrm>
            <a:prstGeom prst="line">
              <a:avLst/>
            </a:prstGeom>
            <a:noFill/>
            <a:ln w="50800" cap="flat">
              <a:solidFill>
                <a:srgbClr val="773F9B"/>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377" name="Ligne"/>
            <p:cNvSpPr/>
            <p:nvPr/>
          </p:nvSpPr>
          <p:spPr>
            <a:xfrm flipV="1">
              <a:off x="5954614" y="355024"/>
              <a:ext cx="1" cy="4663477"/>
            </a:xfrm>
            <a:prstGeom prst="line">
              <a:avLst/>
            </a:prstGeom>
            <a:noFill/>
            <a:ln w="50800" cap="flat">
              <a:solidFill>
                <a:srgbClr val="773F9B"/>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378" name="Couche n"/>
            <p:cNvSpPr txBox="1"/>
            <p:nvPr/>
          </p:nvSpPr>
          <p:spPr>
            <a:xfrm>
              <a:off x="4561082" y="0"/>
              <a:ext cx="1499884" cy="6039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500" spc="0">
                  <a:solidFill>
                    <a:srgbClr val="000000"/>
                  </a:solidFill>
                  <a:latin typeface="Helvetica"/>
                  <a:ea typeface="Helvetica"/>
                  <a:cs typeface="Helvetica"/>
                  <a:sym typeface="Helvetica"/>
                </a:defRPr>
              </a:lvl1pPr>
            </a:lstStyle>
            <a:p>
              <a:r>
                <a:t>Couche n</a:t>
              </a:r>
            </a:p>
          </p:txBody>
        </p:sp>
        <p:sp>
          <p:nvSpPr>
            <p:cNvPr id="379" name="Ligne"/>
            <p:cNvSpPr/>
            <p:nvPr/>
          </p:nvSpPr>
          <p:spPr>
            <a:xfrm>
              <a:off x="5992299" y="2349620"/>
              <a:ext cx="1780905" cy="648197"/>
            </a:xfrm>
            <a:prstGeom prst="line">
              <a:avLst/>
            </a:prstGeom>
            <a:noFill/>
            <a:ln w="38100" cap="flat">
              <a:solidFill>
                <a:srgbClr val="578726"/>
              </a:solidFill>
              <a:prstDash val="sysDot"/>
              <a:miter lim="400000"/>
              <a:tailEnd type="triangle"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380" name="Couche n+1"/>
            <p:cNvSpPr txBox="1"/>
            <p:nvPr/>
          </p:nvSpPr>
          <p:spPr>
            <a:xfrm>
              <a:off x="6060964" y="0"/>
              <a:ext cx="1499884" cy="6039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500" spc="0">
                  <a:solidFill>
                    <a:srgbClr val="000000"/>
                  </a:solidFill>
                  <a:latin typeface="Helvetica"/>
                  <a:ea typeface="Helvetica"/>
                  <a:cs typeface="Helvetica"/>
                  <a:sym typeface="Helvetica"/>
                </a:defRPr>
              </a:lvl1pPr>
            </a:lstStyle>
            <a:p>
              <a:r>
                <a:t>Couche n+1</a:t>
              </a:r>
            </a:p>
          </p:txBody>
        </p:sp>
        <p:grpSp>
          <p:nvGrpSpPr>
            <p:cNvPr id="386" name="Grouper"/>
            <p:cNvGrpSpPr/>
            <p:nvPr/>
          </p:nvGrpSpPr>
          <p:grpSpPr>
            <a:xfrm>
              <a:off x="2134112" y="1556195"/>
              <a:ext cx="3707972" cy="3394954"/>
              <a:chOff x="0" y="0"/>
              <a:chExt cx="3707971" cy="3394953"/>
            </a:xfrm>
          </p:grpSpPr>
          <p:sp>
            <p:nvSpPr>
              <p:cNvPr id="381" name="Cercle"/>
              <p:cNvSpPr/>
              <p:nvPr/>
            </p:nvSpPr>
            <p:spPr>
              <a:xfrm>
                <a:off x="0" y="0"/>
                <a:ext cx="1850017" cy="1850017"/>
              </a:xfrm>
              <a:prstGeom prst="ellipse">
                <a:avLst/>
              </a:prstGeom>
              <a:solidFill>
                <a:srgbClr val="DEDEDE"/>
              </a:solidFill>
              <a:ln w="12700" cap="flat">
                <a:noFill/>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382" name="Ovale"/>
              <p:cNvSpPr/>
              <p:nvPr/>
            </p:nvSpPr>
            <p:spPr>
              <a:xfrm>
                <a:off x="1203628" y="129513"/>
                <a:ext cx="1378205" cy="1222679"/>
              </a:xfrm>
              <a:prstGeom prst="ellipse">
                <a:avLst/>
              </a:prstGeom>
              <a:solidFill>
                <a:srgbClr val="DEDEDE"/>
              </a:solidFill>
              <a:ln w="12700" cap="flat">
                <a:noFill/>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383" name="Ovale"/>
              <p:cNvSpPr/>
              <p:nvPr/>
            </p:nvSpPr>
            <p:spPr>
              <a:xfrm>
                <a:off x="1623696" y="130330"/>
                <a:ext cx="2084276" cy="2007442"/>
              </a:xfrm>
              <a:prstGeom prst="ellipse">
                <a:avLst/>
              </a:prstGeom>
              <a:solidFill>
                <a:srgbClr val="DEDEDE"/>
              </a:solidFill>
              <a:ln w="12700" cap="flat">
                <a:noFill/>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384" name="Ovale"/>
              <p:cNvSpPr/>
              <p:nvPr/>
            </p:nvSpPr>
            <p:spPr>
              <a:xfrm>
                <a:off x="207024" y="1134051"/>
                <a:ext cx="2195168" cy="2260903"/>
              </a:xfrm>
              <a:prstGeom prst="ellipse">
                <a:avLst/>
              </a:prstGeom>
              <a:solidFill>
                <a:srgbClr val="DEDEDE"/>
              </a:solidFill>
              <a:ln w="12700" cap="flat">
                <a:noFill/>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385" name="Ovale"/>
              <p:cNvSpPr/>
              <p:nvPr/>
            </p:nvSpPr>
            <p:spPr>
              <a:xfrm>
                <a:off x="1657303" y="1658376"/>
                <a:ext cx="1849059" cy="1418133"/>
              </a:xfrm>
              <a:prstGeom prst="ellipse">
                <a:avLst/>
              </a:prstGeom>
              <a:solidFill>
                <a:srgbClr val="DEDEDE"/>
              </a:solidFill>
              <a:ln w="12700" cap="flat">
                <a:noFill/>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grpSp>
        <p:sp>
          <p:nvSpPr>
            <p:cNvPr id="387" name="Transmission à N-1 puis … à travers le support"/>
            <p:cNvSpPr txBox="1"/>
            <p:nvPr/>
          </p:nvSpPr>
          <p:spPr>
            <a:xfrm>
              <a:off x="2584058" y="2175956"/>
              <a:ext cx="2726966" cy="17005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700" b="0" i="0" spc="0">
                  <a:solidFill>
                    <a:srgbClr val="000000"/>
                  </a:solidFill>
                  <a:latin typeface="Helvetica"/>
                  <a:ea typeface="Helvetica"/>
                  <a:cs typeface="Helvetica"/>
                  <a:sym typeface="Helvetica"/>
                </a:defRPr>
              </a:lvl1pPr>
            </a:lstStyle>
            <a:p>
              <a:r>
                <a:t>Transmission à N-1 puis … à travers le support</a:t>
              </a:r>
            </a:p>
          </p:txBody>
        </p:sp>
        <p:sp>
          <p:nvSpPr>
            <p:cNvPr id="388" name="Requête"/>
            <p:cNvSpPr txBox="1"/>
            <p:nvPr/>
          </p:nvSpPr>
          <p:spPr>
            <a:xfrm>
              <a:off x="8353" y="1336948"/>
              <a:ext cx="1288301" cy="7078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i="0" spc="0">
                  <a:solidFill>
                    <a:srgbClr val="578626"/>
                  </a:solidFill>
                  <a:latin typeface="Helvetica"/>
                  <a:ea typeface="Helvetica"/>
                  <a:cs typeface="Helvetica"/>
                  <a:sym typeface="Helvetica"/>
                </a:defRPr>
              </a:lvl1pPr>
            </a:lstStyle>
            <a:p>
              <a:r>
                <a:t>Requête</a:t>
              </a:r>
            </a:p>
          </p:txBody>
        </p:sp>
        <p:sp>
          <p:nvSpPr>
            <p:cNvPr id="389" name="Indication"/>
            <p:cNvSpPr txBox="1"/>
            <p:nvPr/>
          </p:nvSpPr>
          <p:spPr>
            <a:xfrm>
              <a:off x="6120372" y="1833473"/>
              <a:ext cx="1516122" cy="7078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i="0" spc="0">
                  <a:solidFill>
                    <a:srgbClr val="578626"/>
                  </a:solidFill>
                  <a:latin typeface="Helvetica"/>
                  <a:ea typeface="Helvetica"/>
                  <a:cs typeface="Helvetica"/>
                  <a:sym typeface="Helvetica"/>
                </a:defRPr>
              </a:lvl1pPr>
            </a:lstStyle>
            <a:p>
              <a:r>
                <a:t>Indication</a:t>
              </a:r>
            </a:p>
          </p:txBody>
        </p:sp>
        <p:sp>
          <p:nvSpPr>
            <p:cNvPr id="390" name="Ligne"/>
            <p:cNvSpPr/>
            <p:nvPr/>
          </p:nvSpPr>
          <p:spPr>
            <a:xfrm flipH="1">
              <a:off x="154278" y="3971547"/>
              <a:ext cx="1780906" cy="648197"/>
            </a:xfrm>
            <a:prstGeom prst="line">
              <a:avLst/>
            </a:prstGeom>
            <a:noFill/>
            <a:ln w="38100" cap="flat">
              <a:solidFill>
                <a:srgbClr val="578726"/>
              </a:solidFill>
              <a:prstDash val="sysDot"/>
              <a:miter lim="400000"/>
              <a:tailEnd type="triangle"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391" name="Ligne"/>
            <p:cNvSpPr/>
            <p:nvPr/>
          </p:nvSpPr>
          <p:spPr>
            <a:xfrm flipH="1">
              <a:off x="5966824" y="3597202"/>
              <a:ext cx="1780905" cy="648197"/>
            </a:xfrm>
            <a:prstGeom prst="line">
              <a:avLst/>
            </a:prstGeom>
            <a:noFill/>
            <a:ln w="38100" cap="flat">
              <a:solidFill>
                <a:srgbClr val="578726"/>
              </a:solidFill>
              <a:prstDash val="sysDot"/>
              <a:miter lim="400000"/>
              <a:tailEnd type="triangle"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392" name="Réponse"/>
            <p:cNvSpPr txBox="1"/>
            <p:nvPr/>
          </p:nvSpPr>
          <p:spPr>
            <a:xfrm>
              <a:off x="6257083" y="3876494"/>
              <a:ext cx="1516121" cy="7078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i="0" spc="0">
                  <a:solidFill>
                    <a:srgbClr val="578626"/>
                  </a:solidFill>
                  <a:latin typeface="Helvetica"/>
                  <a:ea typeface="Helvetica"/>
                  <a:cs typeface="Helvetica"/>
                  <a:sym typeface="Helvetica"/>
                </a:defRPr>
              </a:lvl1pPr>
            </a:lstStyle>
            <a:p>
              <a:r>
                <a:t>Réponse</a:t>
              </a:r>
            </a:p>
          </p:txBody>
        </p:sp>
        <p:sp>
          <p:nvSpPr>
            <p:cNvPr id="393" name="Confirmation"/>
            <p:cNvSpPr txBox="1"/>
            <p:nvPr/>
          </p:nvSpPr>
          <p:spPr>
            <a:xfrm>
              <a:off x="0" y="4473129"/>
              <a:ext cx="1710273" cy="7078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i="0" spc="0">
                  <a:solidFill>
                    <a:srgbClr val="578626"/>
                  </a:solidFill>
                  <a:latin typeface="Helvetica"/>
                  <a:ea typeface="Helvetica"/>
                  <a:cs typeface="Helvetica"/>
                  <a:sym typeface="Helvetica"/>
                </a:defRPr>
              </a:lvl1pPr>
            </a:lstStyle>
            <a:p>
              <a:r>
                <a:t>Confirmation</a:t>
              </a:r>
            </a:p>
          </p:txBody>
        </p:sp>
      </p:grpSp>
      <p:pic>
        <p:nvPicPr>
          <p:cNvPr id="395" name="OSIMODELET.png" descr="OSIMODELET.png"/>
          <p:cNvPicPr>
            <a:picLocks noChangeAspect="1"/>
          </p:cNvPicPr>
          <p:nvPr/>
        </p:nvPicPr>
        <p:blipFill>
          <a:blip r:embed="rId3"/>
          <a:stretch>
            <a:fillRect/>
          </a:stretch>
        </p:blipFill>
        <p:spPr>
          <a:xfrm>
            <a:off x="7299740" y="209593"/>
            <a:ext cx="1828801" cy="933407"/>
          </a:xfrm>
          <a:prstGeom prst="rect">
            <a:avLst/>
          </a:prstGeom>
          <a:ln w="12700">
            <a:miter lim="400000"/>
          </a:ln>
        </p:spPr>
      </p:pic>
      <p:sp>
        <p:nvSpPr>
          <p:cNvPr id="396" name="Architecture de communication en couches                 Ch.1"/>
          <p:cNvSpPr txBox="1"/>
          <p:nvPr/>
        </p:nvSpPr>
        <p:spPr>
          <a:xfrm>
            <a:off x="279400" y="139700"/>
            <a:ext cx="959823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00000"/>
              </a:lnSpc>
              <a:spcBef>
                <a:spcPts val="0"/>
              </a:spcBef>
              <a:defRPr sz="3600" b="0" i="0" spc="-72">
                <a:latin typeface="+mj-lt"/>
                <a:ea typeface="+mj-ea"/>
                <a:cs typeface="+mj-cs"/>
                <a:sym typeface="Garamond"/>
              </a:defRPr>
            </a:pPr>
            <a:r>
              <a:rPr sz="3300" spc="-131"/>
              <a:t>Architecture de communication en couches</a:t>
            </a:r>
            <a:r>
              <a:rPr sz="2200" spc="-44">
                <a:latin typeface="Consolas"/>
                <a:ea typeface="Consolas"/>
                <a:cs typeface="Consolas"/>
                <a:sym typeface="Consolas"/>
              </a:rPr>
              <a:t>                 Ch.1</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092" name="Grouper"/>
          <p:cNvGrpSpPr/>
          <p:nvPr/>
        </p:nvGrpSpPr>
        <p:grpSpPr>
          <a:xfrm>
            <a:off x="317500" y="1270000"/>
            <a:ext cx="9525000" cy="38100"/>
            <a:chOff x="0" y="0"/>
            <a:chExt cx="9525000" cy="38100"/>
          </a:xfrm>
        </p:grpSpPr>
        <p:sp>
          <p:nvSpPr>
            <p:cNvPr id="209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09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093" name="Numéro de diapositive"/>
          <p:cNvSpPr txBox="1">
            <a:spLocks noGrp="1"/>
          </p:cNvSpPr>
          <p:nvPr>
            <p:ph type="sldNum" sz="quarter" idx="4294967295"/>
          </p:nvPr>
        </p:nvSpPr>
        <p:spPr>
          <a:xfrm>
            <a:off x="9463103" y="7200900"/>
            <a:ext cx="430198"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100</a:t>
            </a:fld>
            <a:endParaRPr/>
          </a:p>
        </p:txBody>
      </p:sp>
      <p:sp>
        <p:nvSpPr>
          <p:cNvPr id="2094" name="2 - Algorithme de routag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2 - Algorithme de routage</a:t>
            </a:r>
          </a:p>
        </p:txBody>
      </p:sp>
      <p:sp>
        <p:nvSpPr>
          <p:cNvPr id="2095" name="Route par défaut…"/>
          <p:cNvSpPr txBox="1">
            <a:spLocks noGrp="1"/>
          </p:cNvSpPr>
          <p:nvPr>
            <p:ph type="body" idx="1"/>
          </p:nvPr>
        </p:nvSpPr>
        <p:spPr>
          <a:xfrm>
            <a:off x="290202" y="1879600"/>
            <a:ext cx="9152724" cy="5475572"/>
          </a:xfrm>
          <a:prstGeom prst="rect">
            <a:avLst/>
          </a:prstGeom>
        </p:spPr>
        <p:txBody>
          <a:bodyPr lIns="25400" tIns="25400" rIns="25400" bIns="25400" anchor="t"/>
          <a:lstStyle/>
          <a:p>
            <a:pPr>
              <a:spcBef>
                <a:spcPts val="1500"/>
              </a:spcBef>
              <a:defRPr sz="1800"/>
            </a:pPr>
            <a:r>
              <a:t>Route par défaut</a:t>
            </a:r>
          </a:p>
          <a:p>
            <a:pPr marL="571500" lvl="1" indent="-254000">
              <a:buSzPct val="75000"/>
              <a:buChar char="‣"/>
              <a:defRPr sz="1700"/>
            </a:pPr>
            <a:r>
              <a:t>Réseau destination : </a:t>
            </a:r>
            <a:r>
              <a:rPr b="1" spc="85"/>
              <a:t>0.0.0.0/0</a:t>
            </a:r>
          </a:p>
          <a:p>
            <a:pPr marL="571500" lvl="1" indent="-254000">
              <a:buSzPct val="75000"/>
              <a:buChar char="‣"/>
              <a:defRPr sz="1700"/>
            </a:pPr>
            <a:r>
              <a:t>Il s'agit de la route par défaut, utilisée lorsqu'aucune autre route ne correspond</a:t>
            </a:r>
          </a:p>
          <a:p>
            <a:pPr marL="571500" lvl="1" indent="-254000">
              <a:buSzPct val="75000"/>
              <a:buChar char="‣"/>
              <a:defRPr sz="1700"/>
            </a:pPr>
            <a:r>
              <a:t>Tous les paquets qui ne correspondent à aucune autre entrée seront envoyés au routeur 192.168.0.1 via l'interface 192.168.0.100</a:t>
            </a:r>
          </a:p>
          <a:p>
            <a:pPr>
              <a:spcBef>
                <a:spcPts val="800"/>
              </a:spcBef>
              <a:defRPr sz="1800"/>
            </a:pPr>
            <a:r>
              <a:t>Réseau de bouclage (Loopback)</a:t>
            </a:r>
          </a:p>
          <a:p>
            <a:pPr marL="571500" lvl="1" indent="-254000">
              <a:buSzPct val="75000"/>
              <a:buChar char="‣"/>
              <a:defRPr sz="1700"/>
            </a:pPr>
            <a:r>
              <a:t>Réseau destination : </a:t>
            </a:r>
            <a:r>
              <a:rPr b="1" spc="85"/>
              <a:t>127.0.0.0/8</a:t>
            </a:r>
          </a:p>
          <a:p>
            <a:pPr marL="571500" lvl="1" indent="-254000">
              <a:buSzPct val="75000"/>
              <a:buChar char="‣"/>
              <a:defRPr sz="1700"/>
            </a:pPr>
            <a:r>
              <a:t>Cette entrée gère le trafic pour le réseau de bouclage (localhost)</a:t>
            </a:r>
          </a:p>
          <a:p>
            <a:pPr marL="571500" lvl="1" indent="-254000">
              <a:buSzPct val="75000"/>
              <a:buChar char="‣"/>
              <a:defRPr sz="1700"/>
            </a:pPr>
            <a:r>
              <a:t>Les paquets destinés à ce réseau sont acheminés vers l'interface 127.0.0.1</a:t>
            </a:r>
          </a:p>
          <a:p>
            <a:pPr>
              <a:spcBef>
                <a:spcPts val="800"/>
              </a:spcBef>
              <a:defRPr sz="1800"/>
            </a:pPr>
            <a:r>
              <a:t>Réseau local</a:t>
            </a:r>
          </a:p>
          <a:p>
            <a:pPr marL="571500" lvl="1" indent="-254000">
              <a:buSzPct val="75000"/>
              <a:buChar char="‣"/>
              <a:defRPr sz="1700"/>
            </a:pPr>
            <a:r>
              <a:t>Réseau destination : </a:t>
            </a:r>
            <a:r>
              <a:rPr b="1" spc="85"/>
              <a:t>192.168.0.0/24</a:t>
            </a:r>
          </a:p>
          <a:p>
            <a:pPr marL="571500" lvl="1" indent="-254000">
              <a:buSzPct val="75000"/>
              <a:buChar char="‣"/>
              <a:defRPr sz="1700"/>
            </a:pPr>
            <a:r>
              <a:t>Cette entrée concerne le réseau local 192.168.0.0/24</a:t>
            </a:r>
          </a:p>
          <a:p>
            <a:pPr marL="571500" lvl="1" indent="-254000">
              <a:buSzPct val="75000"/>
              <a:buChar char="‣"/>
              <a:defRPr sz="1700"/>
            </a:pPr>
            <a:r>
              <a:t>Les paquets destinés à ce réseau sont acheminés directement via l'interface 192.168.0.100</a:t>
            </a:r>
          </a:p>
          <a:p>
            <a:pPr>
              <a:spcBef>
                <a:spcPts val="800"/>
              </a:spcBef>
              <a:defRPr sz="1800"/>
            </a:pPr>
            <a:r>
              <a:t>Adresse IP spécifique</a:t>
            </a:r>
          </a:p>
          <a:p>
            <a:pPr marL="571500" lvl="1" indent="-254000">
              <a:buSzPct val="75000"/>
              <a:buChar char="‣"/>
              <a:defRPr sz="1700"/>
            </a:pPr>
            <a:r>
              <a:t>Réseau destination : </a:t>
            </a:r>
            <a:r>
              <a:rPr b="1" spc="85"/>
              <a:t>192.168.0.100/32</a:t>
            </a:r>
          </a:p>
          <a:p>
            <a:pPr marL="571500" lvl="1" indent="-254000">
              <a:buSzPct val="75000"/>
              <a:buChar char="‣"/>
              <a:defRPr sz="1700"/>
            </a:pPr>
            <a:r>
              <a:t>Cette entrée est spécifique à l'adresse IP 192.168.0.100</a:t>
            </a:r>
          </a:p>
          <a:p>
            <a:pPr marL="571500" lvl="1" indent="-254000">
              <a:buSzPct val="75000"/>
              <a:buChar char="‣"/>
              <a:defRPr sz="1700"/>
            </a:pPr>
            <a:r>
              <a:t>Les paquets destinés à cette adresse sont acheminés via l'interface de bouclage 127.0.0.1</a:t>
            </a:r>
          </a:p>
        </p:txBody>
      </p:sp>
      <p:sp>
        <p:nvSpPr>
          <p:cNvPr id="2096" name="Exemple de table de routage"/>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Exemple de table de routage</a:t>
            </a:r>
          </a:p>
        </p:txBody>
      </p:sp>
      <p:sp>
        <p:nvSpPr>
          <p:cNvPr id="2097" name="Grouper"/>
          <p:cNvSpPr txBox="1"/>
          <p:nvPr/>
        </p:nvSpPr>
        <p:spPr>
          <a:xfrm>
            <a:off x="279400" y="13970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098"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102" name="Grouper"/>
          <p:cNvGrpSpPr/>
          <p:nvPr/>
        </p:nvGrpSpPr>
        <p:grpSpPr>
          <a:xfrm>
            <a:off x="317500" y="1270000"/>
            <a:ext cx="9525000" cy="38100"/>
            <a:chOff x="0" y="0"/>
            <a:chExt cx="9525000" cy="38100"/>
          </a:xfrm>
        </p:grpSpPr>
        <p:sp>
          <p:nvSpPr>
            <p:cNvPr id="210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10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103" name="Numéro de diapositive"/>
          <p:cNvSpPr txBox="1">
            <a:spLocks noGrp="1"/>
          </p:cNvSpPr>
          <p:nvPr>
            <p:ph type="sldNum" sz="quarter" idx="4294967295"/>
          </p:nvPr>
        </p:nvSpPr>
        <p:spPr>
          <a:xfrm>
            <a:off x="9463103" y="7200900"/>
            <a:ext cx="430198"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101</a:t>
            </a:fld>
            <a:endParaRPr/>
          </a:p>
        </p:txBody>
      </p:sp>
      <p:sp>
        <p:nvSpPr>
          <p:cNvPr id="2104" name="2 - Algorithme de routag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2 - Algorithme de routage</a:t>
            </a:r>
          </a:p>
        </p:txBody>
      </p:sp>
      <p:sp>
        <p:nvSpPr>
          <p:cNvPr id="2105" name="Adresse IP spécifique…"/>
          <p:cNvSpPr txBox="1">
            <a:spLocks noGrp="1"/>
          </p:cNvSpPr>
          <p:nvPr>
            <p:ph type="body" idx="1"/>
          </p:nvPr>
        </p:nvSpPr>
        <p:spPr>
          <a:xfrm>
            <a:off x="290202" y="1879600"/>
            <a:ext cx="9152724" cy="5475572"/>
          </a:xfrm>
          <a:prstGeom prst="rect">
            <a:avLst/>
          </a:prstGeom>
        </p:spPr>
        <p:txBody>
          <a:bodyPr lIns="25400" tIns="25400" rIns="25400" bIns="25400" anchor="t"/>
          <a:lstStyle/>
          <a:p>
            <a:pPr>
              <a:spcBef>
                <a:spcPts val="800"/>
              </a:spcBef>
              <a:defRPr sz="1800"/>
            </a:pPr>
            <a:r>
              <a:t>Adresse IP spécifique</a:t>
            </a:r>
          </a:p>
          <a:p>
            <a:pPr marL="571500" lvl="1" indent="-254000">
              <a:buSzPct val="75000"/>
              <a:buChar char="‣"/>
              <a:defRPr sz="1700"/>
            </a:pPr>
            <a:r>
              <a:t>Réseau destination : </a:t>
            </a:r>
            <a:r>
              <a:rPr b="1" spc="85"/>
              <a:t>192.168.0.1/32</a:t>
            </a:r>
          </a:p>
          <a:p>
            <a:pPr marL="571500" lvl="1" indent="-254000">
              <a:buSzPct val="75000"/>
              <a:buChar char="‣"/>
              <a:defRPr sz="1700"/>
            </a:pPr>
            <a:r>
              <a:t>Cette entrée est spécifique à l'adresse IP 192.168.0.1 (probablement la passerelle par défaut)</a:t>
            </a:r>
          </a:p>
          <a:p>
            <a:pPr marL="571500" lvl="1" indent="-254000">
              <a:buSzPct val="75000"/>
              <a:buChar char="‣"/>
              <a:defRPr sz="1700"/>
            </a:pPr>
            <a:r>
              <a:t>Les paquets destinés à cette adresse sont acheminés via l'interface 192.168.0.100</a:t>
            </a:r>
          </a:p>
          <a:p>
            <a:pPr>
              <a:spcBef>
                <a:spcPts val="1500"/>
              </a:spcBef>
              <a:defRPr sz="1800"/>
            </a:pPr>
            <a:r>
              <a:t>Informations complémentaires</a:t>
            </a:r>
          </a:p>
          <a:p>
            <a:pPr marL="571500" lvl="1" indent="-254000">
              <a:buSzPct val="75000"/>
              <a:buChar char="‣"/>
              <a:defRPr sz="1700"/>
            </a:pPr>
            <a:r>
              <a:t>Le masque indique quels bits de l'adresse IP correspondent au réseau.</a:t>
            </a:r>
          </a:p>
          <a:p>
            <a:pPr marL="571500" lvl="1" indent="-254000">
              <a:buSzPct val="75000"/>
              <a:buChar char="‣"/>
              <a:defRPr sz="1700"/>
            </a:pPr>
            <a:r>
              <a:t>La passerelle est l'adresse IP du prochain saut pour atteindre le réseau de destination.</a:t>
            </a:r>
          </a:p>
          <a:p>
            <a:pPr marL="571500" lvl="1" indent="-254000">
              <a:buSzPct val="75000"/>
              <a:buChar char="‣"/>
              <a:defRPr sz="1700"/>
            </a:pPr>
            <a:r>
              <a:t>L'interface est l'interface réseau utilisée pour envoyer les paquets.</a:t>
            </a:r>
          </a:p>
          <a:p>
            <a:pPr marL="571500" lvl="1" indent="-254000">
              <a:buSzPct val="75000"/>
              <a:buChar char="‣"/>
              <a:defRPr sz="1700"/>
            </a:pPr>
            <a:r>
              <a:t>La métrique (toujours 1 ici) est utilisée pour déterminer la meilleure route lorsque plusieurs routes sont disponibles.</a:t>
            </a:r>
          </a:p>
        </p:txBody>
      </p:sp>
      <p:sp>
        <p:nvSpPr>
          <p:cNvPr id="2106" name="Exemple de table de routage"/>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Exemple de table de routage</a:t>
            </a:r>
          </a:p>
        </p:txBody>
      </p:sp>
      <p:sp>
        <p:nvSpPr>
          <p:cNvPr id="2107" name="Grouper"/>
          <p:cNvSpPr txBox="1"/>
          <p:nvPr/>
        </p:nvSpPr>
        <p:spPr>
          <a:xfrm>
            <a:off x="279400" y="13970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108"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112" name="Grouper"/>
          <p:cNvGrpSpPr/>
          <p:nvPr/>
        </p:nvGrpSpPr>
        <p:grpSpPr>
          <a:xfrm>
            <a:off x="317500" y="1270000"/>
            <a:ext cx="9525000" cy="38100"/>
            <a:chOff x="0" y="0"/>
            <a:chExt cx="9525000" cy="38100"/>
          </a:xfrm>
        </p:grpSpPr>
        <p:sp>
          <p:nvSpPr>
            <p:cNvPr id="211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11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113" name="Numéro de diapositive"/>
          <p:cNvSpPr txBox="1">
            <a:spLocks noGrp="1"/>
          </p:cNvSpPr>
          <p:nvPr>
            <p:ph type="sldNum" sz="quarter" idx="4294967295"/>
          </p:nvPr>
        </p:nvSpPr>
        <p:spPr>
          <a:xfrm>
            <a:off x="9463103" y="7200900"/>
            <a:ext cx="430198"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102</a:t>
            </a:fld>
            <a:endParaRPr/>
          </a:p>
        </p:txBody>
      </p:sp>
      <p:sp>
        <p:nvSpPr>
          <p:cNvPr id="2114" name="2 - Algorithme de routag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2 - Algorithme de routage</a:t>
            </a:r>
          </a:p>
        </p:txBody>
      </p:sp>
      <p:sp>
        <p:nvSpPr>
          <p:cNvPr id="2115" name="RIP (Routing Information Protocol) ; RFC 1058 et RFC 1721 à 1723 pour RIP-2…"/>
          <p:cNvSpPr txBox="1">
            <a:spLocks noGrp="1"/>
          </p:cNvSpPr>
          <p:nvPr>
            <p:ph type="body" idx="1"/>
          </p:nvPr>
        </p:nvSpPr>
        <p:spPr>
          <a:xfrm>
            <a:off x="290202" y="1879600"/>
            <a:ext cx="9152724" cy="5475572"/>
          </a:xfrm>
          <a:prstGeom prst="rect">
            <a:avLst/>
          </a:prstGeom>
        </p:spPr>
        <p:txBody>
          <a:bodyPr lIns="25400" tIns="25400" rIns="25400" bIns="25400" anchor="t"/>
          <a:lstStyle/>
          <a:p>
            <a:pPr>
              <a:spcBef>
                <a:spcPts val="1500"/>
              </a:spcBef>
            </a:pPr>
            <a:r>
              <a:t>RIP (</a:t>
            </a:r>
            <a:r>
              <a:rPr i="1"/>
              <a:t>Routing Information Protocol</a:t>
            </a:r>
            <a:r>
              <a:t>) ; RFC 1058 et RFC 1721 à 1723 pour RIP-2</a:t>
            </a:r>
          </a:p>
          <a:p>
            <a:pPr marL="571500" lvl="1" indent="-254000">
              <a:buSzPct val="75000"/>
              <a:buChar char="‣"/>
            </a:pPr>
            <a:r>
              <a:t>Protocole simple parfois utilisé en Intranet</a:t>
            </a:r>
          </a:p>
          <a:p>
            <a:pPr marL="571500" lvl="1" indent="-254000">
              <a:buSzPct val="75000"/>
              <a:buChar char="‣"/>
            </a:pPr>
            <a:r>
              <a:t>Anciennement utilisé dans internet, mais remplacé par les protocoles ci-dessous.</a:t>
            </a:r>
          </a:p>
          <a:p>
            <a:pPr>
              <a:spcBef>
                <a:spcPts val="1500"/>
              </a:spcBef>
            </a:pPr>
            <a:r>
              <a:t>OSPF (</a:t>
            </a:r>
            <a:r>
              <a:rPr i="1"/>
              <a:t>Open Shortest Path First</a:t>
            </a:r>
            <a:r>
              <a:t>)</a:t>
            </a:r>
          </a:p>
          <a:p>
            <a:pPr marL="571500" lvl="1" indent="-254000">
              <a:buSzPct val="75000"/>
              <a:buChar char="‣"/>
            </a:pPr>
            <a:r>
              <a:t>Protocole de routage interne IP, de type ‘à état de lien de liens’.</a:t>
            </a:r>
          </a:p>
          <a:p>
            <a:pPr marL="571500" lvl="1" indent="-254000">
              <a:buSzPct val="75000"/>
              <a:buChar char="‣"/>
            </a:pPr>
            <a:r>
              <a:t>OSPFv2 est décrite dans la RFC 2328 en 1997</a:t>
            </a:r>
          </a:p>
          <a:p>
            <a:pPr marL="571500" lvl="1" indent="-254000">
              <a:buSzPct val="75000"/>
              <a:buChar char="‣"/>
            </a:pPr>
            <a:r>
              <a:t>OSPFv3 permet l'utilisation d'OSPF dans un réseau IPv6. Voir RFC 2740</a:t>
            </a:r>
          </a:p>
          <a:p>
            <a:pPr>
              <a:spcBef>
                <a:spcPts val="1500"/>
              </a:spcBef>
            </a:pPr>
            <a:r>
              <a:t>IS-IS (</a:t>
            </a:r>
            <a:r>
              <a:rPr i="1"/>
              <a:t>Intermediate system to intermediate system</a:t>
            </a:r>
            <a:r>
              <a:t>)</a:t>
            </a:r>
          </a:p>
          <a:p>
            <a:pPr marL="571500" lvl="1" indent="-254000">
              <a:buSzPct val="75000"/>
              <a:buChar char="‣"/>
            </a:pPr>
            <a:r>
              <a:t>Protocole de routage interne multi-protocoles à état de liens</a:t>
            </a:r>
          </a:p>
          <a:p>
            <a:pPr marL="571500" lvl="1" indent="-254000">
              <a:buSzPct val="75000"/>
              <a:buChar char="‣"/>
            </a:pPr>
            <a:r>
              <a:t>Norme ISO/CEI 10589:2002 également publié par l’IETF avec la RFC 1142</a:t>
            </a:r>
          </a:p>
          <a:p>
            <a:pPr marL="571500" lvl="1" indent="-254000">
              <a:buSzPct val="75000"/>
              <a:buChar char="‣"/>
            </a:pPr>
            <a:r>
              <a:t>IS-IS est un protocole à état de liens utilisé à l'intérieur d'un </a:t>
            </a:r>
            <a:r>
              <a:rPr i="1"/>
              <a:t>autonomous system</a:t>
            </a:r>
            <a:r>
              <a:t>. Il est apprécié dans des grands réseaux de fournisseurs de services.</a:t>
            </a:r>
          </a:p>
        </p:txBody>
      </p:sp>
      <p:sp>
        <p:nvSpPr>
          <p:cNvPr id="2116" name="Protocoles de routage"/>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Protocoles de routage</a:t>
            </a:r>
          </a:p>
        </p:txBody>
      </p:sp>
      <p:sp>
        <p:nvSpPr>
          <p:cNvPr id="2117" name="Grouper"/>
          <p:cNvSpPr txBox="1"/>
          <p:nvPr/>
        </p:nvSpPr>
        <p:spPr>
          <a:xfrm>
            <a:off x="279400" y="13970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118"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124" name="Grouper"/>
          <p:cNvGrpSpPr/>
          <p:nvPr/>
        </p:nvGrpSpPr>
        <p:grpSpPr>
          <a:xfrm>
            <a:off x="317500" y="1270000"/>
            <a:ext cx="9525000" cy="38100"/>
            <a:chOff x="0" y="0"/>
            <a:chExt cx="9525000" cy="38100"/>
          </a:xfrm>
        </p:grpSpPr>
        <p:sp>
          <p:nvSpPr>
            <p:cNvPr id="212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12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125" name="Numéro de diapositive"/>
          <p:cNvSpPr txBox="1">
            <a:spLocks noGrp="1"/>
          </p:cNvSpPr>
          <p:nvPr>
            <p:ph type="sldNum" sz="quarter" idx="4294967295"/>
          </p:nvPr>
        </p:nvSpPr>
        <p:spPr>
          <a:xfrm>
            <a:off x="9463103" y="7200900"/>
            <a:ext cx="430198"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103</a:t>
            </a:fld>
            <a:endParaRPr/>
          </a:p>
        </p:txBody>
      </p:sp>
      <p:sp>
        <p:nvSpPr>
          <p:cNvPr id="2126" name="2 - Algorithme de routag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2 - Algorithme de routage</a:t>
            </a:r>
          </a:p>
        </p:txBody>
      </p:sp>
      <p:sp>
        <p:nvSpPr>
          <p:cNvPr id="2127" name="BGP (Border Gateway Protocol)…"/>
          <p:cNvSpPr txBox="1">
            <a:spLocks noGrp="1"/>
          </p:cNvSpPr>
          <p:nvPr>
            <p:ph type="body" idx="1"/>
          </p:nvPr>
        </p:nvSpPr>
        <p:spPr>
          <a:xfrm>
            <a:off x="290202" y="1879600"/>
            <a:ext cx="9152724" cy="5475572"/>
          </a:xfrm>
          <a:prstGeom prst="rect">
            <a:avLst/>
          </a:prstGeom>
        </p:spPr>
        <p:txBody>
          <a:bodyPr lIns="25400" tIns="25400" rIns="25400" bIns="25400" anchor="t"/>
          <a:lstStyle/>
          <a:p>
            <a:pPr marR="4464525">
              <a:spcBef>
                <a:spcPts val="1500"/>
              </a:spcBef>
            </a:pPr>
            <a:r>
              <a:t>BGP (</a:t>
            </a:r>
            <a:r>
              <a:rPr i="1"/>
              <a:t>Border Gateway Protocol</a:t>
            </a:r>
            <a:r>
              <a:t>)</a:t>
            </a:r>
          </a:p>
          <a:p>
            <a:pPr marL="571500" marR="4464525" lvl="1" indent="-254000">
              <a:buSzPct val="75000"/>
              <a:buChar char="‣"/>
            </a:pPr>
            <a:r>
              <a:t>Protocole d’échange d’informations de routage entre </a:t>
            </a:r>
            <a:r>
              <a:rPr i="1"/>
              <a:t>Autonomous Systems</a:t>
            </a:r>
            <a:r>
              <a:t> (AS). RFC 4271.</a:t>
            </a:r>
          </a:p>
          <a:p>
            <a:pPr marL="571500" marR="4464525" lvl="1" indent="-254000">
              <a:buSzPct val="75000"/>
              <a:buChar char="‣"/>
            </a:pPr>
            <a:r>
              <a:t>BGP prend en charge le routage sans classe et utilise l'agrégation de routes afin de limiter la taille de la table de routage.</a:t>
            </a:r>
          </a:p>
          <a:p>
            <a:pPr marL="571500" marR="4464525" lvl="1" indent="-254000">
              <a:buSzPct val="75000"/>
              <a:buChar char="‣"/>
            </a:pPr>
            <a:r>
              <a:t>La stratégie de routage tient compte de contraintes politiques, économiques ou de sécurité</a:t>
            </a:r>
          </a:p>
          <a:p>
            <a:pPr marL="571500" marR="4464525" lvl="1" indent="-254000">
              <a:buSzPct val="75000"/>
              <a:buChar char="‣"/>
            </a:pPr>
            <a:r>
              <a:t>BGP est principalement utilisé entre les opérateurs et fournisseurs d'accès à Internet pour l'échange de routes, à travers des services de transit ou de peering.</a:t>
            </a:r>
          </a:p>
        </p:txBody>
      </p:sp>
      <p:sp>
        <p:nvSpPr>
          <p:cNvPr id="2128" name="Protocoles de routage"/>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Protocoles de routage</a:t>
            </a:r>
          </a:p>
        </p:txBody>
      </p:sp>
      <p:sp>
        <p:nvSpPr>
          <p:cNvPr id="2129" name="Grouper"/>
          <p:cNvSpPr txBox="1"/>
          <p:nvPr/>
        </p:nvSpPr>
        <p:spPr>
          <a:xfrm>
            <a:off x="279400" y="13970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130"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grpSp>
        <p:nvGrpSpPr>
          <p:cNvPr id="2133" name="AS et BGP.png"/>
          <p:cNvGrpSpPr/>
          <p:nvPr/>
        </p:nvGrpSpPr>
        <p:grpSpPr>
          <a:xfrm>
            <a:off x="5144818" y="1814858"/>
            <a:ext cx="4874164" cy="4745934"/>
            <a:chOff x="0" y="0"/>
            <a:chExt cx="4874163" cy="4745932"/>
          </a:xfrm>
        </p:grpSpPr>
        <p:pic>
          <p:nvPicPr>
            <p:cNvPr id="2132" name="AS et BGP.png" descr="AS et BGP.png"/>
            <p:cNvPicPr>
              <a:picLocks noChangeAspect="1"/>
            </p:cNvPicPr>
            <p:nvPr/>
          </p:nvPicPr>
          <p:blipFill>
            <a:blip r:embed="rId4"/>
            <a:stretch>
              <a:fillRect/>
            </a:stretch>
          </p:blipFill>
          <p:spPr>
            <a:xfrm>
              <a:off x="127000" y="88900"/>
              <a:ext cx="4620164" cy="4415733"/>
            </a:xfrm>
            <a:prstGeom prst="rect">
              <a:avLst/>
            </a:prstGeom>
            <a:ln>
              <a:noFill/>
            </a:ln>
            <a:effectLst/>
          </p:spPr>
        </p:pic>
        <p:pic>
          <p:nvPicPr>
            <p:cNvPr id="2131" name="AS et BGP.png" descr="AS et BGP.png"/>
            <p:cNvPicPr>
              <a:picLocks/>
            </p:cNvPicPr>
            <p:nvPr/>
          </p:nvPicPr>
          <p:blipFill>
            <a:blip r:embed="rId5"/>
            <a:stretch>
              <a:fillRect/>
            </a:stretch>
          </p:blipFill>
          <p:spPr>
            <a:xfrm>
              <a:off x="0" y="0"/>
              <a:ext cx="4874164" cy="4745933"/>
            </a:xfrm>
            <a:prstGeom prst="rect">
              <a:avLst/>
            </a:prstGeom>
            <a:effectLst/>
          </p:spPr>
        </p:pic>
      </p:gr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139" name="Grouper"/>
          <p:cNvGrpSpPr/>
          <p:nvPr/>
        </p:nvGrpSpPr>
        <p:grpSpPr>
          <a:xfrm>
            <a:off x="317500" y="1270000"/>
            <a:ext cx="9525000" cy="38100"/>
            <a:chOff x="0" y="0"/>
            <a:chExt cx="9525000" cy="38100"/>
          </a:xfrm>
        </p:grpSpPr>
        <p:sp>
          <p:nvSpPr>
            <p:cNvPr id="2137"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138"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140" name="Numéro de diapositive"/>
          <p:cNvSpPr txBox="1">
            <a:spLocks noGrp="1"/>
          </p:cNvSpPr>
          <p:nvPr>
            <p:ph type="sldNum" sz="quarter" idx="4294967295"/>
          </p:nvPr>
        </p:nvSpPr>
        <p:spPr>
          <a:xfrm>
            <a:off x="9463103" y="7200900"/>
            <a:ext cx="430198"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104</a:t>
            </a:fld>
            <a:endParaRPr/>
          </a:p>
        </p:txBody>
      </p:sp>
      <p:sp>
        <p:nvSpPr>
          <p:cNvPr id="2141" name="3 - Interconnexion de réseau"/>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3 - Interconnexion de réseau</a:t>
            </a:r>
          </a:p>
        </p:txBody>
      </p:sp>
      <p:sp>
        <p:nvSpPr>
          <p:cNvPr id="2142" name="Lorsque plusieurs réseaux sont interconnectés, on parle d’inter-réseau ou de réseau de réseaux…"/>
          <p:cNvSpPr txBox="1">
            <a:spLocks noGrp="1"/>
          </p:cNvSpPr>
          <p:nvPr>
            <p:ph type="body" idx="1"/>
          </p:nvPr>
        </p:nvSpPr>
        <p:spPr>
          <a:xfrm>
            <a:off x="290202" y="1879600"/>
            <a:ext cx="9152724" cy="5475572"/>
          </a:xfrm>
          <a:prstGeom prst="rect">
            <a:avLst/>
          </a:prstGeom>
        </p:spPr>
        <p:txBody>
          <a:bodyPr lIns="25400" tIns="25400" rIns="25400" bIns="25400" anchor="t"/>
          <a:lstStyle/>
          <a:p>
            <a:pPr>
              <a:spcBef>
                <a:spcPts val="1500"/>
              </a:spcBef>
            </a:pPr>
            <a:r>
              <a:t>Lorsque plusieurs réseaux sont interconnectés, on parle d’</a:t>
            </a:r>
            <a:r>
              <a:rPr b="1"/>
              <a:t>inter-réseau</a:t>
            </a:r>
            <a:r>
              <a:t> ou de réseau de réseaux</a:t>
            </a:r>
          </a:p>
          <a:p>
            <a:pPr marL="571500" lvl="1" indent="-254000">
              <a:buSzPct val="75000"/>
              <a:buChar char="‣"/>
            </a:pPr>
            <a:r>
              <a:t>Le terme </a:t>
            </a:r>
            <a:r>
              <a:rPr b="1"/>
              <a:t>internet </a:t>
            </a:r>
            <a:r>
              <a:t>provient justement d’</a:t>
            </a:r>
            <a:r>
              <a:rPr b="1"/>
              <a:t>internetwork</a:t>
            </a:r>
          </a:p>
          <a:p>
            <a:pPr marL="571500" lvl="1" indent="-254000">
              <a:buSzPct val="75000"/>
              <a:buChar char="‣"/>
            </a:pPr>
            <a:endParaRPr b="1"/>
          </a:p>
          <a:p>
            <a:pPr>
              <a:spcBef>
                <a:spcPts val="1500"/>
              </a:spcBef>
            </a:pPr>
            <a:r>
              <a:t>Grande diversité des réseaux, des technologies et des besoins d’inter-connexion</a:t>
            </a:r>
          </a:p>
          <a:p>
            <a:pPr marL="571500" lvl="1" indent="-254000">
              <a:buSzPct val="75000"/>
              <a:buChar char="‣"/>
            </a:pPr>
            <a:r>
              <a:t>Type de service (avec ou sans connexion)</a:t>
            </a:r>
          </a:p>
          <a:p>
            <a:pPr marL="571500" lvl="1" indent="-254000">
              <a:buSzPct val="75000"/>
              <a:buChar char="‣"/>
            </a:pPr>
            <a:r>
              <a:t>Protocole (IP, IPX, ATM, MPLS, etc.)</a:t>
            </a:r>
          </a:p>
          <a:p>
            <a:pPr marL="571500" lvl="1" indent="-254000">
              <a:buSzPct val="75000"/>
              <a:buChar char="‣"/>
            </a:pPr>
            <a:r>
              <a:t>Adressage</a:t>
            </a:r>
          </a:p>
          <a:p>
            <a:pPr marL="571500" lvl="1" indent="-254000">
              <a:buSzPct val="75000"/>
              <a:buChar char="‣"/>
            </a:pPr>
            <a:r>
              <a:t>Taille de paquets</a:t>
            </a:r>
          </a:p>
          <a:p>
            <a:pPr marL="571500" lvl="1" indent="-254000">
              <a:buSzPct val="75000"/>
              <a:buChar char="‣"/>
            </a:pPr>
            <a:r>
              <a:t>Qualité de service</a:t>
            </a:r>
          </a:p>
          <a:p>
            <a:pPr marL="571500" lvl="1" indent="-254000">
              <a:buSzPct val="75000"/>
              <a:buChar char="‣"/>
            </a:pPr>
            <a:r>
              <a:t>Contrôle de flux et de congestion</a:t>
            </a:r>
            <a:endParaRPr b="1"/>
          </a:p>
          <a:p>
            <a:pPr marL="571500" lvl="1" indent="-254000">
              <a:buSzPct val="75000"/>
              <a:buChar char="‣"/>
            </a:pPr>
            <a:r>
              <a:t>Sécurité (règles de confidentialité, chiffrement, etc.)</a:t>
            </a:r>
          </a:p>
          <a:p>
            <a:pPr marL="571500" lvl="1" indent="-254000">
              <a:buSzPct val="75000"/>
              <a:buChar char="‣"/>
            </a:pPr>
            <a:r>
              <a:t>Facturation</a:t>
            </a:r>
          </a:p>
        </p:txBody>
      </p:sp>
      <p:sp>
        <p:nvSpPr>
          <p:cNvPr id="2143" name="Besoins d’interconnexion"/>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Besoins d’interconnexion</a:t>
            </a:r>
          </a:p>
        </p:txBody>
      </p:sp>
      <p:sp>
        <p:nvSpPr>
          <p:cNvPr id="2144" name="Grouper"/>
          <p:cNvSpPr txBox="1"/>
          <p:nvPr/>
        </p:nvSpPr>
        <p:spPr>
          <a:xfrm>
            <a:off x="279400" y="13970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145"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151" name="Grouper"/>
          <p:cNvGrpSpPr/>
          <p:nvPr/>
        </p:nvGrpSpPr>
        <p:grpSpPr>
          <a:xfrm>
            <a:off x="317500" y="1270000"/>
            <a:ext cx="9525000" cy="38100"/>
            <a:chOff x="0" y="0"/>
            <a:chExt cx="9525000" cy="38100"/>
          </a:xfrm>
        </p:grpSpPr>
        <p:sp>
          <p:nvSpPr>
            <p:cNvPr id="2149"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150"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152" name="Numéro de diapositive"/>
          <p:cNvSpPr txBox="1">
            <a:spLocks noGrp="1"/>
          </p:cNvSpPr>
          <p:nvPr>
            <p:ph type="sldNum" sz="quarter" idx="4294967295"/>
          </p:nvPr>
        </p:nvSpPr>
        <p:spPr>
          <a:xfrm>
            <a:off x="9463103" y="7200900"/>
            <a:ext cx="430198"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105</a:t>
            </a:fld>
            <a:endParaRPr/>
          </a:p>
        </p:txBody>
      </p:sp>
      <p:sp>
        <p:nvSpPr>
          <p:cNvPr id="2153" name="3 - Interconnexion de réseau"/>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3 - Interconnexion de réseau</a:t>
            </a:r>
          </a:p>
        </p:txBody>
      </p:sp>
      <p:sp>
        <p:nvSpPr>
          <p:cNvPr id="2154" name="Au dessous de la couche réseau, on trouve :…"/>
          <p:cNvSpPr txBox="1">
            <a:spLocks noGrp="1"/>
          </p:cNvSpPr>
          <p:nvPr>
            <p:ph type="body" idx="1"/>
          </p:nvPr>
        </p:nvSpPr>
        <p:spPr>
          <a:xfrm>
            <a:off x="290202" y="1879600"/>
            <a:ext cx="9152724" cy="5475572"/>
          </a:xfrm>
          <a:prstGeom prst="rect">
            <a:avLst/>
          </a:prstGeom>
        </p:spPr>
        <p:txBody>
          <a:bodyPr lIns="25400" tIns="25400" rIns="25400" bIns="25400" anchor="t"/>
          <a:lstStyle/>
          <a:p>
            <a:pPr>
              <a:spcBef>
                <a:spcPts val="1500"/>
              </a:spcBef>
            </a:pPr>
            <a:r>
              <a:t>Au dessous de la couche réseau, on trouve :</a:t>
            </a:r>
            <a:endParaRPr b="1"/>
          </a:p>
          <a:p>
            <a:pPr marL="571500" lvl="1" indent="-254000">
              <a:buSzPct val="75000"/>
              <a:buChar char="‣"/>
            </a:pPr>
            <a:r>
              <a:t>Les </a:t>
            </a:r>
            <a:r>
              <a:rPr b="1"/>
              <a:t>répéteurs</a:t>
            </a:r>
            <a:r>
              <a:t> et les </a:t>
            </a:r>
            <a:r>
              <a:rPr b="1"/>
              <a:t>hubs</a:t>
            </a:r>
            <a:r>
              <a:t> (couche physique)</a:t>
            </a:r>
          </a:p>
          <a:p>
            <a:pPr marL="571500" lvl="1" indent="-254000">
              <a:buSzPct val="75000"/>
              <a:buChar char="‣"/>
            </a:pPr>
            <a:r>
              <a:t>Les </a:t>
            </a:r>
            <a:r>
              <a:rPr b="1"/>
              <a:t>ponts</a:t>
            </a:r>
            <a:r>
              <a:t> et les </a:t>
            </a:r>
            <a:r>
              <a:rPr b="1"/>
              <a:t>commutateurs</a:t>
            </a:r>
            <a:r>
              <a:t> (couche liaison de données)</a:t>
            </a:r>
          </a:p>
          <a:p>
            <a:pPr marL="889000" lvl="2" indent="-254000">
              <a:buSzPct val="75000"/>
            </a:pPr>
            <a:r>
              <a:t>Copier et faire suivre des trames</a:t>
            </a:r>
            <a:endParaRPr b="1"/>
          </a:p>
          <a:p>
            <a:pPr>
              <a:spcBef>
                <a:spcPts val="1500"/>
              </a:spcBef>
            </a:pPr>
            <a:r>
              <a:t>Les passerelles opèrent à des couches supérieures à la couche réseau</a:t>
            </a:r>
          </a:p>
          <a:p>
            <a:pPr>
              <a:spcBef>
                <a:spcPts val="1500"/>
              </a:spcBef>
            </a:pPr>
            <a:r>
              <a:t>Les équipements qui opèrent au niveau de la couche réseau sont des </a:t>
            </a:r>
            <a:r>
              <a:rPr b="1"/>
              <a:t>routeurs</a:t>
            </a:r>
            <a:r>
              <a:t>  </a:t>
            </a:r>
          </a:p>
          <a:p>
            <a:pPr marL="571500" lvl="1" indent="-254000">
              <a:buSzPct val="75000"/>
              <a:buChar char="‣"/>
            </a:pPr>
            <a:r>
              <a:t>Le routeur utilise des adresses logiques (de niveau 3), indépendantes des adresses physiques</a:t>
            </a:r>
          </a:p>
        </p:txBody>
      </p:sp>
      <p:sp>
        <p:nvSpPr>
          <p:cNvPr id="2155" name="Équipements d’interconnexion"/>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Équipements d’interconnexion</a:t>
            </a:r>
          </a:p>
        </p:txBody>
      </p:sp>
      <p:grpSp>
        <p:nvGrpSpPr>
          <p:cNvPr id="2198" name="Grouper"/>
          <p:cNvGrpSpPr/>
          <p:nvPr/>
        </p:nvGrpSpPr>
        <p:grpSpPr>
          <a:xfrm>
            <a:off x="2218731" y="4568216"/>
            <a:ext cx="7368700" cy="2868092"/>
            <a:chOff x="0" y="0"/>
            <a:chExt cx="7368700" cy="2868091"/>
          </a:xfrm>
        </p:grpSpPr>
        <p:sp>
          <p:nvSpPr>
            <p:cNvPr id="2156" name="Rectangle"/>
            <p:cNvSpPr/>
            <p:nvPr/>
          </p:nvSpPr>
          <p:spPr>
            <a:xfrm>
              <a:off x="850900" y="391267"/>
              <a:ext cx="360000" cy="540001"/>
            </a:xfrm>
            <a:prstGeom prst="rect">
              <a:avLst/>
            </a:prstGeom>
            <a:solidFill>
              <a:srgbClr val="E5929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57" name="Rectangle"/>
            <p:cNvSpPr/>
            <p:nvPr/>
          </p:nvSpPr>
          <p:spPr>
            <a:xfrm>
              <a:off x="6946900" y="391267"/>
              <a:ext cx="360000" cy="540001"/>
            </a:xfrm>
            <a:prstGeom prst="rect">
              <a:avLst/>
            </a:prstGeom>
            <a:solidFill>
              <a:srgbClr val="E5929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58" name="Rectangle"/>
            <p:cNvSpPr/>
            <p:nvPr/>
          </p:nvSpPr>
          <p:spPr>
            <a:xfrm>
              <a:off x="850900" y="1092307"/>
              <a:ext cx="360000" cy="540001"/>
            </a:xfrm>
            <a:prstGeom prst="rect">
              <a:avLst/>
            </a:prstGeom>
            <a:solidFill>
              <a:srgbClr val="E5929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59" name="Rectangle"/>
            <p:cNvSpPr/>
            <p:nvPr/>
          </p:nvSpPr>
          <p:spPr>
            <a:xfrm>
              <a:off x="523240" y="1059287"/>
              <a:ext cx="720001" cy="612001"/>
            </a:xfrm>
            <a:prstGeom prst="rect">
              <a:avLst/>
            </a:prstGeom>
            <a:solidFill>
              <a:srgbClr val="367DA2">
                <a:alpha val="35287"/>
              </a:srgbClr>
            </a:solidFill>
            <a:ln w="12700" cap="flat">
              <a:noFill/>
              <a:miter lim="400000"/>
            </a:ln>
            <a:effectLst>
              <a:outerShdw blurRad="38100" dist="25400" dir="5400000" rotWithShape="0">
                <a:srgbClr val="000000">
                  <a:alpha val="9011"/>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60" name="Rectangle"/>
            <p:cNvSpPr/>
            <p:nvPr/>
          </p:nvSpPr>
          <p:spPr>
            <a:xfrm>
              <a:off x="6946900" y="1092307"/>
              <a:ext cx="360000" cy="540001"/>
            </a:xfrm>
            <a:prstGeom prst="rect">
              <a:avLst/>
            </a:prstGeom>
            <a:solidFill>
              <a:srgbClr val="E5929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61" name="Rectangle"/>
            <p:cNvSpPr/>
            <p:nvPr/>
          </p:nvSpPr>
          <p:spPr>
            <a:xfrm>
              <a:off x="6629400" y="1059287"/>
              <a:ext cx="720000" cy="612001"/>
            </a:xfrm>
            <a:prstGeom prst="rect">
              <a:avLst/>
            </a:prstGeom>
            <a:solidFill>
              <a:srgbClr val="367DA2">
                <a:alpha val="35287"/>
              </a:srgbClr>
            </a:solidFill>
            <a:ln w="12700" cap="flat">
              <a:noFill/>
              <a:miter lim="400000"/>
            </a:ln>
            <a:effectLst>
              <a:outerShdw blurRad="38100" dist="25400" dir="5400000" rotWithShape="0">
                <a:srgbClr val="000000">
                  <a:alpha val="9011"/>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62" name="Rectangle"/>
            <p:cNvSpPr/>
            <p:nvPr/>
          </p:nvSpPr>
          <p:spPr>
            <a:xfrm>
              <a:off x="850900" y="1803507"/>
              <a:ext cx="360000" cy="540001"/>
            </a:xfrm>
            <a:prstGeom prst="rect">
              <a:avLst/>
            </a:prstGeom>
            <a:solidFill>
              <a:srgbClr val="E5929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63" name="Rectangle"/>
            <p:cNvSpPr/>
            <p:nvPr/>
          </p:nvSpPr>
          <p:spPr>
            <a:xfrm>
              <a:off x="525779" y="1770487"/>
              <a:ext cx="720001" cy="612001"/>
            </a:xfrm>
            <a:prstGeom prst="rect">
              <a:avLst/>
            </a:prstGeom>
            <a:solidFill>
              <a:srgbClr val="367DA2">
                <a:alpha val="35287"/>
              </a:srgbClr>
            </a:solidFill>
            <a:ln w="12700" cap="flat">
              <a:noFill/>
              <a:miter lim="400000"/>
            </a:ln>
            <a:effectLst>
              <a:outerShdw blurRad="38100" dist="25400" dir="5400000" rotWithShape="0">
                <a:srgbClr val="000000">
                  <a:alpha val="9011"/>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64" name="Rectangle"/>
            <p:cNvSpPr/>
            <p:nvPr/>
          </p:nvSpPr>
          <p:spPr>
            <a:xfrm>
              <a:off x="0" y="1736337"/>
              <a:ext cx="1260001" cy="684001"/>
            </a:xfrm>
            <a:prstGeom prst="rect">
              <a:avLst/>
            </a:prstGeom>
            <a:solidFill>
              <a:srgbClr val="C69300">
                <a:alpha val="35287"/>
              </a:srgbClr>
            </a:solidFill>
            <a:ln w="12700" cap="flat">
              <a:noFill/>
              <a:miter lim="400000"/>
            </a:ln>
            <a:effectLst>
              <a:outerShdw blurRad="38100" dist="25400" dir="5400000" rotWithShape="0">
                <a:srgbClr val="000000">
                  <a:alpha val="9011"/>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65" name="Rectangle"/>
            <p:cNvSpPr/>
            <p:nvPr/>
          </p:nvSpPr>
          <p:spPr>
            <a:xfrm>
              <a:off x="6946900" y="1803507"/>
              <a:ext cx="360000" cy="540001"/>
            </a:xfrm>
            <a:prstGeom prst="rect">
              <a:avLst/>
            </a:prstGeom>
            <a:solidFill>
              <a:srgbClr val="E5929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66" name="Rectangle"/>
            <p:cNvSpPr/>
            <p:nvPr/>
          </p:nvSpPr>
          <p:spPr>
            <a:xfrm>
              <a:off x="6621780" y="1770487"/>
              <a:ext cx="720001" cy="612001"/>
            </a:xfrm>
            <a:prstGeom prst="rect">
              <a:avLst/>
            </a:prstGeom>
            <a:solidFill>
              <a:srgbClr val="367DA2">
                <a:alpha val="35287"/>
              </a:srgbClr>
            </a:solidFill>
            <a:ln w="12700" cap="flat">
              <a:noFill/>
              <a:miter lim="400000"/>
            </a:ln>
            <a:effectLst>
              <a:outerShdw blurRad="38100" dist="25400" dir="5400000" rotWithShape="0">
                <a:srgbClr val="000000">
                  <a:alpha val="9011"/>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67" name="Rectangle"/>
            <p:cNvSpPr/>
            <p:nvPr/>
          </p:nvSpPr>
          <p:spPr>
            <a:xfrm>
              <a:off x="6108700" y="1749037"/>
              <a:ext cx="1260001" cy="684001"/>
            </a:xfrm>
            <a:prstGeom prst="rect">
              <a:avLst/>
            </a:prstGeom>
            <a:solidFill>
              <a:srgbClr val="578726">
                <a:alpha val="39529"/>
              </a:srgbClr>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68" name="Rectangle"/>
            <p:cNvSpPr/>
            <p:nvPr/>
          </p:nvSpPr>
          <p:spPr>
            <a:xfrm>
              <a:off x="3055620" y="1092307"/>
              <a:ext cx="360001" cy="540001"/>
            </a:xfrm>
            <a:prstGeom prst="rect">
              <a:avLst/>
            </a:prstGeom>
            <a:solidFill>
              <a:srgbClr val="E5929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69" name="Rectangle"/>
            <p:cNvSpPr/>
            <p:nvPr/>
          </p:nvSpPr>
          <p:spPr>
            <a:xfrm>
              <a:off x="2727960" y="1059287"/>
              <a:ext cx="720001" cy="612001"/>
            </a:xfrm>
            <a:prstGeom prst="rect">
              <a:avLst/>
            </a:prstGeom>
            <a:solidFill>
              <a:srgbClr val="367DA2">
                <a:alpha val="35287"/>
              </a:srgbClr>
            </a:solidFill>
            <a:ln w="12700" cap="flat">
              <a:noFill/>
              <a:miter lim="400000"/>
            </a:ln>
            <a:effectLst>
              <a:outerShdw blurRad="38100" dist="25400" dir="5400000" rotWithShape="0">
                <a:srgbClr val="000000">
                  <a:alpha val="9011"/>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70" name="Rectangle"/>
            <p:cNvSpPr/>
            <p:nvPr/>
          </p:nvSpPr>
          <p:spPr>
            <a:xfrm>
              <a:off x="3055620" y="1803507"/>
              <a:ext cx="360001" cy="540001"/>
            </a:xfrm>
            <a:prstGeom prst="rect">
              <a:avLst/>
            </a:prstGeom>
            <a:solidFill>
              <a:srgbClr val="E5929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71" name="Rectangle"/>
            <p:cNvSpPr/>
            <p:nvPr/>
          </p:nvSpPr>
          <p:spPr>
            <a:xfrm>
              <a:off x="2717800" y="1770487"/>
              <a:ext cx="720000" cy="612001"/>
            </a:xfrm>
            <a:prstGeom prst="rect">
              <a:avLst/>
            </a:prstGeom>
            <a:solidFill>
              <a:srgbClr val="367DA2">
                <a:alpha val="35287"/>
              </a:srgbClr>
            </a:solidFill>
            <a:ln w="12700" cap="flat">
              <a:noFill/>
              <a:miter lim="400000"/>
            </a:ln>
            <a:effectLst>
              <a:outerShdw blurRad="38100" dist="25400" dir="5400000" rotWithShape="0">
                <a:srgbClr val="000000">
                  <a:alpha val="9011"/>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72" name="Rectangle"/>
            <p:cNvSpPr/>
            <p:nvPr/>
          </p:nvSpPr>
          <p:spPr>
            <a:xfrm>
              <a:off x="2204720" y="1749037"/>
              <a:ext cx="1260001" cy="684001"/>
            </a:xfrm>
            <a:prstGeom prst="rect">
              <a:avLst/>
            </a:prstGeom>
            <a:solidFill>
              <a:srgbClr val="C69300">
                <a:alpha val="35287"/>
              </a:srgbClr>
            </a:solidFill>
            <a:ln w="12700" cap="flat">
              <a:noFill/>
              <a:miter lim="400000"/>
            </a:ln>
            <a:effectLst>
              <a:outerShdw blurRad="38100" dist="25400" dir="5400000" rotWithShape="0">
                <a:srgbClr val="000000">
                  <a:alpha val="9011"/>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73" name="Rectangle"/>
            <p:cNvSpPr/>
            <p:nvPr/>
          </p:nvSpPr>
          <p:spPr>
            <a:xfrm>
              <a:off x="4650739" y="1092307"/>
              <a:ext cx="360001" cy="540001"/>
            </a:xfrm>
            <a:prstGeom prst="rect">
              <a:avLst/>
            </a:prstGeom>
            <a:solidFill>
              <a:srgbClr val="E5929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74" name="Rectangle"/>
            <p:cNvSpPr/>
            <p:nvPr/>
          </p:nvSpPr>
          <p:spPr>
            <a:xfrm>
              <a:off x="4323079" y="1059287"/>
              <a:ext cx="720001" cy="612001"/>
            </a:xfrm>
            <a:prstGeom prst="rect">
              <a:avLst/>
            </a:prstGeom>
            <a:solidFill>
              <a:srgbClr val="367DA2">
                <a:alpha val="35287"/>
              </a:srgbClr>
            </a:solidFill>
            <a:ln w="12700" cap="flat">
              <a:noFill/>
              <a:miter lim="400000"/>
            </a:ln>
            <a:effectLst>
              <a:outerShdw blurRad="38100" dist="25400" dir="5400000" rotWithShape="0">
                <a:srgbClr val="000000">
                  <a:alpha val="9011"/>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75" name="Rectangle"/>
            <p:cNvSpPr/>
            <p:nvPr/>
          </p:nvSpPr>
          <p:spPr>
            <a:xfrm>
              <a:off x="4650739" y="1803507"/>
              <a:ext cx="360001" cy="540001"/>
            </a:xfrm>
            <a:prstGeom prst="rect">
              <a:avLst/>
            </a:prstGeom>
            <a:solidFill>
              <a:srgbClr val="E59291"/>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76" name="Rectangle"/>
            <p:cNvSpPr/>
            <p:nvPr/>
          </p:nvSpPr>
          <p:spPr>
            <a:xfrm>
              <a:off x="4325619" y="1770487"/>
              <a:ext cx="720001" cy="612001"/>
            </a:xfrm>
            <a:prstGeom prst="rect">
              <a:avLst/>
            </a:prstGeom>
            <a:solidFill>
              <a:srgbClr val="367DA2">
                <a:alpha val="35287"/>
              </a:srgbClr>
            </a:solidFill>
            <a:ln w="12700" cap="flat">
              <a:noFill/>
              <a:miter lim="400000"/>
            </a:ln>
            <a:effectLst>
              <a:outerShdw blurRad="38100" dist="25400" dir="5400000" rotWithShape="0">
                <a:srgbClr val="000000">
                  <a:alpha val="9011"/>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77" name="Rectangle"/>
            <p:cNvSpPr/>
            <p:nvPr/>
          </p:nvSpPr>
          <p:spPr>
            <a:xfrm>
              <a:off x="3794680" y="1749037"/>
              <a:ext cx="1260001" cy="684001"/>
            </a:xfrm>
            <a:prstGeom prst="rect">
              <a:avLst/>
            </a:prstGeom>
            <a:solidFill>
              <a:srgbClr val="578726">
                <a:alpha val="39529"/>
              </a:srgbClr>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78" name="IP"/>
            <p:cNvSpPr txBox="1"/>
            <p:nvPr/>
          </p:nvSpPr>
          <p:spPr>
            <a:xfrm>
              <a:off x="2741079" y="1157480"/>
              <a:ext cx="311322" cy="4096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IP</a:t>
              </a:r>
            </a:p>
          </p:txBody>
        </p:sp>
        <p:sp>
          <p:nvSpPr>
            <p:cNvPr id="2179" name="IP"/>
            <p:cNvSpPr txBox="1"/>
            <p:nvPr/>
          </p:nvSpPr>
          <p:spPr>
            <a:xfrm>
              <a:off x="539579" y="1157479"/>
              <a:ext cx="311321" cy="409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IP</a:t>
              </a:r>
            </a:p>
          </p:txBody>
        </p:sp>
        <p:sp>
          <p:nvSpPr>
            <p:cNvPr id="2180" name="IP"/>
            <p:cNvSpPr txBox="1"/>
            <p:nvPr/>
          </p:nvSpPr>
          <p:spPr>
            <a:xfrm>
              <a:off x="4339419" y="1157479"/>
              <a:ext cx="311321" cy="409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IP</a:t>
              </a:r>
            </a:p>
          </p:txBody>
        </p:sp>
        <p:sp>
          <p:nvSpPr>
            <p:cNvPr id="2181" name="IP"/>
            <p:cNvSpPr txBox="1"/>
            <p:nvPr/>
          </p:nvSpPr>
          <p:spPr>
            <a:xfrm>
              <a:off x="6635579" y="1157479"/>
              <a:ext cx="311321" cy="409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IP</a:t>
              </a:r>
            </a:p>
          </p:txBody>
        </p:sp>
        <p:sp>
          <p:nvSpPr>
            <p:cNvPr id="2182" name="Données de la couche transport"/>
            <p:cNvSpPr txBox="1"/>
            <p:nvPr/>
          </p:nvSpPr>
          <p:spPr>
            <a:xfrm>
              <a:off x="1260000" y="0"/>
              <a:ext cx="1161784" cy="6358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Données de la couche transport</a:t>
              </a:r>
            </a:p>
          </p:txBody>
        </p:sp>
        <p:sp>
          <p:nvSpPr>
            <p:cNvPr id="2183" name="Ligne"/>
            <p:cNvSpPr/>
            <p:nvPr/>
          </p:nvSpPr>
          <p:spPr>
            <a:xfrm flipV="1">
              <a:off x="1032624" y="219415"/>
              <a:ext cx="292645" cy="147428"/>
            </a:xfrm>
            <a:prstGeom prst="line">
              <a:avLst/>
            </a:prstGeom>
            <a:noFill/>
            <a:ln w="12700" cap="flat">
              <a:solidFill>
                <a:srgbClr val="000000"/>
              </a:solidFill>
              <a:prstDash val="solid"/>
              <a:miter lim="400000"/>
              <a:headEnd type="triangle"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2184" name="802.11"/>
            <p:cNvSpPr txBox="1"/>
            <p:nvPr/>
          </p:nvSpPr>
          <p:spPr>
            <a:xfrm>
              <a:off x="0" y="1886210"/>
              <a:ext cx="603681" cy="4096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802.11</a:t>
              </a:r>
            </a:p>
          </p:txBody>
        </p:sp>
        <p:sp>
          <p:nvSpPr>
            <p:cNvPr id="2185" name="802.11"/>
            <p:cNvSpPr txBox="1"/>
            <p:nvPr/>
          </p:nvSpPr>
          <p:spPr>
            <a:xfrm>
              <a:off x="2162799" y="1868679"/>
              <a:ext cx="603681" cy="4096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802.11</a:t>
              </a:r>
            </a:p>
          </p:txBody>
        </p:sp>
        <p:sp>
          <p:nvSpPr>
            <p:cNvPr id="2186" name="PPP"/>
            <p:cNvSpPr txBox="1"/>
            <p:nvPr/>
          </p:nvSpPr>
          <p:spPr>
            <a:xfrm>
              <a:off x="3740467" y="1886210"/>
              <a:ext cx="754613" cy="4096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PPP</a:t>
              </a:r>
            </a:p>
          </p:txBody>
        </p:sp>
        <p:sp>
          <p:nvSpPr>
            <p:cNvPr id="2187" name="PPP"/>
            <p:cNvSpPr txBox="1"/>
            <p:nvPr/>
          </p:nvSpPr>
          <p:spPr>
            <a:xfrm>
              <a:off x="6036627" y="1886210"/>
              <a:ext cx="754613" cy="4096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PPP</a:t>
              </a:r>
            </a:p>
          </p:txBody>
        </p:sp>
        <p:sp>
          <p:nvSpPr>
            <p:cNvPr id="2188" name="Rectangle aux angles arrondis"/>
            <p:cNvSpPr/>
            <p:nvPr/>
          </p:nvSpPr>
          <p:spPr>
            <a:xfrm>
              <a:off x="1965619" y="937617"/>
              <a:ext cx="3424675" cy="1597441"/>
            </a:xfrm>
            <a:prstGeom prst="roundRect">
              <a:avLst>
                <a:gd name="adj" fmla="val 14598"/>
              </a:avLst>
            </a:prstGeom>
            <a:noFill/>
            <a:ln w="12700" cap="flat">
              <a:solidFill>
                <a:srgbClr val="175778"/>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189" name="Routeur"/>
            <p:cNvSpPr txBox="1"/>
            <p:nvPr/>
          </p:nvSpPr>
          <p:spPr>
            <a:xfrm>
              <a:off x="4495079" y="635867"/>
              <a:ext cx="745905" cy="270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200" spc="0">
                  <a:solidFill>
                    <a:srgbClr val="000000"/>
                  </a:solidFill>
                  <a:latin typeface="Helvetica"/>
                  <a:ea typeface="Helvetica"/>
                  <a:cs typeface="Helvetica"/>
                  <a:sym typeface="Helvetica"/>
                </a:defRPr>
              </a:lvl1pPr>
            </a:lstStyle>
            <a:p>
              <a:r>
                <a:t>Routeur</a:t>
              </a:r>
            </a:p>
          </p:txBody>
        </p:sp>
        <p:sp>
          <p:nvSpPr>
            <p:cNvPr id="2190" name="Ligne"/>
            <p:cNvSpPr/>
            <p:nvPr/>
          </p:nvSpPr>
          <p:spPr>
            <a:xfrm flipV="1">
              <a:off x="523240" y="2420337"/>
              <a:ext cx="1" cy="398973"/>
            </a:xfrm>
            <a:prstGeom prst="line">
              <a:avLst/>
            </a:prstGeom>
            <a:noFill/>
            <a:ln w="25400" cap="flat">
              <a:solidFill>
                <a:srgbClr val="000000"/>
              </a:solidFill>
              <a:prstDash val="solid"/>
              <a:miter lim="400000"/>
              <a:headEnd type="triangle"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2191" name="Ligne"/>
            <p:cNvSpPr/>
            <p:nvPr/>
          </p:nvSpPr>
          <p:spPr>
            <a:xfrm flipV="1">
              <a:off x="4339419" y="2420337"/>
              <a:ext cx="1" cy="398973"/>
            </a:xfrm>
            <a:prstGeom prst="line">
              <a:avLst/>
            </a:prstGeom>
            <a:noFill/>
            <a:ln w="25400" cap="flat">
              <a:solidFill>
                <a:srgbClr val="000000"/>
              </a:solidFill>
              <a:prstDash val="solid"/>
              <a:miter lim="400000"/>
              <a:headEnd type="triangle"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2192" name="Ligne"/>
            <p:cNvSpPr/>
            <p:nvPr/>
          </p:nvSpPr>
          <p:spPr>
            <a:xfrm>
              <a:off x="2717799" y="2433037"/>
              <a:ext cx="1" cy="374248"/>
            </a:xfrm>
            <a:prstGeom prst="line">
              <a:avLst/>
            </a:prstGeom>
            <a:noFill/>
            <a:ln w="25400" cap="flat">
              <a:solidFill>
                <a:srgbClr val="000000"/>
              </a:solidFill>
              <a:prstDash val="solid"/>
              <a:miter lim="400000"/>
              <a:headEnd type="triangle"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2193" name="Ligne"/>
            <p:cNvSpPr/>
            <p:nvPr/>
          </p:nvSpPr>
          <p:spPr>
            <a:xfrm>
              <a:off x="6609079" y="2433037"/>
              <a:ext cx="1" cy="374248"/>
            </a:xfrm>
            <a:prstGeom prst="line">
              <a:avLst/>
            </a:prstGeom>
            <a:noFill/>
            <a:ln w="25400" cap="flat">
              <a:solidFill>
                <a:srgbClr val="000000"/>
              </a:solidFill>
              <a:prstDash val="solid"/>
              <a:miter lim="400000"/>
              <a:headEnd type="triangle"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2194" name="Ligne"/>
            <p:cNvSpPr/>
            <p:nvPr/>
          </p:nvSpPr>
          <p:spPr>
            <a:xfrm flipH="1" flipV="1">
              <a:off x="510540" y="2792644"/>
              <a:ext cx="2217840"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2195" name="Ligne"/>
            <p:cNvSpPr/>
            <p:nvPr/>
          </p:nvSpPr>
          <p:spPr>
            <a:xfrm flipH="1" flipV="1">
              <a:off x="4323080" y="2792644"/>
              <a:ext cx="2298700"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2196" name="Physique"/>
            <p:cNvSpPr txBox="1"/>
            <p:nvPr/>
          </p:nvSpPr>
          <p:spPr>
            <a:xfrm>
              <a:off x="1004158" y="2458437"/>
              <a:ext cx="955113" cy="4096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Physique</a:t>
              </a:r>
            </a:p>
          </p:txBody>
        </p:sp>
        <p:sp>
          <p:nvSpPr>
            <p:cNvPr id="2197" name="Physique"/>
            <p:cNvSpPr txBox="1"/>
            <p:nvPr/>
          </p:nvSpPr>
          <p:spPr>
            <a:xfrm>
              <a:off x="5240983" y="2458437"/>
              <a:ext cx="955113" cy="4096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Physique</a:t>
              </a:r>
            </a:p>
          </p:txBody>
        </p:sp>
      </p:grpSp>
      <p:sp>
        <p:nvSpPr>
          <p:cNvPr id="2199" name="Fig 4.4 - Interconnexion…"/>
          <p:cNvSpPr txBox="1"/>
          <p:nvPr/>
        </p:nvSpPr>
        <p:spPr>
          <a:xfrm>
            <a:off x="29670" y="6941670"/>
            <a:ext cx="2564607"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r>
              <a:t>Fig 4.4 - Interconnexion</a:t>
            </a:r>
          </a:p>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r>
              <a:t>avec un routeur</a:t>
            </a:r>
          </a:p>
        </p:txBody>
      </p:sp>
      <p:sp>
        <p:nvSpPr>
          <p:cNvPr id="2200" name="Grouper"/>
          <p:cNvSpPr txBox="1"/>
          <p:nvPr/>
        </p:nvSpPr>
        <p:spPr>
          <a:xfrm>
            <a:off x="279400" y="13970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201"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207" name="Grouper"/>
          <p:cNvGrpSpPr/>
          <p:nvPr/>
        </p:nvGrpSpPr>
        <p:grpSpPr>
          <a:xfrm>
            <a:off x="317500" y="1270000"/>
            <a:ext cx="9525000" cy="38100"/>
            <a:chOff x="0" y="0"/>
            <a:chExt cx="9525000" cy="38100"/>
          </a:xfrm>
        </p:grpSpPr>
        <p:sp>
          <p:nvSpPr>
            <p:cNvPr id="2205"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206"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208" name="Numéro de diapositive"/>
          <p:cNvSpPr txBox="1">
            <a:spLocks noGrp="1"/>
          </p:cNvSpPr>
          <p:nvPr>
            <p:ph type="sldNum" sz="quarter" idx="4294967295"/>
          </p:nvPr>
        </p:nvSpPr>
        <p:spPr>
          <a:xfrm>
            <a:off x="9463103" y="7200900"/>
            <a:ext cx="430198"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106</a:t>
            </a:fld>
            <a:endParaRPr/>
          </a:p>
        </p:txBody>
      </p:sp>
      <p:sp>
        <p:nvSpPr>
          <p:cNvPr id="2209" name="3 - Interconnexion de réseau"/>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3 - Interconnexion de réseau</a:t>
            </a:r>
          </a:p>
        </p:txBody>
      </p:sp>
      <p:sp>
        <p:nvSpPr>
          <p:cNvPr id="2210" name="La technique du tunnel…"/>
          <p:cNvSpPr txBox="1">
            <a:spLocks noGrp="1"/>
          </p:cNvSpPr>
          <p:nvPr>
            <p:ph type="body" idx="1"/>
          </p:nvPr>
        </p:nvSpPr>
        <p:spPr>
          <a:xfrm>
            <a:off x="290202" y="1879600"/>
            <a:ext cx="9152724" cy="5475572"/>
          </a:xfrm>
          <a:prstGeom prst="rect">
            <a:avLst/>
          </a:prstGeom>
        </p:spPr>
        <p:txBody>
          <a:bodyPr lIns="25400" tIns="25400" rIns="25400" bIns="25400" anchor="t"/>
          <a:lstStyle/>
          <a:p>
            <a:pPr>
              <a:spcBef>
                <a:spcPts val="1500"/>
              </a:spcBef>
            </a:pPr>
            <a:r>
              <a:t>La </a:t>
            </a:r>
            <a:r>
              <a:rPr b="1"/>
              <a:t>technique du tunnel </a:t>
            </a:r>
          </a:p>
          <a:p>
            <a:pPr marL="571500" lvl="1" indent="-254000">
              <a:buSzPct val="75000"/>
              <a:buChar char="‣"/>
            </a:pPr>
            <a:r>
              <a:t>Les machines d’extrémité sont sur un réseau de même type, mais elles sont séparées par un réseau différent</a:t>
            </a:r>
          </a:p>
          <a:p>
            <a:pPr marL="571500" lvl="1" indent="-254000">
              <a:buSzPct val="75000"/>
              <a:buChar char="‣"/>
            </a:pPr>
            <a:r>
              <a:t>Une solution d’interconnexion passe par la technique du tunnel ou le paquet source est encapsulé par le routeur qui ajoute son entête de niveau 3</a:t>
            </a:r>
          </a:p>
          <a:p>
            <a:pPr marL="571500" lvl="1" indent="-254000">
              <a:buSzPct val="75000"/>
              <a:buChar char="‣"/>
            </a:pPr>
            <a:r>
              <a:t>Cette technique est souvent utilisée au niveau de couche supérieure </a:t>
            </a:r>
            <a:br/>
            <a:r>
              <a:t>(</a:t>
            </a:r>
            <a:r>
              <a:rPr b="1"/>
              <a:t>VPN</a:t>
            </a:r>
            <a:r>
              <a:t> = </a:t>
            </a:r>
            <a:r>
              <a:rPr i="1"/>
              <a:t>Virtual Private Network</a:t>
            </a:r>
            <a:r>
              <a:t>)</a:t>
            </a:r>
          </a:p>
        </p:txBody>
      </p:sp>
      <p:sp>
        <p:nvSpPr>
          <p:cNvPr id="2211" name="Équipements d’interconnexion"/>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Équipements d’interconnexion</a:t>
            </a:r>
          </a:p>
        </p:txBody>
      </p:sp>
      <p:sp>
        <p:nvSpPr>
          <p:cNvPr id="2212" name="Grouper"/>
          <p:cNvSpPr txBox="1"/>
          <p:nvPr/>
        </p:nvSpPr>
        <p:spPr>
          <a:xfrm>
            <a:off x="279400" y="13970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213"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217" name="Grouper"/>
          <p:cNvGrpSpPr/>
          <p:nvPr/>
        </p:nvGrpSpPr>
        <p:grpSpPr>
          <a:xfrm>
            <a:off x="317500" y="1270000"/>
            <a:ext cx="9525000" cy="38100"/>
            <a:chOff x="0" y="0"/>
            <a:chExt cx="9525000" cy="38100"/>
          </a:xfrm>
        </p:grpSpPr>
        <p:sp>
          <p:nvSpPr>
            <p:cNvPr id="2215"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216"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218" name="Numéro de diapositive"/>
          <p:cNvSpPr txBox="1">
            <a:spLocks noGrp="1"/>
          </p:cNvSpPr>
          <p:nvPr>
            <p:ph type="sldNum" sz="quarter" idx="4294967295"/>
          </p:nvPr>
        </p:nvSpPr>
        <p:spPr>
          <a:xfrm>
            <a:off x="9550400" y="7200900"/>
            <a:ext cx="342901"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457200">
              <a:lnSpc>
                <a:spcPct val="100000"/>
              </a:lnSpc>
              <a:spcBef>
                <a:spcPts val="0"/>
              </a:spcBef>
              <a:defRPr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107</a:t>
            </a:fld>
            <a:endParaRPr/>
          </a:p>
        </p:txBody>
      </p:sp>
      <p:sp>
        <p:nvSpPr>
          <p:cNvPr id="2219" name="Dans cette partie, ou presque :…"/>
          <p:cNvSpPr txBox="1">
            <a:spLocks noGrp="1"/>
          </p:cNvSpPr>
          <p:nvPr>
            <p:ph type="body" idx="1"/>
          </p:nvPr>
        </p:nvSpPr>
        <p:spPr>
          <a:xfrm>
            <a:off x="304800" y="2057400"/>
            <a:ext cx="9601200" cy="5232400"/>
          </a:xfrm>
          <a:prstGeom prst="rect">
            <a:avLst/>
          </a:prstGeom>
        </p:spPr>
        <p:txBody>
          <a:bodyPr lIns="25400" tIns="25400" rIns="25400" bIns="25400"/>
          <a:lstStyle/>
          <a:p>
            <a:pPr>
              <a:spcBef>
                <a:spcPts val="100"/>
              </a:spcBef>
              <a:defRPr sz="2000" b="1"/>
            </a:pPr>
            <a:r>
              <a:t>Dans cette partie, ou presque :</a:t>
            </a:r>
            <a:br/>
            <a:endParaRPr/>
          </a:p>
          <a:p>
            <a:pPr lvl="1">
              <a:spcBef>
                <a:spcPts val="100"/>
              </a:spcBef>
              <a:buClr>
                <a:srgbClr val="040F6A"/>
              </a:buClr>
              <a:buSzPct val="75000"/>
              <a:buFont typeface="Lucida Grande"/>
              <a:buChar char="‣"/>
              <a:defRPr sz="2000"/>
            </a:pPr>
            <a:r>
              <a:t>Historique </a:t>
            </a:r>
            <a:r>
              <a:rPr i="1"/>
              <a:t>(recherche personnelle à faire)</a:t>
            </a:r>
          </a:p>
          <a:p>
            <a:pPr lvl="1">
              <a:spcBef>
                <a:spcPts val="100"/>
              </a:spcBef>
              <a:buClr>
                <a:srgbClr val="040F6A"/>
              </a:buClr>
              <a:buSzPct val="75000"/>
              <a:buFont typeface="Lucida Grande"/>
              <a:buChar char="‣"/>
              <a:defRPr sz="2000"/>
            </a:pPr>
            <a:r>
              <a:t>La couche Internet ; le protocole IP</a:t>
            </a:r>
          </a:p>
          <a:p>
            <a:pPr lvl="1">
              <a:spcBef>
                <a:spcPts val="100"/>
              </a:spcBef>
              <a:buClr>
                <a:srgbClr val="040F6A"/>
              </a:buClr>
              <a:buSzPct val="75000"/>
              <a:buFont typeface="Lucida Grande"/>
              <a:buChar char="‣"/>
              <a:defRPr sz="2000"/>
            </a:pPr>
            <a:r>
              <a:t>Les adresses IP v4</a:t>
            </a:r>
          </a:p>
          <a:p>
            <a:pPr lvl="1">
              <a:spcBef>
                <a:spcPts val="100"/>
              </a:spcBef>
              <a:buClr>
                <a:srgbClr val="040F6A"/>
              </a:buClr>
              <a:buSzPct val="75000"/>
              <a:buFont typeface="Lucida Grande"/>
              <a:buChar char="‣"/>
              <a:defRPr sz="2000"/>
            </a:pPr>
            <a:r>
              <a:t>Sous réseaux</a:t>
            </a:r>
          </a:p>
          <a:p>
            <a:pPr lvl="1">
              <a:spcBef>
                <a:spcPts val="100"/>
              </a:spcBef>
              <a:buClr>
                <a:srgbClr val="040F6A"/>
              </a:buClr>
              <a:buSzPct val="75000"/>
              <a:buFont typeface="Lucida Grande"/>
              <a:buChar char="‣"/>
              <a:defRPr sz="2000"/>
            </a:pPr>
            <a:r>
              <a:t>IP v6</a:t>
            </a:r>
          </a:p>
          <a:p>
            <a:pPr lvl="1">
              <a:spcBef>
                <a:spcPts val="100"/>
              </a:spcBef>
              <a:buClr>
                <a:srgbClr val="040F6A"/>
              </a:buClr>
              <a:buSzPct val="75000"/>
              <a:buFont typeface="Lucida Grande"/>
              <a:buChar char="‣"/>
              <a:defRPr sz="2000"/>
            </a:pPr>
            <a:r>
              <a:t>Autres protocoles de la couche internet</a:t>
            </a:r>
          </a:p>
          <a:p>
            <a:pPr lvl="1">
              <a:spcBef>
                <a:spcPts val="100"/>
              </a:spcBef>
              <a:buClr>
                <a:srgbClr val="040F6A"/>
              </a:buClr>
              <a:buSzPct val="75000"/>
              <a:buFont typeface="Lucida Grande"/>
              <a:buChar char="‣"/>
              <a:defRPr sz="2000"/>
            </a:pPr>
            <a:r>
              <a:t>La couche transport de TCP/IP (Ch. 5)</a:t>
            </a:r>
            <a:br/>
            <a:br/>
            <a:br/>
            <a:br/>
            <a:br/>
            <a:endParaRPr/>
          </a:p>
        </p:txBody>
      </p:sp>
      <p:sp>
        <p:nvSpPr>
          <p:cNvPr id="2220" name="4 - La couche Internet - Présentation"/>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couche Internet - Présentation</a:t>
            </a:r>
          </a:p>
        </p:txBody>
      </p:sp>
      <p:sp>
        <p:nvSpPr>
          <p:cNvPr id="2221" name="Architecture TCP/IP"/>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Architecture TCP/IP</a:t>
            </a:r>
          </a:p>
        </p:txBody>
      </p:sp>
      <p:sp>
        <p:nvSpPr>
          <p:cNvPr id="2222"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223"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27" name="Grouper"/>
          <p:cNvGrpSpPr/>
          <p:nvPr/>
        </p:nvGrpSpPr>
        <p:grpSpPr>
          <a:xfrm>
            <a:off x="317500" y="1270000"/>
            <a:ext cx="9525000" cy="38100"/>
            <a:chOff x="0" y="0"/>
            <a:chExt cx="9525000" cy="38100"/>
          </a:xfrm>
        </p:grpSpPr>
        <p:sp>
          <p:nvSpPr>
            <p:cNvPr id="2225"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226"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228" name="Nommée couche internet ou couche inter-réseau…"/>
          <p:cNvSpPr txBox="1">
            <a:spLocks noGrp="1"/>
          </p:cNvSpPr>
          <p:nvPr>
            <p:ph type="body" idx="1"/>
          </p:nvPr>
        </p:nvSpPr>
        <p:spPr>
          <a:prstGeom prst="rect">
            <a:avLst/>
          </a:prstGeom>
        </p:spPr>
        <p:txBody>
          <a:bodyPr/>
          <a:lstStyle/>
          <a:p>
            <a:pPr lvl="1">
              <a:lnSpc>
                <a:spcPct val="100000"/>
              </a:lnSpc>
              <a:spcBef>
                <a:spcPts val="100"/>
              </a:spcBef>
              <a:buClr>
                <a:srgbClr val="040F6A"/>
              </a:buClr>
              <a:buSzPct val="75000"/>
              <a:buFont typeface="Lucida Grande"/>
              <a:buChar char="‣"/>
              <a:defRPr sz="2000"/>
            </a:pPr>
            <a:r>
              <a:t>Nommée couche </a:t>
            </a:r>
            <a:r>
              <a:rPr b="1" i="1"/>
              <a:t>internet</a:t>
            </a:r>
            <a:r>
              <a:t> ou couche </a:t>
            </a:r>
            <a:r>
              <a:rPr b="1" i="1"/>
              <a:t>inter-réseau</a:t>
            </a:r>
          </a:p>
          <a:p>
            <a:pPr lvl="1">
              <a:lnSpc>
                <a:spcPct val="100000"/>
              </a:lnSpc>
              <a:spcBef>
                <a:spcPts val="100"/>
              </a:spcBef>
              <a:buClr>
                <a:srgbClr val="040F6A"/>
              </a:buClr>
              <a:buSzPct val="75000"/>
              <a:buFont typeface="Lucida Grande"/>
              <a:buChar char="‣"/>
              <a:defRPr sz="2000"/>
            </a:pPr>
            <a:r>
              <a:t>Au même niveau de la couche </a:t>
            </a:r>
            <a:r>
              <a:rPr b="1"/>
              <a:t>réseau</a:t>
            </a:r>
            <a:r>
              <a:t> d’OSI</a:t>
            </a:r>
          </a:p>
          <a:p>
            <a:pPr lvl="1">
              <a:lnSpc>
                <a:spcPct val="100000"/>
              </a:lnSpc>
              <a:spcBef>
                <a:spcPts val="100"/>
              </a:spcBef>
              <a:buClr>
                <a:srgbClr val="040F6A"/>
              </a:buClr>
              <a:buSzPct val="75000"/>
              <a:buFont typeface="Lucida Grande"/>
              <a:buChar char="‣"/>
              <a:defRPr sz="2000"/>
            </a:pPr>
            <a:r>
              <a:t>Objectif :</a:t>
            </a:r>
          </a:p>
          <a:p>
            <a:pPr lvl="2">
              <a:lnSpc>
                <a:spcPct val="100000"/>
              </a:lnSpc>
              <a:spcBef>
                <a:spcPts val="100"/>
              </a:spcBef>
              <a:buClr>
                <a:srgbClr val="040F6A"/>
              </a:buClr>
              <a:buSzPct val="75000"/>
              <a:buFont typeface="Lucida Grande"/>
              <a:buChar char="‣"/>
              <a:defRPr sz="2000"/>
            </a:pPr>
            <a:r>
              <a:t>Permettre aux hôtes d’introduire des paquets nommés datagrammes sur n’importe quel réseau </a:t>
            </a:r>
          </a:p>
          <a:p>
            <a:pPr lvl="2">
              <a:lnSpc>
                <a:spcPct val="100000"/>
              </a:lnSpc>
              <a:spcBef>
                <a:spcPts val="100"/>
              </a:spcBef>
              <a:buClr>
                <a:srgbClr val="040F6A"/>
              </a:buClr>
              <a:buSzPct val="75000"/>
              <a:buFont typeface="Lucida Grande"/>
              <a:buChar char="‣"/>
              <a:defRPr sz="2000"/>
            </a:pPr>
            <a:r>
              <a:t>Acheminer ces datagrammes indépendamment les uns des autres jusqu'à destination. </a:t>
            </a:r>
            <a:br/>
            <a:endParaRPr/>
          </a:p>
          <a:p>
            <a:pPr lvl="1">
              <a:lnSpc>
                <a:spcPct val="100000"/>
              </a:lnSpc>
              <a:spcBef>
                <a:spcPts val="100"/>
              </a:spcBef>
              <a:buClr>
                <a:srgbClr val="040F6A"/>
              </a:buClr>
              <a:buSzPct val="75000"/>
              <a:buFont typeface="Lucida Grande"/>
              <a:buChar char="‣"/>
              <a:defRPr sz="2000"/>
            </a:pPr>
            <a:r>
              <a:t>Des datagrammes peuvent arriver dans un ordre différent, ou se perdre</a:t>
            </a:r>
            <a:br/>
            <a:endParaRPr/>
          </a:p>
        </p:txBody>
      </p:sp>
      <p:sp>
        <p:nvSpPr>
          <p:cNvPr id="2229" name="Couche internet"/>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Couche internet</a:t>
            </a:r>
          </a:p>
        </p:txBody>
      </p:sp>
      <p:sp>
        <p:nvSpPr>
          <p:cNvPr id="2230"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108</a:t>
            </a:fld>
            <a:endParaRPr/>
          </a:p>
        </p:txBody>
      </p:sp>
      <p:sp>
        <p:nvSpPr>
          <p:cNvPr id="2231" name="4 - La couche Internet - Présentation"/>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couche Internet - Présentation</a:t>
            </a:r>
          </a:p>
        </p:txBody>
      </p:sp>
      <p:sp>
        <p:nvSpPr>
          <p:cNvPr id="2232"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233"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 name="La couche internet définit :…"/>
          <p:cNvSpPr txBox="1">
            <a:spLocks noGrp="1"/>
          </p:cNvSpPr>
          <p:nvPr>
            <p:ph type="body" idx="1"/>
          </p:nvPr>
        </p:nvSpPr>
        <p:spPr>
          <a:prstGeom prst="rect">
            <a:avLst/>
          </a:prstGeom>
        </p:spPr>
        <p:txBody>
          <a:bodyPr/>
          <a:lstStyle/>
          <a:p>
            <a:pPr lvl="1">
              <a:lnSpc>
                <a:spcPct val="100000"/>
              </a:lnSpc>
              <a:spcBef>
                <a:spcPts val="100"/>
              </a:spcBef>
              <a:buClr>
                <a:srgbClr val="040F6A"/>
              </a:buClr>
              <a:buSzPct val="75000"/>
              <a:buFont typeface="Lucida Grande"/>
              <a:buChar char="‣"/>
              <a:defRPr sz="2000"/>
            </a:pPr>
            <a:r>
              <a:t>La couche internet définit :</a:t>
            </a:r>
          </a:p>
          <a:p>
            <a:pPr lvl="2">
              <a:lnSpc>
                <a:spcPct val="100000"/>
              </a:lnSpc>
              <a:spcBef>
                <a:spcPts val="100"/>
              </a:spcBef>
              <a:buClr>
                <a:srgbClr val="040F6A"/>
              </a:buClr>
              <a:buSzPct val="75000"/>
              <a:buFont typeface="Lucida Grande"/>
              <a:buChar char="‣"/>
              <a:defRPr sz="2000"/>
            </a:pPr>
            <a:r>
              <a:t>Un </a:t>
            </a:r>
            <a:r>
              <a:rPr b="1"/>
              <a:t>protocole</a:t>
            </a:r>
            <a:r>
              <a:t> nommé </a:t>
            </a:r>
            <a:r>
              <a:rPr b="1"/>
              <a:t>IP</a:t>
            </a:r>
            <a:r>
              <a:t> (</a:t>
            </a:r>
            <a:r>
              <a:rPr i="1"/>
              <a:t>Internet Protocol</a:t>
            </a:r>
            <a:r>
              <a:t>)</a:t>
            </a:r>
          </a:p>
          <a:p>
            <a:pPr lvl="2">
              <a:lnSpc>
                <a:spcPct val="100000"/>
              </a:lnSpc>
              <a:spcBef>
                <a:spcPts val="100"/>
              </a:spcBef>
              <a:buClr>
                <a:srgbClr val="040F6A"/>
              </a:buClr>
              <a:buSzPct val="75000"/>
              <a:buFont typeface="Lucida Grande"/>
              <a:buChar char="‣"/>
              <a:defRPr sz="2000"/>
            </a:pPr>
            <a:r>
              <a:t>Le format des datagrammes IP</a:t>
            </a:r>
          </a:p>
          <a:p>
            <a:pPr lvl="2">
              <a:lnSpc>
                <a:spcPct val="100000"/>
              </a:lnSpc>
              <a:spcBef>
                <a:spcPts val="100"/>
              </a:spcBef>
              <a:buClr>
                <a:srgbClr val="040F6A"/>
              </a:buClr>
              <a:buSzPct val="75000"/>
              <a:buFont typeface="Lucida Grande"/>
              <a:buChar char="‣"/>
              <a:defRPr sz="2000"/>
            </a:pPr>
            <a:r>
              <a:t>Un protocole compagnon,  </a:t>
            </a:r>
            <a:r>
              <a:rPr b="1"/>
              <a:t>ICMP</a:t>
            </a:r>
            <a:r>
              <a:t> (</a:t>
            </a:r>
            <a:r>
              <a:rPr i="1"/>
              <a:t>Internet Control Message Protocol</a:t>
            </a:r>
            <a:r>
              <a:t>), qui assure le routage des datagrammes et la gestion des congestions</a:t>
            </a:r>
            <a:br/>
            <a:endParaRPr/>
          </a:p>
          <a:p>
            <a:pPr lvl="1">
              <a:lnSpc>
                <a:spcPct val="100000"/>
              </a:lnSpc>
              <a:spcBef>
                <a:spcPts val="100"/>
              </a:spcBef>
              <a:buClr>
                <a:srgbClr val="040F6A"/>
              </a:buClr>
              <a:buSzPct val="75000"/>
              <a:buFont typeface="Lucida Grande"/>
              <a:buChar char="‣"/>
              <a:defRPr sz="2000"/>
            </a:pPr>
            <a:r>
              <a:t>Le protocole IP (</a:t>
            </a:r>
            <a:r>
              <a:rPr i="1"/>
              <a:t>Internet Protocol</a:t>
            </a:r>
            <a:r>
              <a:t>) est </a:t>
            </a:r>
            <a:r>
              <a:rPr b="1"/>
              <a:t>non fiable</a:t>
            </a:r>
            <a:r>
              <a:t>, </a:t>
            </a:r>
            <a:r>
              <a:rPr b="1"/>
              <a:t>sans connexion</a:t>
            </a:r>
            <a:r>
              <a:t> </a:t>
            </a:r>
          </a:p>
          <a:p>
            <a:pPr lvl="1">
              <a:lnSpc>
                <a:spcPct val="100000"/>
              </a:lnSpc>
              <a:spcBef>
                <a:spcPts val="100"/>
              </a:spcBef>
              <a:buClr>
                <a:srgbClr val="040F6A"/>
              </a:buClr>
              <a:buSzPct val="75000"/>
              <a:buFont typeface="Lucida Grande"/>
              <a:buChar char="‣"/>
              <a:defRPr sz="2000"/>
            </a:pPr>
            <a:r>
              <a:t>Si une fiabilité est nécessaire pour le transfert de données, elle sera assurée par le protocole TCP (</a:t>
            </a:r>
            <a:r>
              <a:rPr i="1"/>
              <a:t>Transmission Control Protocol</a:t>
            </a:r>
            <a:r>
              <a:t>) de la couche transport</a:t>
            </a:r>
          </a:p>
        </p:txBody>
      </p:sp>
      <p:grpSp>
        <p:nvGrpSpPr>
          <p:cNvPr id="2240" name="Grouper"/>
          <p:cNvGrpSpPr/>
          <p:nvPr/>
        </p:nvGrpSpPr>
        <p:grpSpPr>
          <a:xfrm>
            <a:off x="317500" y="1270000"/>
            <a:ext cx="9525000" cy="38100"/>
            <a:chOff x="0" y="0"/>
            <a:chExt cx="9525000" cy="38100"/>
          </a:xfrm>
        </p:grpSpPr>
        <p:sp>
          <p:nvSpPr>
            <p:cNvPr id="2238"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239"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241" name="Couche internet"/>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Couche internet</a:t>
            </a:r>
          </a:p>
        </p:txBody>
      </p:sp>
      <p:sp>
        <p:nvSpPr>
          <p:cNvPr id="2242"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109</a:t>
            </a:fld>
            <a:endParaRPr/>
          </a:p>
        </p:txBody>
      </p:sp>
      <p:sp>
        <p:nvSpPr>
          <p:cNvPr id="2243" name="4 - La couche Internet - Le protocole IP"/>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couche Internet - Le protocole IP</a:t>
            </a:r>
          </a:p>
        </p:txBody>
      </p:sp>
      <p:sp>
        <p:nvSpPr>
          <p:cNvPr id="2244"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245"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400" name="Rectangle"/>
          <p:cNvSpPr/>
          <p:nvPr/>
        </p:nvSpPr>
        <p:spPr>
          <a:xfrm>
            <a:off x="234199" y="1950733"/>
            <a:ext cx="9588501" cy="4864859"/>
          </a:xfrm>
          <a:prstGeom prst="rect">
            <a:avLst/>
          </a:prstGeom>
          <a:solidFill>
            <a:srgbClr val="FFFFFF"/>
          </a:solidFill>
          <a:ln w="12700">
            <a:solidFill>
              <a:srgbClr val="C0C0C0"/>
            </a:solidFill>
            <a:miter lim="400000"/>
          </a:ln>
          <a:effectLst>
            <a:outerShdw blurRad="127000" dist="50800" dir="2700000" rotWithShape="0">
              <a:srgbClr val="000000">
                <a:alpha val="75000"/>
              </a:srgbClr>
            </a:outerShdw>
          </a:effectLst>
        </p:spPr>
        <p:txBody>
          <a:bodyPr lIns="0" tIns="0" rIns="0" bIns="0"/>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grpSp>
        <p:nvGrpSpPr>
          <p:cNvPr id="403" name="Grouper"/>
          <p:cNvGrpSpPr/>
          <p:nvPr/>
        </p:nvGrpSpPr>
        <p:grpSpPr>
          <a:xfrm>
            <a:off x="317500" y="1270000"/>
            <a:ext cx="9525000" cy="38100"/>
            <a:chOff x="0" y="0"/>
            <a:chExt cx="9525000" cy="38100"/>
          </a:xfrm>
        </p:grpSpPr>
        <p:sp>
          <p:nvSpPr>
            <p:cNvPr id="401"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402"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404"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405" name="2 - Définition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2 - Définitions</a:t>
            </a:r>
          </a:p>
        </p:txBody>
      </p:sp>
      <p:sp>
        <p:nvSpPr>
          <p:cNvPr id="406" name="Fig 1.6 - Unités de Données de Protocole &amp; encapsulation"/>
          <p:cNvSpPr txBox="1"/>
          <p:nvPr/>
        </p:nvSpPr>
        <p:spPr>
          <a:xfrm>
            <a:off x="601218" y="6998941"/>
            <a:ext cx="6883067"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1.6 - Unités de Données de Protocole &amp; encapsulation</a:t>
            </a:r>
          </a:p>
        </p:txBody>
      </p:sp>
      <p:grpSp>
        <p:nvGrpSpPr>
          <p:cNvPr id="423" name="Grouper"/>
          <p:cNvGrpSpPr/>
          <p:nvPr/>
        </p:nvGrpSpPr>
        <p:grpSpPr>
          <a:xfrm>
            <a:off x="412999" y="2100648"/>
            <a:ext cx="9708626" cy="4358504"/>
            <a:chOff x="0" y="0"/>
            <a:chExt cx="9708625" cy="4358503"/>
          </a:xfrm>
        </p:grpSpPr>
        <p:sp>
          <p:nvSpPr>
            <p:cNvPr id="407" name="(n+1) PDU"/>
            <p:cNvSpPr txBox="1"/>
            <p:nvPr/>
          </p:nvSpPr>
          <p:spPr>
            <a:xfrm>
              <a:off x="2531112" y="0"/>
              <a:ext cx="1554828" cy="488144"/>
            </a:xfrm>
            <a:prstGeom prst="rect">
              <a:avLst/>
            </a:prstGeom>
            <a:solidFill>
              <a:srgbClr val="E1E1E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0000">
                <a:lnSpc>
                  <a:spcPct val="100000"/>
                </a:lnSpc>
                <a:spcBef>
                  <a:spcPts val="0"/>
                </a:spcBef>
                <a:defRPr sz="1200" b="0" i="0" spc="0">
                  <a:solidFill>
                    <a:srgbClr val="000000"/>
                  </a:solidFill>
                  <a:latin typeface="Helvetica"/>
                  <a:ea typeface="Helvetica"/>
                  <a:cs typeface="Helvetica"/>
                  <a:sym typeface="Helvetica"/>
                </a:defRPr>
              </a:lvl1pPr>
            </a:lstStyle>
            <a:p>
              <a:r>
                <a:t>(n+1) PDU</a:t>
              </a:r>
            </a:p>
          </p:txBody>
        </p:sp>
        <p:sp>
          <p:nvSpPr>
            <p:cNvPr id="408" name="Ligne"/>
            <p:cNvSpPr/>
            <p:nvPr/>
          </p:nvSpPr>
          <p:spPr>
            <a:xfrm flipV="1">
              <a:off x="1023292" y="650857"/>
              <a:ext cx="3605029" cy="7233"/>
            </a:xfrm>
            <a:prstGeom prst="line">
              <a:avLst/>
            </a:prstGeom>
            <a:noFill/>
            <a:ln w="25400" cap="flat">
              <a:solidFill>
                <a:srgbClr val="FF2600"/>
              </a:solidFill>
              <a:prstDash val="solid"/>
              <a:miter lim="400000"/>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409" name="(n) SDU"/>
            <p:cNvSpPr txBox="1"/>
            <p:nvPr/>
          </p:nvSpPr>
          <p:spPr>
            <a:xfrm>
              <a:off x="2531112" y="849730"/>
              <a:ext cx="1554828" cy="488144"/>
            </a:xfrm>
            <a:prstGeom prst="rect">
              <a:avLst/>
            </a:prstGeom>
            <a:solidFill>
              <a:srgbClr val="E1E1E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0000">
                <a:lnSpc>
                  <a:spcPct val="100000"/>
                </a:lnSpc>
                <a:spcBef>
                  <a:spcPts val="0"/>
                </a:spcBef>
                <a:defRPr sz="1200" b="0" i="0" spc="0">
                  <a:solidFill>
                    <a:srgbClr val="000000"/>
                  </a:solidFill>
                  <a:latin typeface="Helvetica"/>
                  <a:ea typeface="Helvetica"/>
                  <a:cs typeface="Helvetica"/>
                  <a:sym typeface="Helvetica"/>
                </a:defRPr>
              </a:lvl1pPr>
            </a:lstStyle>
            <a:p>
              <a:r>
                <a:t>(n) SDU</a:t>
              </a:r>
            </a:p>
          </p:txBody>
        </p:sp>
        <p:sp>
          <p:nvSpPr>
            <p:cNvPr id="410" name="(n) SDU"/>
            <p:cNvSpPr txBox="1"/>
            <p:nvPr/>
          </p:nvSpPr>
          <p:spPr>
            <a:xfrm>
              <a:off x="2531112" y="1699461"/>
              <a:ext cx="1554828" cy="488144"/>
            </a:xfrm>
            <a:prstGeom prst="rect">
              <a:avLst/>
            </a:prstGeom>
            <a:solidFill>
              <a:srgbClr val="E1E1E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0000">
                <a:lnSpc>
                  <a:spcPct val="100000"/>
                </a:lnSpc>
                <a:spcBef>
                  <a:spcPts val="0"/>
                </a:spcBef>
                <a:defRPr sz="1200" b="0" i="0" spc="0">
                  <a:solidFill>
                    <a:srgbClr val="000000"/>
                  </a:solidFill>
                  <a:latin typeface="Helvetica"/>
                  <a:ea typeface="Helvetica"/>
                  <a:cs typeface="Helvetica"/>
                  <a:sym typeface="Helvetica"/>
                </a:defRPr>
              </a:lvl1pPr>
            </a:lstStyle>
            <a:p>
              <a:r>
                <a:t>(n) SDU</a:t>
              </a:r>
            </a:p>
          </p:txBody>
        </p:sp>
        <p:sp>
          <p:nvSpPr>
            <p:cNvPr id="411" name="(n) PDU"/>
            <p:cNvSpPr txBox="1"/>
            <p:nvPr/>
          </p:nvSpPr>
          <p:spPr>
            <a:xfrm>
              <a:off x="1482508" y="2549192"/>
              <a:ext cx="2603432" cy="488144"/>
            </a:xfrm>
            <a:prstGeom prst="rect">
              <a:avLst/>
            </a:prstGeom>
            <a:solidFill>
              <a:srgbClr val="A9A9A9"/>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0000">
                <a:lnSpc>
                  <a:spcPct val="100000"/>
                </a:lnSpc>
                <a:spcBef>
                  <a:spcPts val="0"/>
                </a:spcBef>
                <a:defRPr sz="1200" b="0" i="0" spc="0">
                  <a:solidFill>
                    <a:srgbClr val="000000"/>
                  </a:solidFill>
                  <a:latin typeface="Helvetica"/>
                  <a:ea typeface="Helvetica"/>
                  <a:cs typeface="Helvetica"/>
                  <a:sym typeface="Helvetica"/>
                </a:defRPr>
              </a:lvl1pPr>
            </a:lstStyle>
            <a:p>
              <a:r>
                <a:t>(n) PDU</a:t>
              </a:r>
            </a:p>
          </p:txBody>
        </p:sp>
        <p:sp>
          <p:nvSpPr>
            <p:cNvPr id="412" name="(n) PCI"/>
            <p:cNvSpPr txBox="1"/>
            <p:nvPr/>
          </p:nvSpPr>
          <p:spPr>
            <a:xfrm>
              <a:off x="1482508" y="1699461"/>
              <a:ext cx="994367" cy="488144"/>
            </a:xfrm>
            <a:prstGeom prst="rect">
              <a:avLst/>
            </a:prstGeom>
            <a:solidFill>
              <a:srgbClr val="A9A9A9"/>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0000">
                <a:lnSpc>
                  <a:spcPct val="100000"/>
                </a:lnSpc>
                <a:spcBef>
                  <a:spcPts val="0"/>
                </a:spcBef>
                <a:defRPr sz="1200" b="0" i="0" spc="0">
                  <a:solidFill>
                    <a:srgbClr val="000000"/>
                  </a:solidFill>
                  <a:latin typeface="Helvetica"/>
                  <a:ea typeface="Helvetica"/>
                  <a:cs typeface="Helvetica"/>
                  <a:sym typeface="Helvetica"/>
                </a:defRPr>
              </a:lvl1pPr>
            </a:lstStyle>
            <a:p>
              <a:r>
                <a:t>(n) PCI</a:t>
              </a:r>
            </a:p>
          </p:txBody>
        </p:sp>
        <p:sp>
          <p:nvSpPr>
            <p:cNvPr id="413" name="Ligne"/>
            <p:cNvSpPr/>
            <p:nvPr/>
          </p:nvSpPr>
          <p:spPr>
            <a:xfrm flipV="1">
              <a:off x="1030524" y="3236208"/>
              <a:ext cx="3605029" cy="7233"/>
            </a:xfrm>
            <a:prstGeom prst="line">
              <a:avLst/>
            </a:prstGeom>
            <a:noFill/>
            <a:ln w="25400" cap="flat">
              <a:solidFill>
                <a:srgbClr val="FF2600"/>
              </a:solidFill>
              <a:prstDash val="solid"/>
              <a:miter lim="400000"/>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414" name="(n-1) SDU"/>
            <p:cNvSpPr txBox="1"/>
            <p:nvPr/>
          </p:nvSpPr>
          <p:spPr>
            <a:xfrm>
              <a:off x="1482508" y="3398922"/>
              <a:ext cx="2603432" cy="488144"/>
            </a:xfrm>
            <a:prstGeom prst="rect">
              <a:avLst/>
            </a:prstGeom>
            <a:solidFill>
              <a:srgbClr val="A9A9A9"/>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0000">
                <a:lnSpc>
                  <a:spcPct val="100000"/>
                </a:lnSpc>
                <a:spcBef>
                  <a:spcPts val="0"/>
                </a:spcBef>
                <a:defRPr sz="1200" b="0" i="0" spc="0">
                  <a:solidFill>
                    <a:srgbClr val="000000"/>
                  </a:solidFill>
                  <a:latin typeface="Helvetica"/>
                  <a:ea typeface="Helvetica"/>
                  <a:cs typeface="Helvetica"/>
                  <a:sym typeface="Helvetica"/>
                </a:defRPr>
              </a:lvl1pPr>
            </a:lstStyle>
            <a:p>
              <a:r>
                <a:t>(n-1) SDU</a:t>
              </a:r>
            </a:p>
          </p:txBody>
        </p:sp>
        <p:sp>
          <p:nvSpPr>
            <p:cNvPr id="415" name="Protocol Data Unit"/>
            <p:cNvSpPr txBox="1"/>
            <p:nvPr/>
          </p:nvSpPr>
          <p:spPr>
            <a:xfrm>
              <a:off x="4556002" y="90396"/>
              <a:ext cx="3308527" cy="3073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50000">
                <a:lnSpc>
                  <a:spcPct val="100000"/>
                </a:lnSpc>
                <a:spcBef>
                  <a:spcPts val="0"/>
                </a:spcBef>
                <a:defRPr sz="1300" i="0" spc="0">
                  <a:solidFill>
                    <a:srgbClr val="000000"/>
                  </a:solidFill>
                  <a:latin typeface="Helvetica"/>
                  <a:ea typeface="Helvetica"/>
                  <a:cs typeface="Helvetica"/>
                  <a:sym typeface="Helvetica"/>
                </a:defRPr>
              </a:lvl1pPr>
            </a:lstStyle>
            <a:p>
              <a:r>
                <a:t>Protocol Data Unit</a:t>
              </a:r>
            </a:p>
          </p:txBody>
        </p:sp>
        <p:sp>
          <p:nvSpPr>
            <p:cNvPr id="416" name="Service Data Unit"/>
            <p:cNvSpPr txBox="1"/>
            <p:nvPr/>
          </p:nvSpPr>
          <p:spPr>
            <a:xfrm>
              <a:off x="4556002" y="940127"/>
              <a:ext cx="3308527" cy="3073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50000">
                <a:lnSpc>
                  <a:spcPct val="100000"/>
                </a:lnSpc>
                <a:spcBef>
                  <a:spcPts val="0"/>
                </a:spcBef>
                <a:defRPr sz="1300" b="0" i="0" spc="0">
                  <a:solidFill>
                    <a:srgbClr val="000000"/>
                  </a:solidFill>
                  <a:latin typeface="Helvetica"/>
                  <a:ea typeface="Helvetica"/>
                  <a:cs typeface="Helvetica"/>
                  <a:sym typeface="Helvetica"/>
                </a:defRPr>
              </a:lvl1pPr>
            </a:lstStyle>
            <a:p>
              <a:r>
                <a:t>Service Data Unit</a:t>
              </a:r>
            </a:p>
          </p:txBody>
        </p:sp>
        <p:sp>
          <p:nvSpPr>
            <p:cNvPr id="417" name="Encapsulation : ajout d’un Protocol Control Information"/>
            <p:cNvSpPr txBox="1"/>
            <p:nvPr/>
          </p:nvSpPr>
          <p:spPr>
            <a:xfrm>
              <a:off x="4556002" y="1827958"/>
              <a:ext cx="5152624" cy="3073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r>
                <a:rPr b="1"/>
                <a:t>Encapsulation</a:t>
              </a:r>
              <a:r>
                <a:t> : ajout d’un </a:t>
              </a:r>
              <a:r>
                <a:rPr b="1"/>
                <a:t>Protocol Control Information</a:t>
              </a:r>
            </a:p>
          </p:txBody>
        </p:sp>
        <p:sp>
          <p:nvSpPr>
            <p:cNvPr id="418" name="Protocol Data Unit"/>
            <p:cNvSpPr txBox="1"/>
            <p:nvPr/>
          </p:nvSpPr>
          <p:spPr>
            <a:xfrm>
              <a:off x="4556002" y="2639589"/>
              <a:ext cx="3308527" cy="3073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50000">
                <a:lnSpc>
                  <a:spcPct val="100000"/>
                </a:lnSpc>
                <a:spcBef>
                  <a:spcPts val="0"/>
                </a:spcBef>
                <a:defRPr sz="1300" i="0" spc="0">
                  <a:solidFill>
                    <a:srgbClr val="000000"/>
                  </a:solidFill>
                  <a:latin typeface="Helvetica"/>
                  <a:ea typeface="Helvetica"/>
                  <a:cs typeface="Helvetica"/>
                  <a:sym typeface="Helvetica"/>
                </a:defRPr>
              </a:lvl1pPr>
            </a:lstStyle>
            <a:p>
              <a:r>
                <a:t>Protocol Data Unit</a:t>
              </a:r>
            </a:p>
          </p:txBody>
        </p:sp>
        <p:sp>
          <p:nvSpPr>
            <p:cNvPr id="419" name="Ligne"/>
            <p:cNvSpPr/>
            <p:nvPr/>
          </p:nvSpPr>
          <p:spPr>
            <a:xfrm>
              <a:off x="2827614" y="2893770"/>
              <a:ext cx="6135675" cy="1464734"/>
            </a:xfrm>
            <a:custGeom>
              <a:avLst/>
              <a:gdLst/>
              <a:ahLst/>
              <a:cxnLst>
                <a:cxn ang="0">
                  <a:pos x="wd2" y="hd2"/>
                </a:cxn>
                <a:cxn ang="5400000">
                  <a:pos x="wd2" y="hd2"/>
                </a:cxn>
                <a:cxn ang="10800000">
                  <a:pos x="wd2" y="hd2"/>
                </a:cxn>
                <a:cxn ang="16200000">
                  <a:pos x="wd2" y="hd2"/>
                </a:cxn>
              </a:cxnLst>
              <a:rect l="0" t="0" r="r" b="b"/>
              <a:pathLst>
                <a:path w="21600" h="9843" extrusionOk="0">
                  <a:moveTo>
                    <a:pt x="0" y="521"/>
                  </a:moveTo>
                  <a:cubicBezTo>
                    <a:pt x="0" y="521"/>
                    <a:pt x="9215" y="21600"/>
                    <a:pt x="21385" y="362"/>
                  </a:cubicBezTo>
                  <a:lnTo>
                    <a:pt x="21600" y="0"/>
                  </a:lnTo>
                </a:path>
              </a:pathLst>
            </a:custGeom>
            <a:noFill/>
            <a:ln w="12700" cap="flat">
              <a:solidFill>
                <a:srgbClr val="DC5B00"/>
              </a:solidFill>
              <a:custDash>
                <a:ds d="600000" sp="600000"/>
              </a:custDash>
              <a:miter lim="400000"/>
              <a:tailEnd type="triangle" w="med" len="med"/>
            </a:ln>
            <a:effectLst/>
          </p:spPr>
          <p:txBody>
            <a:bodyPr wrap="square" lIns="101600" tIns="101600" rIns="101600" bIns="101600" numCol="1" anchor="t">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420" name="échangé via une connexion de niveau (n-1)"/>
            <p:cNvSpPr txBox="1"/>
            <p:nvPr/>
          </p:nvSpPr>
          <p:spPr>
            <a:xfrm>
              <a:off x="4800074" y="3887066"/>
              <a:ext cx="4628322" cy="3073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50000">
                <a:lnSpc>
                  <a:spcPct val="100000"/>
                </a:lnSpc>
                <a:spcBef>
                  <a:spcPts val="0"/>
                </a:spcBef>
                <a:defRPr sz="1200" b="0" spc="0">
                  <a:solidFill>
                    <a:srgbClr val="000000"/>
                  </a:solidFill>
                  <a:latin typeface="Helvetica"/>
                  <a:ea typeface="Helvetica"/>
                  <a:cs typeface="Helvetica"/>
                  <a:sym typeface="Helvetica"/>
                </a:defRPr>
              </a:lvl1pPr>
            </a:lstStyle>
            <a:p>
              <a:r>
                <a:t>échangé via une connexion de niveau (n-1)</a:t>
              </a:r>
            </a:p>
          </p:txBody>
        </p:sp>
        <p:sp>
          <p:nvSpPr>
            <p:cNvPr id="421" name="Interface (N+1) / N"/>
            <p:cNvSpPr txBox="1"/>
            <p:nvPr/>
          </p:nvSpPr>
          <p:spPr>
            <a:xfrm>
              <a:off x="0" y="361587"/>
              <a:ext cx="2079129" cy="325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50000">
                <a:lnSpc>
                  <a:spcPct val="100000"/>
                </a:lnSpc>
                <a:spcBef>
                  <a:spcPts val="0"/>
                </a:spcBef>
                <a:defRPr sz="1200" i="0" spc="0">
                  <a:solidFill>
                    <a:srgbClr val="FF2600"/>
                  </a:solidFill>
                  <a:latin typeface="Helvetica"/>
                  <a:ea typeface="Helvetica"/>
                  <a:cs typeface="Helvetica"/>
                  <a:sym typeface="Helvetica"/>
                </a:defRPr>
              </a:lvl1pPr>
            </a:lstStyle>
            <a:p>
              <a:r>
                <a:t>Interface (N+1) / N</a:t>
              </a:r>
            </a:p>
          </p:txBody>
        </p:sp>
        <p:sp>
          <p:nvSpPr>
            <p:cNvPr id="422" name="Interface N / (N-1)"/>
            <p:cNvSpPr txBox="1"/>
            <p:nvPr/>
          </p:nvSpPr>
          <p:spPr>
            <a:xfrm>
              <a:off x="0" y="2914395"/>
              <a:ext cx="2079129" cy="325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50000">
                <a:lnSpc>
                  <a:spcPct val="100000"/>
                </a:lnSpc>
                <a:spcBef>
                  <a:spcPts val="0"/>
                </a:spcBef>
                <a:defRPr sz="1200" i="0" spc="0">
                  <a:solidFill>
                    <a:srgbClr val="FF2600"/>
                  </a:solidFill>
                  <a:latin typeface="Helvetica"/>
                  <a:ea typeface="Helvetica"/>
                  <a:cs typeface="Helvetica"/>
                  <a:sym typeface="Helvetica"/>
                </a:defRPr>
              </a:lvl1pPr>
            </a:lstStyle>
            <a:p>
              <a:r>
                <a:t>Interface N / (N-1)</a:t>
              </a:r>
            </a:p>
          </p:txBody>
        </p:sp>
      </p:grpSp>
      <p:pic>
        <p:nvPicPr>
          <p:cNvPr id="424" name="OSIMODELET.png" descr="OSIMODELET.png"/>
          <p:cNvPicPr>
            <a:picLocks noChangeAspect="1"/>
          </p:cNvPicPr>
          <p:nvPr/>
        </p:nvPicPr>
        <p:blipFill>
          <a:blip r:embed="rId3"/>
          <a:stretch>
            <a:fillRect/>
          </a:stretch>
        </p:blipFill>
        <p:spPr>
          <a:xfrm>
            <a:off x="7299740" y="209593"/>
            <a:ext cx="1828801" cy="933407"/>
          </a:xfrm>
          <a:prstGeom prst="rect">
            <a:avLst/>
          </a:prstGeom>
          <a:ln w="12700">
            <a:miter lim="400000"/>
          </a:ln>
        </p:spPr>
      </p:pic>
      <p:sp>
        <p:nvSpPr>
          <p:cNvPr id="425" name="Architecture de communication en couches                 Ch.1"/>
          <p:cNvSpPr txBox="1"/>
          <p:nvPr/>
        </p:nvSpPr>
        <p:spPr>
          <a:xfrm>
            <a:off x="279400" y="139700"/>
            <a:ext cx="959823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00000"/>
              </a:lnSpc>
              <a:spcBef>
                <a:spcPts val="0"/>
              </a:spcBef>
              <a:defRPr sz="3600" b="0" i="0" spc="-72">
                <a:latin typeface="+mj-lt"/>
                <a:ea typeface="+mj-ea"/>
                <a:cs typeface="+mj-cs"/>
                <a:sym typeface="Garamond"/>
              </a:defRPr>
            </a:pPr>
            <a:r>
              <a:rPr sz="3300" spc="-131"/>
              <a:t>Architecture de communication en couches</a:t>
            </a:r>
            <a:r>
              <a:rPr sz="2200" spc="-44">
                <a:latin typeface="Consolas"/>
                <a:ea typeface="Consolas"/>
                <a:cs typeface="Consolas"/>
                <a:sym typeface="Consolas"/>
              </a:rPr>
              <a:t>                 Ch.1</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9" name="pasted-image.tif" descr="pasted-image.tif"/>
          <p:cNvPicPr>
            <a:picLocks noChangeAspect="1"/>
          </p:cNvPicPr>
          <p:nvPr/>
        </p:nvPicPr>
        <p:blipFill>
          <a:blip r:embed="rId2"/>
          <a:stretch>
            <a:fillRect/>
          </a:stretch>
        </p:blipFill>
        <p:spPr>
          <a:xfrm>
            <a:off x="65364" y="1735865"/>
            <a:ext cx="9768900" cy="1529746"/>
          </a:xfrm>
          <a:prstGeom prst="rect">
            <a:avLst/>
          </a:prstGeom>
          <a:ln w="12700">
            <a:miter lim="400000"/>
          </a:ln>
        </p:spPr>
      </p:pic>
      <p:grpSp>
        <p:nvGrpSpPr>
          <p:cNvPr id="2252" name="Grouper"/>
          <p:cNvGrpSpPr/>
          <p:nvPr/>
        </p:nvGrpSpPr>
        <p:grpSpPr>
          <a:xfrm>
            <a:off x="317500" y="1270000"/>
            <a:ext cx="9525000" cy="38100"/>
            <a:chOff x="0" y="0"/>
            <a:chExt cx="9525000" cy="38100"/>
          </a:xfrm>
        </p:grpSpPr>
        <p:sp>
          <p:nvSpPr>
            <p:cNvPr id="225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25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253" name="L’en-tête du datagramme IPv4"/>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L’en-tête du datagramme IPv4</a:t>
            </a:r>
          </a:p>
        </p:txBody>
      </p:sp>
      <p:pic>
        <p:nvPicPr>
          <p:cNvPr id="2254" name="640px-Ipv4_header.svg.png" descr="640px-Ipv4_header.svg.png"/>
          <p:cNvPicPr>
            <a:picLocks noChangeAspect="1"/>
          </p:cNvPicPr>
          <p:nvPr/>
        </p:nvPicPr>
        <p:blipFill>
          <a:blip r:embed="rId3"/>
          <a:stretch>
            <a:fillRect/>
          </a:stretch>
        </p:blipFill>
        <p:spPr>
          <a:xfrm>
            <a:off x="11386887" y="3851286"/>
            <a:ext cx="8128001" cy="3822701"/>
          </a:xfrm>
          <a:prstGeom prst="rect">
            <a:avLst/>
          </a:prstGeom>
          <a:ln w="12700">
            <a:miter lim="400000"/>
          </a:ln>
        </p:spPr>
      </p:pic>
      <p:sp>
        <p:nvSpPr>
          <p:cNvPr id="2255" name="Texte"/>
          <p:cNvSpPr txBox="1"/>
          <p:nvPr/>
        </p:nvSpPr>
        <p:spPr>
          <a:xfrm>
            <a:off x="9558808" y="7200900"/>
            <a:ext cx="334492"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110</a:t>
            </a:fld>
            <a:endParaRPr/>
          </a:p>
        </p:txBody>
      </p:sp>
      <p:sp>
        <p:nvSpPr>
          <p:cNvPr id="2256" name="Fig 4.5 - L’en-tête du datagramme IPv4"/>
          <p:cNvSpPr txBox="1"/>
          <p:nvPr/>
        </p:nvSpPr>
        <p:spPr>
          <a:xfrm>
            <a:off x="588926" y="7188200"/>
            <a:ext cx="4709979"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4.5 - L’en-tête du datagramme IPv4</a:t>
            </a:r>
          </a:p>
        </p:txBody>
      </p:sp>
      <p:sp>
        <p:nvSpPr>
          <p:cNvPr id="2257" name="4 - La couche Internet - Le protocole IP"/>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couche Internet - Le protocole IP</a:t>
            </a:r>
          </a:p>
        </p:txBody>
      </p:sp>
      <p:sp>
        <p:nvSpPr>
          <p:cNvPr id="2258"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259" name="Internet-transit-3.png" descr="Internet-transit-3.png"/>
          <p:cNvPicPr>
            <a:picLocks noChangeAspect="1"/>
          </p:cNvPicPr>
          <p:nvPr/>
        </p:nvPicPr>
        <p:blipFill>
          <a:blip r:embed="rId4"/>
          <a:stretch>
            <a:fillRect/>
          </a:stretch>
        </p:blipFill>
        <p:spPr>
          <a:xfrm>
            <a:off x="7082925" y="46153"/>
            <a:ext cx="1316973" cy="921881"/>
          </a:xfrm>
          <a:prstGeom prst="rect">
            <a:avLst/>
          </a:prstGeom>
          <a:ln w="12700">
            <a:miter lim="400000"/>
          </a:ln>
        </p:spPr>
      </p:pic>
      <p:pic>
        <p:nvPicPr>
          <p:cNvPr id="2260" name="1024px-Ipv4_header.svg.png" descr="1024px-Ipv4_header.svg.png"/>
          <p:cNvPicPr>
            <a:picLocks noChangeAspect="1"/>
          </p:cNvPicPr>
          <p:nvPr/>
        </p:nvPicPr>
        <p:blipFill>
          <a:blip r:embed="rId5"/>
          <a:stretch>
            <a:fillRect/>
          </a:stretch>
        </p:blipFill>
        <p:spPr>
          <a:xfrm>
            <a:off x="605219" y="3117698"/>
            <a:ext cx="8727845" cy="4108225"/>
          </a:xfrm>
          <a:prstGeom prst="rect">
            <a:avLst/>
          </a:prstGeom>
          <a:ln w="12700">
            <a:miter lim="400000"/>
          </a:ln>
        </p:spPr>
      </p:pic>
    </p:spTree>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64" name="Grouper"/>
          <p:cNvGrpSpPr/>
          <p:nvPr/>
        </p:nvGrpSpPr>
        <p:grpSpPr>
          <a:xfrm>
            <a:off x="317500" y="1270000"/>
            <a:ext cx="9525000" cy="38100"/>
            <a:chOff x="0" y="0"/>
            <a:chExt cx="9525000" cy="38100"/>
          </a:xfrm>
        </p:grpSpPr>
        <p:sp>
          <p:nvSpPr>
            <p:cNvPr id="226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26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265" name="Le datagramme IPv4"/>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Le datagramme IPv4</a:t>
            </a:r>
          </a:p>
        </p:txBody>
      </p:sp>
      <p:sp>
        <p:nvSpPr>
          <p:cNvPr id="2266" name="Texte"/>
          <p:cNvSpPr txBox="1"/>
          <p:nvPr/>
        </p:nvSpPr>
        <p:spPr>
          <a:xfrm>
            <a:off x="9567217" y="7200900"/>
            <a:ext cx="326083"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111</a:t>
            </a:fld>
            <a:endParaRPr/>
          </a:p>
        </p:txBody>
      </p:sp>
      <p:sp>
        <p:nvSpPr>
          <p:cNvPr id="2267" name="L’en-tête est de 20 à 60 octets…"/>
          <p:cNvSpPr txBox="1">
            <a:spLocks noGrp="1"/>
          </p:cNvSpPr>
          <p:nvPr>
            <p:ph type="body" idx="1"/>
          </p:nvPr>
        </p:nvSpPr>
        <p:spPr>
          <a:xfrm>
            <a:off x="279400" y="2025650"/>
            <a:ext cx="9601200" cy="5320644"/>
          </a:xfrm>
          <a:prstGeom prst="rect">
            <a:avLst/>
          </a:prstGeom>
        </p:spPr>
        <p:txBody>
          <a:bodyPr anchor="t"/>
          <a:lstStyle/>
          <a:p>
            <a:pPr lvl="1">
              <a:lnSpc>
                <a:spcPct val="100000"/>
              </a:lnSpc>
              <a:spcBef>
                <a:spcPts val="100"/>
              </a:spcBef>
              <a:buClr>
                <a:srgbClr val="040F6A"/>
              </a:buClr>
              <a:buSzPct val="75000"/>
              <a:buFont typeface="Lucida Grande"/>
              <a:buChar char="‣"/>
              <a:defRPr sz="2000"/>
            </a:pPr>
            <a:r>
              <a:t>L’en-tête est de 20 à 60 octets</a:t>
            </a:r>
          </a:p>
          <a:p>
            <a:pPr lvl="2">
              <a:lnSpc>
                <a:spcPct val="100000"/>
              </a:lnSpc>
              <a:spcBef>
                <a:spcPts val="100"/>
              </a:spcBef>
              <a:buClr>
                <a:srgbClr val="040F6A"/>
              </a:buClr>
              <a:buSzPct val="75000"/>
              <a:buFont typeface="Lucida Grande"/>
              <a:buChar char="‣"/>
              <a:defRPr sz="2000" b="1"/>
            </a:pPr>
            <a:r>
              <a:t>Version IP (4 bits) = 4</a:t>
            </a:r>
          </a:p>
          <a:p>
            <a:pPr lvl="2">
              <a:lnSpc>
                <a:spcPct val="100000"/>
              </a:lnSpc>
              <a:spcBef>
                <a:spcPts val="100"/>
              </a:spcBef>
              <a:buClr>
                <a:srgbClr val="040F6A"/>
              </a:buClr>
              <a:buSzPct val="75000"/>
              <a:buFont typeface="Lucida Grande"/>
              <a:buChar char="‣"/>
              <a:defRPr sz="2000" spc="-59"/>
            </a:pPr>
            <a:r>
              <a:rPr b="1"/>
              <a:t>IHL</a:t>
            </a:r>
            <a:r>
              <a:t>, </a:t>
            </a:r>
            <a:r>
              <a:rPr i="1"/>
              <a:t>Internet Header Lenght ; l</a:t>
            </a:r>
            <a:r>
              <a:t>ongueur en-tête en nombre de mots de 32 bits (4 bits) </a:t>
            </a:r>
          </a:p>
          <a:p>
            <a:pPr lvl="2">
              <a:lnSpc>
                <a:spcPct val="100000"/>
              </a:lnSpc>
              <a:spcBef>
                <a:spcPts val="100"/>
              </a:spcBef>
              <a:buClr>
                <a:srgbClr val="040F6A"/>
              </a:buClr>
              <a:buSzPct val="75000"/>
              <a:buFont typeface="Lucida Grande"/>
              <a:buChar char="‣"/>
              <a:defRPr sz="2000"/>
            </a:pPr>
            <a:r>
              <a:rPr b="1"/>
              <a:t>ToS</a:t>
            </a:r>
            <a:r>
              <a:t>, Type de service ; (8 bits)</a:t>
            </a:r>
          </a:p>
          <a:p>
            <a:pPr lvl="2">
              <a:lnSpc>
                <a:spcPct val="100000"/>
              </a:lnSpc>
              <a:spcBef>
                <a:spcPts val="100"/>
              </a:spcBef>
              <a:buClr>
                <a:srgbClr val="040F6A"/>
              </a:buClr>
              <a:buSzPct val="75000"/>
              <a:buFont typeface="Lucida Grande"/>
              <a:buChar char="‣"/>
              <a:defRPr sz="2000" b="1"/>
            </a:pPr>
            <a:r>
              <a:t>Longueur totale, en octets, du datagramme (16 bits)</a:t>
            </a:r>
          </a:p>
          <a:p>
            <a:pPr lvl="2">
              <a:lnSpc>
                <a:spcPct val="100000"/>
              </a:lnSpc>
              <a:spcBef>
                <a:spcPts val="100"/>
              </a:spcBef>
              <a:buClr>
                <a:srgbClr val="040F6A"/>
              </a:buClr>
              <a:buSzPct val="75000"/>
              <a:buFont typeface="Lucida Grande"/>
              <a:buChar char="‣"/>
              <a:defRPr sz="2000"/>
            </a:pPr>
            <a:r>
              <a:t>Identification ; identifier les fragments d’un paquets(16 bits)</a:t>
            </a:r>
          </a:p>
          <a:p>
            <a:pPr lvl="2">
              <a:lnSpc>
                <a:spcPct val="100000"/>
              </a:lnSpc>
              <a:spcBef>
                <a:spcPts val="100"/>
              </a:spcBef>
              <a:buClr>
                <a:srgbClr val="040F6A"/>
              </a:buClr>
              <a:buSzPct val="75000"/>
              <a:buFont typeface="Lucida Grande"/>
              <a:buChar char="‣"/>
              <a:defRPr sz="2000"/>
            </a:pPr>
            <a:r>
              <a:rPr i="1"/>
              <a:t>Flgs</a:t>
            </a:r>
            <a:r>
              <a:t> : Indicateurs ou Flags (3 bits)</a:t>
            </a:r>
          </a:p>
          <a:p>
            <a:pPr lvl="2">
              <a:lnSpc>
                <a:spcPct val="100000"/>
              </a:lnSpc>
              <a:spcBef>
                <a:spcPts val="100"/>
              </a:spcBef>
              <a:buClr>
                <a:srgbClr val="040F6A"/>
              </a:buClr>
              <a:buSzPct val="75000"/>
              <a:buFont typeface="Lucida Grande"/>
              <a:buChar char="‣"/>
              <a:defRPr sz="2000"/>
            </a:pPr>
            <a:r>
              <a:rPr i="1"/>
              <a:t>Fragment offset</a:t>
            </a:r>
            <a:r>
              <a:t> (13 bits)</a:t>
            </a:r>
          </a:p>
          <a:p>
            <a:pPr lvl="2">
              <a:lnSpc>
                <a:spcPct val="100000"/>
              </a:lnSpc>
              <a:spcBef>
                <a:spcPts val="100"/>
              </a:spcBef>
              <a:buClr>
                <a:srgbClr val="040F6A"/>
              </a:buClr>
              <a:buSzPct val="75000"/>
              <a:buFont typeface="Lucida Grande"/>
              <a:buChar char="‣"/>
              <a:defRPr sz="2000" b="1"/>
            </a:pPr>
            <a:r>
              <a:t>TTL, Time To Live : Durée de vie (8 bits)</a:t>
            </a:r>
          </a:p>
          <a:p>
            <a:pPr lvl="2">
              <a:lnSpc>
                <a:spcPct val="100000"/>
              </a:lnSpc>
              <a:spcBef>
                <a:spcPts val="100"/>
              </a:spcBef>
              <a:buClr>
                <a:srgbClr val="040F6A"/>
              </a:buClr>
              <a:buSzPct val="75000"/>
              <a:buFont typeface="Lucida Grande"/>
              <a:buChar char="‣"/>
              <a:defRPr sz="2000"/>
            </a:pPr>
            <a:r>
              <a:rPr b="1"/>
              <a:t>Protocol</a:t>
            </a:r>
            <a:r>
              <a:t> ; n° de protocole de transport (8 bits) </a:t>
            </a:r>
          </a:p>
          <a:p>
            <a:pPr lvl="2">
              <a:lnSpc>
                <a:spcPct val="100000"/>
              </a:lnSpc>
              <a:spcBef>
                <a:spcPts val="100"/>
              </a:spcBef>
              <a:buClr>
                <a:srgbClr val="040F6A"/>
              </a:buClr>
              <a:buSzPct val="75000"/>
              <a:buFont typeface="Lucida Grande"/>
              <a:buChar char="‣"/>
              <a:defRPr sz="2000"/>
            </a:pPr>
            <a:r>
              <a:rPr i="1"/>
              <a:t>Header Checksum</a:t>
            </a:r>
            <a:r>
              <a:t> ;  somme de contrôle de l’en-tête (16 bits) </a:t>
            </a:r>
          </a:p>
          <a:p>
            <a:pPr lvl="2">
              <a:lnSpc>
                <a:spcPct val="100000"/>
              </a:lnSpc>
              <a:spcBef>
                <a:spcPts val="100"/>
              </a:spcBef>
              <a:buClr>
                <a:srgbClr val="040F6A"/>
              </a:buClr>
              <a:buSzPct val="75000"/>
              <a:buFont typeface="Lucida Grande"/>
              <a:buChar char="‣"/>
              <a:defRPr sz="2000" b="1"/>
            </a:pPr>
            <a:r>
              <a:t>Adresse source (32 bits) </a:t>
            </a:r>
          </a:p>
          <a:p>
            <a:pPr lvl="2">
              <a:lnSpc>
                <a:spcPct val="100000"/>
              </a:lnSpc>
              <a:spcBef>
                <a:spcPts val="100"/>
              </a:spcBef>
              <a:buClr>
                <a:srgbClr val="040F6A"/>
              </a:buClr>
              <a:buSzPct val="75000"/>
              <a:buFont typeface="Lucida Grande"/>
              <a:buChar char="‣"/>
              <a:defRPr sz="2000" b="1"/>
            </a:pPr>
            <a:r>
              <a:t>Adresse destination (32 bits) </a:t>
            </a:r>
          </a:p>
          <a:p>
            <a:pPr lvl="2">
              <a:lnSpc>
                <a:spcPct val="100000"/>
              </a:lnSpc>
              <a:spcBef>
                <a:spcPts val="100"/>
              </a:spcBef>
              <a:buClr>
                <a:srgbClr val="040F6A"/>
              </a:buClr>
              <a:buSzPct val="75000"/>
              <a:buFont typeface="Lucida Grande"/>
              <a:buChar char="‣"/>
              <a:defRPr sz="2000"/>
            </a:pPr>
            <a:r>
              <a:t>Options (0 à 40 octets)</a:t>
            </a:r>
          </a:p>
          <a:p>
            <a:pPr lvl="2">
              <a:lnSpc>
                <a:spcPct val="100000"/>
              </a:lnSpc>
              <a:spcBef>
                <a:spcPts val="100"/>
              </a:spcBef>
              <a:buClr>
                <a:srgbClr val="040F6A"/>
              </a:buClr>
              <a:buSzPct val="75000"/>
              <a:buFont typeface="Lucida Grande"/>
              <a:buChar char="‣"/>
              <a:defRPr sz="2000"/>
            </a:pPr>
            <a:r>
              <a:rPr i="1"/>
              <a:t>Padding</a:t>
            </a:r>
            <a:r>
              <a:t> ; remplissage ; tel que l’en-tête soit un multiple de 32 bits</a:t>
            </a:r>
          </a:p>
        </p:txBody>
      </p:sp>
      <p:sp>
        <p:nvSpPr>
          <p:cNvPr id="2268" name="4 - La couche Internet - Le protocole IP"/>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couche Internet - Le protocole IP</a:t>
            </a:r>
          </a:p>
        </p:txBody>
      </p:sp>
      <p:sp>
        <p:nvSpPr>
          <p:cNvPr id="2269"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270"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spTree>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6" name="Grouper"/>
          <p:cNvGrpSpPr/>
          <p:nvPr/>
        </p:nvGrpSpPr>
        <p:grpSpPr>
          <a:xfrm>
            <a:off x="317500" y="1270000"/>
            <a:ext cx="9525000" cy="38100"/>
            <a:chOff x="0" y="0"/>
            <a:chExt cx="9525000" cy="38100"/>
          </a:xfrm>
        </p:grpSpPr>
        <p:sp>
          <p:nvSpPr>
            <p:cNvPr id="2274"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275"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277" name="L’en-tête du datagramme IPv6"/>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L’en-tête du datagramme IPv6</a:t>
            </a:r>
          </a:p>
        </p:txBody>
      </p:sp>
      <p:pic>
        <p:nvPicPr>
          <p:cNvPr id="2278" name="640px-Ipv4_header.svg.png" descr="640px-Ipv4_header.svg.png"/>
          <p:cNvPicPr>
            <a:picLocks noChangeAspect="1"/>
          </p:cNvPicPr>
          <p:nvPr/>
        </p:nvPicPr>
        <p:blipFill>
          <a:blip r:embed="rId3"/>
          <a:stretch>
            <a:fillRect/>
          </a:stretch>
        </p:blipFill>
        <p:spPr>
          <a:xfrm>
            <a:off x="11386887" y="3851286"/>
            <a:ext cx="8128001" cy="3822701"/>
          </a:xfrm>
          <a:prstGeom prst="rect">
            <a:avLst/>
          </a:prstGeom>
          <a:ln w="12700">
            <a:miter lim="400000"/>
          </a:ln>
        </p:spPr>
      </p:pic>
      <p:sp>
        <p:nvSpPr>
          <p:cNvPr id="2279" name="Un en-tête IPv6 de 40 octets        Adresses IPv6  de 16 octets, soit 128 bits"/>
          <p:cNvSpPr txBox="1"/>
          <p:nvPr/>
        </p:nvSpPr>
        <p:spPr>
          <a:xfrm>
            <a:off x="-274957" y="1682750"/>
            <a:ext cx="3793397" cy="46305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marL="571500" lvl="1" indent="-254000" defTabSz="457200">
              <a:lnSpc>
                <a:spcPct val="100000"/>
              </a:lnSpc>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Un en-tête IPv6 de 40 octets</a:t>
            </a:r>
            <a:br/>
            <a:br/>
            <a:br/>
            <a:br/>
            <a:br/>
            <a:br/>
            <a:br/>
            <a:br/>
            <a:r>
              <a:t>Adresses IPv6  de 16 octets, soit 128 bits</a:t>
            </a:r>
          </a:p>
        </p:txBody>
      </p:sp>
      <p:sp>
        <p:nvSpPr>
          <p:cNvPr id="2280" name="Texte"/>
          <p:cNvSpPr txBox="1"/>
          <p:nvPr/>
        </p:nvSpPr>
        <p:spPr>
          <a:xfrm>
            <a:off x="9558808" y="7200900"/>
            <a:ext cx="334492"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112</a:t>
            </a:fld>
            <a:endParaRPr/>
          </a:p>
        </p:txBody>
      </p:sp>
      <p:sp>
        <p:nvSpPr>
          <p:cNvPr id="2281" name="Fig 4.6 - L’en-tête du datagramme IPv6"/>
          <p:cNvSpPr txBox="1"/>
          <p:nvPr/>
        </p:nvSpPr>
        <p:spPr>
          <a:xfrm>
            <a:off x="3078126" y="7213600"/>
            <a:ext cx="4498477"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4.6 - L’en-tête du datagramme IPv6</a:t>
            </a:r>
          </a:p>
        </p:txBody>
      </p:sp>
      <p:sp>
        <p:nvSpPr>
          <p:cNvPr id="2282" name="4 - La couche Internet - Le protocole IP"/>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couche Internet - Le protocole IP</a:t>
            </a:r>
          </a:p>
        </p:txBody>
      </p:sp>
      <p:sp>
        <p:nvSpPr>
          <p:cNvPr id="2283"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284" name="Internet-transit-3.png" descr="Internet-transit-3.png"/>
          <p:cNvPicPr>
            <a:picLocks noChangeAspect="1"/>
          </p:cNvPicPr>
          <p:nvPr/>
        </p:nvPicPr>
        <p:blipFill>
          <a:blip r:embed="rId4"/>
          <a:stretch>
            <a:fillRect/>
          </a:stretch>
        </p:blipFill>
        <p:spPr>
          <a:xfrm>
            <a:off x="7082925" y="46153"/>
            <a:ext cx="1316973" cy="921881"/>
          </a:xfrm>
          <a:prstGeom prst="rect">
            <a:avLst/>
          </a:prstGeom>
          <a:ln w="12700">
            <a:miter lim="400000"/>
          </a:ln>
        </p:spPr>
      </p:pic>
      <p:pic>
        <p:nvPicPr>
          <p:cNvPr id="2285" name="4.6-En-tête IPv6 seul.png" descr="4.6-En-tête IPv6 seul.png"/>
          <p:cNvPicPr>
            <a:picLocks noChangeAspect="1"/>
          </p:cNvPicPr>
          <p:nvPr/>
        </p:nvPicPr>
        <p:blipFill>
          <a:blip r:embed="rId5"/>
          <a:stretch>
            <a:fillRect/>
          </a:stretch>
        </p:blipFill>
        <p:spPr>
          <a:xfrm>
            <a:off x="3633455" y="2301679"/>
            <a:ext cx="6287051" cy="4925905"/>
          </a:xfrm>
          <a:prstGeom prst="rect">
            <a:avLst/>
          </a:prstGeom>
          <a:ln w="12700">
            <a:miter lim="400000"/>
          </a:ln>
        </p:spPr>
      </p:pic>
      <p:pic>
        <p:nvPicPr>
          <p:cNvPr id="2286" name="Peigne3.png" descr="Peigne3.png"/>
          <p:cNvPicPr>
            <a:picLocks noChangeAspect="1"/>
          </p:cNvPicPr>
          <p:nvPr/>
        </p:nvPicPr>
        <p:blipFill>
          <a:blip r:embed="rId6"/>
          <a:stretch>
            <a:fillRect/>
          </a:stretch>
        </p:blipFill>
        <p:spPr>
          <a:xfrm>
            <a:off x="3586908" y="1607079"/>
            <a:ext cx="6375281" cy="66343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279"/>
                                        </p:tgtEl>
                                        <p:attrNameLst>
                                          <p:attrName>style.visibility</p:attrName>
                                        </p:attrNameLst>
                                      </p:cBhvr>
                                      <p:to>
                                        <p:strVal val="visible"/>
                                      </p:to>
                                    </p:set>
                                    <p:animEffect transition="in" filter="fade">
                                      <p:cBhvr>
                                        <p:cTn id="7" dur="1000"/>
                                        <p:tgtEl>
                                          <p:spTgt spid="227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2" nodeType="clickEffect">
                                  <p:stCondLst>
                                    <p:cond delay="0"/>
                                  </p:stCondLst>
                                  <p:iterate>
                                    <p:tmAbs val="0"/>
                                  </p:iterate>
                                  <p:childTnLst>
                                    <p:set>
                                      <p:cBhvr>
                                        <p:cTn id="11" fill="hold">
                                          <p:stCondLst>
                                            <p:cond delay="0"/>
                                          </p:stCondLst>
                                        </p:cTn>
                                        <p:tgtEl>
                                          <p:spTgt spid="22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9" grpId="1" animBg="1" advAuto="0"/>
      <p:bldP spid="2279" grpId="2" animBg="1" advAuto="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2" name="Grouper"/>
          <p:cNvGrpSpPr/>
          <p:nvPr/>
        </p:nvGrpSpPr>
        <p:grpSpPr>
          <a:xfrm>
            <a:off x="317500" y="1270000"/>
            <a:ext cx="9525000" cy="38100"/>
            <a:chOff x="0" y="0"/>
            <a:chExt cx="9525000" cy="38100"/>
          </a:xfrm>
        </p:grpSpPr>
        <p:sp>
          <p:nvSpPr>
            <p:cNvPr id="229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29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293" name="L’en-tête du datagramme IPv6"/>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L’en-tête du datagramme IPv6</a:t>
            </a:r>
          </a:p>
        </p:txBody>
      </p:sp>
      <p:pic>
        <p:nvPicPr>
          <p:cNvPr id="2294" name="640px-Ipv4_header.svg.png" descr="640px-Ipv4_header.svg.png"/>
          <p:cNvPicPr>
            <a:picLocks noChangeAspect="1"/>
          </p:cNvPicPr>
          <p:nvPr/>
        </p:nvPicPr>
        <p:blipFill>
          <a:blip r:embed="rId3"/>
          <a:stretch>
            <a:fillRect/>
          </a:stretch>
        </p:blipFill>
        <p:spPr>
          <a:xfrm>
            <a:off x="11386887" y="3851286"/>
            <a:ext cx="8128001" cy="3822701"/>
          </a:xfrm>
          <a:prstGeom prst="rect">
            <a:avLst/>
          </a:prstGeom>
          <a:ln w="12700">
            <a:miter lim="400000"/>
          </a:ln>
        </p:spPr>
      </p:pic>
      <p:sp>
        <p:nvSpPr>
          <p:cNvPr id="2295" name="Texte"/>
          <p:cNvSpPr txBox="1"/>
          <p:nvPr/>
        </p:nvSpPr>
        <p:spPr>
          <a:xfrm>
            <a:off x="9558808" y="7200900"/>
            <a:ext cx="334492"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113</a:t>
            </a:fld>
            <a:endParaRPr/>
          </a:p>
        </p:txBody>
      </p:sp>
      <p:sp>
        <p:nvSpPr>
          <p:cNvPr id="2296" name="4 - La couche Internet - Le protocole IP"/>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couche Internet - Le protocole IP</a:t>
            </a:r>
          </a:p>
        </p:txBody>
      </p:sp>
      <p:sp>
        <p:nvSpPr>
          <p:cNvPr id="2297"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sp>
        <p:nvSpPr>
          <p:cNvPr id="2298" name="Version IP (4 bits) = 6…"/>
          <p:cNvSpPr txBox="1">
            <a:spLocks noGrp="1"/>
          </p:cNvSpPr>
          <p:nvPr>
            <p:ph type="body" sz="half" idx="1"/>
          </p:nvPr>
        </p:nvSpPr>
        <p:spPr>
          <a:xfrm>
            <a:off x="-628572" y="2211691"/>
            <a:ext cx="4345179" cy="4925905"/>
          </a:xfrm>
          <a:prstGeom prst="rect">
            <a:avLst/>
          </a:prstGeom>
        </p:spPr>
        <p:txBody>
          <a:bodyPr anchor="t"/>
          <a:lstStyle/>
          <a:p>
            <a:pPr marL="902368" lvl="2" indent="-267368">
              <a:lnSpc>
                <a:spcPct val="100000"/>
              </a:lnSpc>
              <a:spcBef>
                <a:spcPts val="100"/>
              </a:spcBef>
              <a:buClr>
                <a:srgbClr val="040F6A"/>
              </a:buClr>
              <a:buSzPct val="75000"/>
              <a:buFont typeface="Lucida Grande"/>
              <a:buChar char="‣"/>
              <a:defRPr sz="2000"/>
            </a:pPr>
            <a:r>
              <a:rPr b="1"/>
              <a:t>Version IP</a:t>
            </a:r>
            <a:r>
              <a:t> (4 bits) = 6</a:t>
            </a:r>
          </a:p>
          <a:p>
            <a:pPr lvl="2">
              <a:lnSpc>
                <a:spcPct val="100000"/>
              </a:lnSpc>
              <a:spcBef>
                <a:spcPts val="100"/>
              </a:spcBef>
              <a:buClr>
                <a:srgbClr val="040F6A"/>
              </a:buClr>
              <a:buSzPct val="75000"/>
              <a:buFont typeface="Lucida Grande"/>
              <a:buChar char="‣"/>
              <a:defRPr sz="1900"/>
            </a:pPr>
            <a:r>
              <a:rPr i="1"/>
              <a:t>Traffic class</a:t>
            </a:r>
            <a:r>
              <a:t> : Classe de trafic ; </a:t>
            </a:r>
            <a:br/>
            <a:r>
              <a:rPr spc="-76"/>
              <a:t>QoS et indication de congestion</a:t>
            </a:r>
            <a:r>
              <a:t> </a:t>
            </a:r>
            <a:br/>
            <a:r>
              <a:t>(8 bits) </a:t>
            </a:r>
          </a:p>
          <a:p>
            <a:pPr lvl="2">
              <a:lnSpc>
                <a:spcPct val="100000"/>
              </a:lnSpc>
              <a:spcBef>
                <a:spcPts val="100"/>
              </a:spcBef>
              <a:buClr>
                <a:srgbClr val="040F6A"/>
              </a:buClr>
              <a:buSzPct val="75000"/>
              <a:buFont typeface="Lucida Grande"/>
              <a:buChar char="‣"/>
              <a:defRPr sz="1900"/>
            </a:pPr>
            <a:r>
              <a:rPr i="1"/>
              <a:t>Flow label</a:t>
            </a:r>
            <a:r>
              <a:t> : Marquage de flux </a:t>
            </a:r>
            <a:br/>
            <a:r>
              <a:t>(20 bits)</a:t>
            </a:r>
          </a:p>
          <a:p>
            <a:pPr lvl="2">
              <a:lnSpc>
                <a:spcPct val="100000"/>
              </a:lnSpc>
              <a:spcBef>
                <a:spcPts val="100"/>
              </a:spcBef>
              <a:buClr>
                <a:srgbClr val="040F6A"/>
              </a:buClr>
              <a:buSzPct val="75000"/>
              <a:buFont typeface="Lucida Grande"/>
              <a:buChar char="‣"/>
              <a:defRPr sz="1900"/>
            </a:pPr>
            <a:r>
              <a:rPr i="1"/>
              <a:t>Payload length</a:t>
            </a:r>
            <a:r>
              <a:t> : Taille de la charge utile en octets (16 bits)</a:t>
            </a:r>
          </a:p>
          <a:p>
            <a:pPr lvl="2">
              <a:lnSpc>
                <a:spcPct val="100000"/>
              </a:lnSpc>
              <a:spcBef>
                <a:spcPts val="100"/>
              </a:spcBef>
              <a:buClr>
                <a:srgbClr val="040F6A"/>
              </a:buClr>
              <a:buSzPct val="75000"/>
              <a:buFont typeface="Lucida Grande"/>
              <a:buChar char="‣"/>
              <a:defRPr sz="1900"/>
            </a:pPr>
            <a:r>
              <a:rPr i="1"/>
              <a:t>Next header</a:t>
            </a:r>
            <a:r>
              <a:t> : Type de l’en-tête suivant (8 bits)</a:t>
            </a:r>
          </a:p>
          <a:p>
            <a:pPr lvl="2">
              <a:lnSpc>
                <a:spcPct val="100000"/>
              </a:lnSpc>
              <a:spcBef>
                <a:spcPts val="100"/>
              </a:spcBef>
              <a:buClr>
                <a:srgbClr val="040F6A"/>
              </a:buClr>
              <a:buSzPct val="75000"/>
              <a:buFont typeface="Lucida Grande"/>
              <a:buChar char="‣"/>
              <a:defRPr sz="1900"/>
            </a:pPr>
            <a:r>
              <a:rPr i="1"/>
              <a:t>Hop limit</a:t>
            </a:r>
            <a:r>
              <a:t> : </a:t>
            </a:r>
            <a:r>
              <a:rPr spc="-57"/>
              <a:t>TTL ou Time To Live ou nombre limite de sauts (8 bits)</a:t>
            </a:r>
          </a:p>
          <a:p>
            <a:pPr lvl="2">
              <a:lnSpc>
                <a:spcPct val="100000"/>
              </a:lnSpc>
              <a:spcBef>
                <a:spcPts val="100"/>
              </a:spcBef>
              <a:buClr>
                <a:srgbClr val="040F6A"/>
              </a:buClr>
              <a:buSzPct val="75000"/>
              <a:buFont typeface="Lucida Grande"/>
              <a:buChar char="‣"/>
              <a:defRPr sz="1900"/>
            </a:pPr>
            <a:r>
              <a:rPr b="1"/>
              <a:t>Adresse source</a:t>
            </a:r>
            <a:r>
              <a:t> (128 bits) </a:t>
            </a:r>
          </a:p>
          <a:p>
            <a:pPr lvl="2">
              <a:lnSpc>
                <a:spcPct val="100000"/>
              </a:lnSpc>
              <a:spcBef>
                <a:spcPts val="100"/>
              </a:spcBef>
              <a:buClr>
                <a:srgbClr val="040F6A"/>
              </a:buClr>
              <a:buSzPct val="75000"/>
              <a:buFont typeface="Lucida Grande"/>
              <a:buChar char="‣"/>
              <a:defRPr sz="1900"/>
            </a:pPr>
            <a:r>
              <a:rPr b="1"/>
              <a:t>Adresse destination</a:t>
            </a:r>
            <a:r>
              <a:t> (128 bits) </a:t>
            </a:r>
          </a:p>
        </p:txBody>
      </p:sp>
      <p:pic>
        <p:nvPicPr>
          <p:cNvPr id="2299" name="Internet-transit-3.png" descr="Internet-transit-3.png"/>
          <p:cNvPicPr>
            <a:picLocks noChangeAspect="1"/>
          </p:cNvPicPr>
          <p:nvPr/>
        </p:nvPicPr>
        <p:blipFill>
          <a:blip r:embed="rId4"/>
          <a:stretch>
            <a:fillRect/>
          </a:stretch>
        </p:blipFill>
        <p:spPr>
          <a:xfrm>
            <a:off x="7082925" y="46153"/>
            <a:ext cx="1316973" cy="921881"/>
          </a:xfrm>
          <a:prstGeom prst="rect">
            <a:avLst/>
          </a:prstGeom>
          <a:ln w="12700">
            <a:miter lim="400000"/>
          </a:ln>
        </p:spPr>
      </p:pic>
      <p:pic>
        <p:nvPicPr>
          <p:cNvPr id="2300" name="4.6-En-tête IPv6 seul.png" descr="4.6-En-tête IPv6 seul.png"/>
          <p:cNvPicPr>
            <a:picLocks noChangeAspect="1"/>
          </p:cNvPicPr>
          <p:nvPr/>
        </p:nvPicPr>
        <p:blipFill>
          <a:blip r:embed="rId5"/>
          <a:stretch>
            <a:fillRect/>
          </a:stretch>
        </p:blipFill>
        <p:spPr>
          <a:xfrm>
            <a:off x="3633455" y="2301679"/>
            <a:ext cx="6287051" cy="4925905"/>
          </a:xfrm>
          <a:prstGeom prst="rect">
            <a:avLst/>
          </a:prstGeom>
          <a:ln w="12700">
            <a:miter lim="400000"/>
          </a:ln>
        </p:spPr>
      </p:pic>
      <p:pic>
        <p:nvPicPr>
          <p:cNvPr id="2301" name="Peigne3.png" descr="Peigne3.png"/>
          <p:cNvPicPr>
            <a:picLocks noChangeAspect="1"/>
          </p:cNvPicPr>
          <p:nvPr/>
        </p:nvPicPr>
        <p:blipFill>
          <a:blip r:embed="rId6"/>
          <a:stretch>
            <a:fillRect/>
          </a:stretch>
        </p:blipFill>
        <p:spPr>
          <a:xfrm>
            <a:off x="3586908" y="1607079"/>
            <a:ext cx="6375281" cy="663432"/>
          </a:xfrm>
          <a:prstGeom prst="rect">
            <a:avLst/>
          </a:prstGeom>
          <a:ln w="12700">
            <a:miter lim="400000"/>
          </a:ln>
        </p:spPr>
      </p:pic>
      <p:sp>
        <p:nvSpPr>
          <p:cNvPr id="2302" name="Fig 4.6 - L’en-tête du datagramme IPv6"/>
          <p:cNvSpPr txBox="1"/>
          <p:nvPr/>
        </p:nvSpPr>
        <p:spPr>
          <a:xfrm>
            <a:off x="3078126" y="7213600"/>
            <a:ext cx="4345180"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4.6 - L’en-tête du datagramme IPv6</a:t>
            </a:r>
          </a:p>
        </p:txBody>
      </p:sp>
    </p:spTree>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8" name="Grouper"/>
          <p:cNvGrpSpPr/>
          <p:nvPr/>
        </p:nvGrpSpPr>
        <p:grpSpPr>
          <a:xfrm>
            <a:off x="317500" y="1270000"/>
            <a:ext cx="9525000" cy="38100"/>
            <a:chOff x="0" y="0"/>
            <a:chExt cx="9525000" cy="38100"/>
          </a:xfrm>
        </p:grpSpPr>
        <p:sp>
          <p:nvSpPr>
            <p:cNvPr id="2306"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307"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309" name="Comparaison des en-têtes IPv4 et IPv6"/>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Comparaison des en-têtes IPv4 et IPv6</a:t>
            </a:r>
          </a:p>
        </p:txBody>
      </p:sp>
      <p:sp>
        <p:nvSpPr>
          <p:cNvPr id="2310" name="Texte"/>
          <p:cNvSpPr txBox="1"/>
          <p:nvPr/>
        </p:nvSpPr>
        <p:spPr>
          <a:xfrm>
            <a:off x="9558808" y="7200900"/>
            <a:ext cx="334492"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114</a:t>
            </a:fld>
            <a:endParaRPr/>
          </a:p>
        </p:txBody>
      </p:sp>
      <p:sp>
        <p:nvSpPr>
          <p:cNvPr id="2311" name="Voir : utc505.seancetenante.com/documents/IPv4-vs-IPv6.pdf"/>
          <p:cNvSpPr txBox="1">
            <a:spLocks noGrp="1"/>
          </p:cNvSpPr>
          <p:nvPr>
            <p:ph type="body" idx="1"/>
          </p:nvPr>
        </p:nvSpPr>
        <p:spPr>
          <a:xfrm>
            <a:off x="279400" y="2038350"/>
            <a:ext cx="9601200" cy="4701021"/>
          </a:xfrm>
          <a:prstGeom prst="rect">
            <a:avLst/>
          </a:prstGeom>
        </p:spPr>
        <p:txBody>
          <a:bodyPr anchor="t"/>
          <a:lstStyle/>
          <a:p>
            <a:pPr lvl="1">
              <a:lnSpc>
                <a:spcPct val="100000"/>
              </a:lnSpc>
              <a:spcBef>
                <a:spcPts val="100"/>
              </a:spcBef>
              <a:buClr>
                <a:srgbClr val="040F6A"/>
              </a:buClr>
              <a:buSzPct val="75000"/>
              <a:buFont typeface="Lucida Grande"/>
              <a:buChar char="‣"/>
              <a:defRPr sz="2000"/>
            </a:pPr>
            <a:r>
              <a:t>Voir : </a:t>
            </a:r>
            <a:r>
              <a:rPr u="sng">
                <a:solidFill>
                  <a:srgbClr val="1A4291"/>
                </a:solidFill>
                <a:hlinkClick r:id="rId3"/>
              </a:rPr>
              <a:t>utc505.seancetenante.com/documents/IPv4-vs-IPv6.pdf</a:t>
            </a:r>
          </a:p>
        </p:txBody>
      </p:sp>
      <p:sp>
        <p:nvSpPr>
          <p:cNvPr id="2312" name="4 - La couche Internet - Le protocole IP"/>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couche Internet - Le protocole IP</a:t>
            </a:r>
          </a:p>
        </p:txBody>
      </p:sp>
      <p:sp>
        <p:nvSpPr>
          <p:cNvPr id="2313"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314" name="Internet-transit-3.png" descr="Internet-transit-3.png"/>
          <p:cNvPicPr>
            <a:picLocks noChangeAspect="1"/>
          </p:cNvPicPr>
          <p:nvPr/>
        </p:nvPicPr>
        <p:blipFill>
          <a:blip r:embed="rId4"/>
          <a:stretch>
            <a:fillRect/>
          </a:stretch>
        </p:blipFill>
        <p:spPr>
          <a:xfrm>
            <a:off x="7082925" y="46153"/>
            <a:ext cx="1316973" cy="921881"/>
          </a:xfrm>
          <a:prstGeom prst="rect">
            <a:avLst/>
          </a:prstGeom>
          <a:ln w="12700">
            <a:miter lim="400000"/>
          </a:ln>
        </p:spPr>
      </p:pic>
      <p:pic>
        <p:nvPicPr>
          <p:cNvPr id="2315" name="IPv4-vs-IPv6 - copie.png" descr="IPv4-vs-IPv6 - copie.png">
            <a:hlinkClick r:id="rId3"/>
          </p:cNvPr>
          <p:cNvPicPr>
            <a:picLocks noChangeAspect="1"/>
          </p:cNvPicPr>
          <p:nvPr/>
        </p:nvPicPr>
        <p:blipFill>
          <a:blip r:embed="rId5"/>
          <a:stretch>
            <a:fillRect/>
          </a:stretch>
        </p:blipFill>
        <p:spPr>
          <a:xfrm>
            <a:off x="4899269" y="2518819"/>
            <a:ext cx="3010703" cy="4256380"/>
          </a:xfrm>
          <a:prstGeom prst="rect">
            <a:avLst/>
          </a:prstGeom>
          <a:ln w="12700">
            <a:miter lim="400000"/>
          </a:ln>
        </p:spPr>
      </p:pic>
    </p:spTree>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1" name="Grouper"/>
          <p:cNvGrpSpPr/>
          <p:nvPr/>
        </p:nvGrpSpPr>
        <p:grpSpPr>
          <a:xfrm>
            <a:off x="317500" y="1270000"/>
            <a:ext cx="9525000" cy="38100"/>
            <a:chOff x="0" y="0"/>
            <a:chExt cx="9525000" cy="38100"/>
          </a:xfrm>
        </p:grpSpPr>
        <p:sp>
          <p:nvSpPr>
            <p:cNvPr id="2319"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320"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322" name="Introduction"/>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Introduction</a:t>
            </a:r>
          </a:p>
        </p:txBody>
      </p:sp>
      <p:sp>
        <p:nvSpPr>
          <p:cNvPr id="2323" name="Texte"/>
          <p:cNvSpPr txBox="1"/>
          <p:nvPr/>
        </p:nvSpPr>
        <p:spPr>
          <a:xfrm>
            <a:off x="9558808" y="7200900"/>
            <a:ext cx="334492"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115</a:t>
            </a:fld>
            <a:endParaRPr/>
          </a:p>
        </p:txBody>
      </p:sp>
      <p:sp>
        <p:nvSpPr>
          <p:cNvPr id="2324" name="Une adresse IPv4…"/>
          <p:cNvSpPr txBox="1">
            <a:spLocks noGrp="1"/>
          </p:cNvSpPr>
          <p:nvPr>
            <p:ph type="body" idx="1"/>
          </p:nvPr>
        </p:nvSpPr>
        <p:spPr>
          <a:xfrm>
            <a:off x="279400" y="2038350"/>
            <a:ext cx="9601200" cy="5082964"/>
          </a:xfrm>
          <a:prstGeom prst="rect">
            <a:avLst/>
          </a:prstGeom>
        </p:spPr>
        <p:txBody>
          <a:bodyPr anchor="t"/>
          <a:lstStyle/>
          <a:p>
            <a:pPr lvl="1">
              <a:lnSpc>
                <a:spcPct val="100000"/>
              </a:lnSpc>
              <a:spcBef>
                <a:spcPts val="100"/>
              </a:spcBef>
              <a:buClr>
                <a:srgbClr val="040F6A"/>
              </a:buClr>
              <a:buSzPct val="75000"/>
              <a:buFont typeface="Lucida Grande"/>
              <a:buChar char="‣"/>
              <a:defRPr sz="2000"/>
            </a:pPr>
            <a:r>
              <a:t>Une adresse IPv4</a:t>
            </a:r>
          </a:p>
          <a:p>
            <a:pPr lvl="2">
              <a:lnSpc>
                <a:spcPct val="100000"/>
              </a:lnSpc>
              <a:spcBef>
                <a:spcPts val="100"/>
              </a:spcBef>
              <a:buClr>
                <a:srgbClr val="040F6A"/>
              </a:buClr>
              <a:buSzPct val="75000"/>
              <a:buFont typeface="Lucida Grande"/>
              <a:buChar char="‣"/>
              <a:defRPr sz="2000"/>
            </a:pPr>
            <a:r>
              <a:t>Une valeur sur </a:t>
            </a:r>
            <a:r>
              <a:rPr b="1"/>
              <a:t>32 bits</a:t>
            </a:r>
            <a:r>
              <a:t> (4 octets) qui identifie </a:t>
            </a:r>
            <a:r>
              <a:rPr b="1"/>
              <a:t>de façon unique</a:t>
            </a:r>
            <a:r>
              <a:t> chaque interface réseau d’</a:t>
            </a:r>
            <a:r>
              <a:rPr b="1"/>
              <a:t>un réseau</a:t>
            </a:r>
            <a:r>
              <a:t> TCP/IP</a:t>
            </a:r>
          </a:p>
          <a:p>
            <a:pPr lvl="2">
              <a:lnSpc>
                <a:spcPct val="100000"/>
              </a:lnSpc>
              <a:spcBef>
                <a:spcPts val="100"/>
              </a:spcBef>
              <a:buClr>
                <a:srgbClr val="040F6A"/>
              </a:buClr>
              <a:buSzPct val="75000"/>
              <a:buFont typeface="Lucida Grande"/>
              <a:buChar char="‣"/>
              <a:defRPr sz="2000"/>
            </a:pPr>
            <a:r>
              <a:t>Par convention on exprime une adresse IPv4 avec la notation </a:t>
            </a:r>
            <a:r>
              <a:rPr b="1"/>
              <a:t>décimale pointée</a:t>
            </a:r>
            <a:r>
              <a:t> : </a:t>
            </a:r>
            <a:br/>
            <a:r>
              <a:t>4 octets exprimés en décimal, séparés par des points « . »</a:t>
            </a:r>
            <a:br/>
            <a:endParaRPr/>
          </a:p>
          <a:p>
            <a:pPr lvl="1">
              <a:lnSpc>
                <a:spcPct val="100000"/>
              </a:lnSpc>
              <a:spcBef>
                <a:spcPts val="100"/>
              </a:spcBef>
              <a:buClr>
                <a:srgbClr val="040F6A"/>
              </a:buClr>
              <a:buSzPct val="75000"/>
              <a:buFont typeface="Lucida Grande"/>
              <a:buChar char="‣"/>
              <a:defRPr sz="2000"/>
            </a:pPr>
            <a:r>
              <a:t>Exemple 1 :     </a:t>
            </a:r>
          </a:p>
          <a:p>
            <a:pPr marL="850900" lvl="3" indent="-279400">
              <a:lnSpc>
                <a:spcPct val="100000"/>
              </a:lnSpc>
              <a:spcBef>
                <a:spcPts val="100"/>
              </a:spcBef>
              <a:buClr>
                <a:srgbClr val="040F6A"/>
              </a:buClr>
              <a:buSzPct val="75000"/>
              <a:buFont typeface="Lucida Grande"/>
              <a:buChar char="‣"/>
              <a:defRPr sz="2000"/>
            </a:pPr>
            <a:r>
              <a:rPr sz="2200">
                <a:latin typeface="Consolas"/>
                <a:ea typeface="Consolas"/>
                <a:cs typeface="Consolas"/>
                <a:sym typeface="Consolas"/>
              </a:rPr>
              <a:t>192.</a:t>
            </a:r>
            <a:r>
              <a:rPr sz="2200">
                <a:solidFill>
                  <a:schemeClr val="accent5">
                    <a:satOff val="8112"/>
                    <a:lumOff val="-14630"/>
                  </a:schemeClr>
                </a:solidFill>
                <a:latin typeface="Consolas"/>
                <a:ea typeface="Consolas"/>
                <a:cs typeface="Consolas"/>
                <a:sym typeface="Consolas"/>
              </a:rPr>
              <a:t>41</a:t>
            </a:r>
            <a:r>
              <a:rPr sz="2200">
                <a:latin typeface="Consolas"/>
                <a:ea typeface="Consolas"/>
                <a:cs typeface="Consolas"/>
                <a:sym typeface="Consolas"/>
              </a:rPr>
              <a:t>.6.120</a:t>
            </a:r>
            <a:r>
              <a:t>										en décimal pointé</a:t>
            </a:r>
          </a:p>
          <a:p>
            <a:pPr marL="850900" lvl="3" indent="-279400">
              <a:lnSpc>
                <a:spcPct val="100000"/>
              </a:lnSpc>
              <a:spcBef>
                <a:spcPts val="100"/>
              </a:spcBef>
              <a:buClr>
                <a:srgbClr val="040F6A"/>
              </a:buClr>
              <a:buSzPct val="75000"/>
              <a:buFont typeface="Lucida Grande"/>
              <a:buChar char="‣"/>
              <a:defRPr sz="2000"/>
            </a:pPr>
            <a:r>
              <a:rPr sz="2200">
                <a:latin typeface="Consolas"/>
                <a:ea typeface="Consolas"/>
                <a:cs typeface="Consolas"/>
                <a:sym typeface="Consolas"/>
              </a:rPr>
              <a:t>11000000 </a:t>
            </a:r>
            <a:r>
              <a:rPr sz="2200">
                <a:solidFill>
                  <a:schemeClr val="accent5">
                    <a:satOff val="8112"/>
                    <a:lumOff val="-14630"/>
                  </a:schemeClr>
                </a:solidFill>
                <a:latin typeface="Consolas"/>
                <a:ea typeface="Consolas"/>
                <a:cs typeface="Consolas"/>
                <a:sym typeface="Consolas"/>
              </a:rPr>
              <a:t>00101001</a:t>
            </a:r>
            <a:r>
              <a:rPr sz="2200">
                <a:latin typeface="Consolas"/>
                <a:ea typeface="Consolas"/>
                <a:cs typeface="Consolas"/>
                <a:sym typeface="Consolas"/>
              </a:rPr>
              <a:t> 00000110 01111000</a:t>
            </a:r>
            <a:r>
              <a:t>				en binaire</a:t>
            </a:r>
          </a:p>
          <a:p>
            <a:pPr marL="825500" lvl="3">
              <a:lnSpc>
                <a:spcPct val="100000"/>
              </a:lnSpc>
              <a:spcBef>
                <a:spcPts val="100"/>
              </a:spcBef>
              <a:buClr>
                <a:srgbClr val="040F6A"/>
              </a:buClr>
              <a:buSzPct val="75000"/>
              <a:buFont typeface="Lucida Grande"/>
              <a:buChar char="‣"/>
              <a:defRPr sz="2000"/>
            </a:pPr>
            <a:endParaRPr/>
          </a:p>
          <a:p>
            <a:pPr lvl="1">
              <a:lnSpc>
                <a:spcPct val="100000"/>
              </a:lnSpc>
              <a:spcBef>
                <a:spcPts val="100"/>
              </a:spcBef>
              <a:buClr>
                <a:srgbClr val="040F6A"/>
              </a:buClr>
              <a:buSzPct val="75000"/>
              <a:buFont typeface="Lucida Grande"/>
              <a:buChar char="‣"/>
            </a:pPr>
            <a:r>
              <a:rPr b="1">
                <a:solidFill>
                  <a:schemeClr val="accent5">
                    <a:lumOff val="-6018"/>
                  </a:schemeClr>
                </a:solidFill>
                <a:latin typeface="Consolas"/>
                <a:ea typeface="Consolas"/>
                <a:cs typeface="Consolas"/>
                <a:sym typeface="Consolas"/>
              </a:rPr>
              <a:t>41</a:t>
            </a:r>
            <a:r>
              <a:rPr>
                <a:solidFill>
                  <a:schemeClr val="accent5">
                    <a:lumOff val="-6018"/>
                  </a:schemeClr>
                </a:solidFill>
                <a:latin typeface="Consolas"/>
                <a:ea typeface="Consolas"/>
                <a:cs typeface="Consolas"/>
                <a:sym typeface="Consolas"/>
              </a:rPr>
              <a:t> = 128x</a:t>
            </a:r>
            <a:r>
              <a:rPr b="1">
                <a:solidFill>
                  <a:schemeClr val="accent5">
                    <a:lumOff val="-6018"/>
                  </a:schemeClr>
                </a:solidFill>
                <a:latin typeface="Consolas"/>
                <a:ea typeface="Consolas"/>
                <a:cs typeface="Consolas"/>
                <a:sym typeface="Consolas"/>
              </a:rPr>
              <a:t>0</a:t>
            </a:r>
            <a:r>
              <a:rPr>
                <a:solidFill>
                  <a:schemeClr val="accent5">
                    <a:lumOff val="-6018"/>
                  </a:schemeClr>
                </a:solidFill>
                <a:latin typeface="Consolas"/>
                <a:ea typeface="Consolas"/>
                <a:cs typeface="Consolas"/>
                <a:sym typeface="Consolas"/>
              </a:rPr>
              <a:t> + 64x</a:t>
            </a:r>
            <a:r>
              <a:rPr b="1">
                <a:solidFill>
                  <a:schemeClr val="accent5">
                    <a:lumOff val="-6018"/>
                  </a:schemeClr>
                </a:solidFill>
                <a:latin typeface="Consolas"/>
                <a:ea typeface="Consolas"/>
                <a:cs typeface="Consolas"/>
                <a:sym typeface="Consolas"/>
              </a:rPr>
              <a:t>0</a:t>
            </a:r>
            <a:r>
              <a:rPr>
                <a:solidFill>
                  <a:schemeClr val="accent5">
                    <a:lumOff val="-6018"/>
                  </a:schemeClr>
                </a:solidFill>
                <a:latin typeface="Consolas"/>
                <a:ea typeface="Consolas"/>
                <a:cs typeface="Consolas"/>
                <a:sym typeface="Consolas"/>
              </a:rPr>
              <a:t> + </a:t>
            </a:r>
            <a:r>
              <a:rPr u="sng">
                <a:solidFill>
                  <a:schemeClr val="accent5">
                    <a:lumOff val="-6018"/>
                  </a:schemeClr>
                </a:solidFill>
                <a:latin typeface="Consolas"/>
                <a:ea typeface="Consolas"/>
                <a:cs typeface="Consolas"/>
                <a:sym typeface="Consolas"/>
              </a:rPr>
              <a:t>32x</a:t>
            </a:r>
            <a:r>
              <a:rPr b="1" u="sng">
                <a:solidFill>
                  <a:schemeClr val="accent5">
                    <a:lumOff val="-6018"/>
                  </a:schemeClr>
                </a:solidFill>
                <a:latin typeface="Consolas"/>
                <a:ea typeface="Consolas"/>
                <a:cs typeface="Consolas"/>
                <a:sym typeface="Consolas"/>
              </a:rPr>
              <a:t>1</a:t>
            </a:r>
            <a:r>
              <a:rPr>
                <a:solidFill>
                  <a:schemeClr val="accent5">
                    <a:lumOff val="-6018"/>
                  </a:schemeClr>
                </a:solidFill>
                <a:latin typeface="Consolas"/>
                <a:ea typeface="Consolas"/>
                <a:cs typeface="Consolas"/>
                <a:sym typeface="Consolas"/>
              </a:rPr>
              <a:t> + 16x</a:t>
            </a:r>
            <a:r>
              <a:rPr b="1">
                <a:solidFill>
                  <a:schemeClr val="accent5">
                    <a:lumOff val="-6018"/>
                  </a:schemeClr>
                </a:solidFill>
                <a:latin typeface="Consolas"/>
                <a:ea typeface="Consolas"/>
                <a:cs typeface="Consolas"/>
                <a:sym typeface="Consolas"/>
              </a:rPr>
              <a:t>0</a:t>
            </a:r>
            <a:r>
              <a:rPr>
                <a:solidFill>
                  <a:schemeClr val="accent5">
                    <a:lumOff val="-6018"/>
                  </a:schemeClr>
                </a:solidFill>
                <a:latin typeface="Consolas"/>
                <a:ea typeface="Consolas"/>
                <a:cs typeface="Consolas"/>
                <a:sym typeface="Consolas"/>
              </a:rPr>
              <a:t> + </a:t>
            </a:r>
            <a:r>
              <a:rPr u="sng">
                <a:solidFill>
                  <a:schemeClr val="accent5">
                    <a:lumOff val="-6018"/>
                  </a:schemeClr>
                </a:solidFill>
                <a:latin typeface="Consolas"/>
                <a:ea typeface="Consolas"/>
                <a:cs typeface="Consolas"/>
                <a:sym typeface="Consolas"/>
              </a:rPr>
              <a:t>8x</a:t>
            </a:r>
            <a:r>
              <a:rPr b="1" u="sng">
                <a:solidFill>
                  <a:schemeClr val="accent5">
                    <a:lumOff val="-6018"/>
                  </a:schemeClr>
                </a:solidFill>
                <a:latin typeface="Consolas"/>
                <a:ea typeface="Consolas"/>
                <a:cs typeface="Consolas"/>
                <a:sym typeface="Consolas"/>
              </a:rPr>
              <a:t>1</a:t>
            </a:r>
            <a:r>
              <a:rPr>
                <a:solidFill>
                  <a:schemeClr val="accent5">
                    <a:lumOff val="-6018"/>
                  </a:schemeClr>
                </a:solidFill>
                <a:latin typeface="Consolas"/>
                <a:ea typeface="Consolas"/>
                <a:cs typeface="Consolas"/>
                <a:sym typeface="Consolas"/>
              </a:rPr>
              <a:t> + 4x</a:t>
            </a:r>
            <a:r>
              <a:rPr b="1">
                <a:solidFill>
                  <a:schemeClr val="accent5">
                    <a:lumOff val="-6018"/>
                  </a:schemeClr>
                </a:solidFill>
                <a:latin typeface="Consolas"/>
                <a:ea typeface="Consolas"/>
                <a:cs typeface="Consolas"/>
                <a:sym typeface="Consolas"/>
              </a:rPr>
              <a:t>0</a:t>
            </a:r>
            <a:r>
              <a:rPr>
                <a:solidFill>
                  <a:schemeClr val="accent5">
                    <a:lumOff val="-6018"/>
                  </a:schemeClr>
                </a:solidFill>
                <a:latin typeface="Consolas"/>
                <a:ea typeface="Consolas"/>
                <a:cs typeface="Consolas"/>
                <a:sym typeface="Consolas"/>
              </a:rPr>
              <a:t> + 2x</a:t>
            </a:r>
            <a:r>
              <a:rPr b="1">
                <a:solidFill>
                  <a:schemeClr val="accent5">
                    <a:lumOff val="-6018"/>
                  </a:schemeClr>
                </a:solidFill>
                <a:latin typeface="Consolas"/>
                <a:ea typeface="Consolas"/>
                <a:cs typeface="Consolas"/>
                <a:sym typeface="Consolas"/>
              </a:rPr>
              <a:t>0</a:t>
            </a:r>
            <a:r>
              <a:rPr>
                <a:solidFill>
                  <a:schemeClr val="accent5">
                    <a:lumOff val="-6018"/>
                  </a:schemeClr>
                </a:solidFill>
                <a:latin typeface="Consolas"/>
                <a:ea typeface="Consolas"/>
                <a:cs typeface="Consolas"/>
                <a:sym typeface="Consolas"/>
              </a:rPr>
              <a:t> + </a:t>
            </a:r>
            <a:r>
              <a:rPr u="sng">
                <a:solidFill>
                  <a:schemeClr val="accent5">
                    <a:lumOff val="-6018"/>
                  </a:schemeClr>
                </a:solidFill>
                <a:latin typeface="Consolas"/>
                <a:ea typeface="Consolas"/>
                <a:cs typeface="Consolas"/>
                <a:sym typeface="Consolas"/>
              </a:rPr>
              <a:t>1x</a:t>
            </a:r>
            <a:r>
              <a:rPr b="1" u="sng">
                <a:solidFill>
                  <a:schemeClr val="accent5">
                    <a:lumOff val="-6018"/>
                  </a:schemeClr>
                </a:solidFill>
                <a:latin typeface="Consolas"/>
                <a:ea typeface="Consolas"/>
                <a:cs typeface="Consolas"/>
                <a:sym typeface="Consolas"/>
              </a:rPr>
              <a:t>1</a:t>
            </a:r>
            <a:endParaRPr>
              <a:solidFill>
                <a:schemeClr val="accent5">
                  <a:lumOff val="-6018"/>
                </a:schemeClr>
              </a:solidFill>
              <a:latin typeface="Consolas"/>
              <a:ea typeface="Consolas"/>
              <a:cs typeface="Consolas"/>
              <a:sym typeface="Consolas"/>
            </a:endParaRPr>
          </a:p>
          <a:p>
            <a:pPr lvl="1">
              <a:lnSpc>
                <a:spcPct val="100000"/>
              </a:lnSpc>
              <a:spcBef>
                <a:spcPts val="100"/>
              </a:spcBef>
              <a:buClr>
                <a:srgbClr val="040F6A"/>
              </a:buClr>
              <a:buSzPct val="75000"/>
              <a:buFont typeface="Lucida Grande"/>
              <a:buChar char="‣"/>
              <a:defRPr sz="2000"/>
            </a:pPr>
            <a:r>
              <a:t>Comment convertir du décimal en binaire : </a:t>
            </a:r>
          </a:p>
          <a:p>
            <a:pPr lvl="2">
              <a:lnSpc>
                <a:spcPct val="100000"/>
              </a:lnSpc>
              <a:spcBef>
                <a:spcPts val="100"/>
              </a:spcBef>
              <a:buClr>
                <a:srgbClr val="040F6A"/>
              </a:buClr>
              <a:buSzPct val="75000"/>
              <a:buFont typeface="Lucida Grande"/>
              <a:buChar char="‣"/>
              <a:defRPr sz="2000"/>
            </a:pPr>
            <a:r>
              <a:rPr u="sng">
                <a:solidFill>
                  <a:srgbClr val="1A4291"/>
                </a:solidFill>
                <a:hlinkClick r:id="rId3"/>
              </a:rPr>
              <a:t>fr.wikihow.com/convertir-du-décimal-en-binaire</a:t>
            </a:r>
          </a:p>
        </p:txBody>
      </p:sp>
      <p:sp>
        <p:nvSpPr>
          <p:cNvPr id="2325" name="4 - La couche Internet - Les adresses IPv4"/>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Les adresses IPv4</a:t>
            </a:r>
          </a:p>
        </p:txBody>
      </p:sp>
      <p:sp>
        <p:nvSpPr>
          <p:cNvPr id="2326"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327" name="Internet-transit-3.png" descr="Internet-transit-3.png"/>
          <p:cNvPicPr>
            <a:picLocks noChangeAspect="1"/>
          </p:cNvPicPr>
          <p:nvPr/>
        </p:nvPicPr>
        <p:blipFill>
          <a:blip r:embed="rId4"/>
          <a:stretch>
            <a:fillRect/>
          </a:stretch>
        </p:blipFill>
        <p:spPr>
          <a:xfrm>
            <a:off x="7082925" y="46153"/>
            <a:ext cx="1316973" cy="921881"/>
          </a:xfrm>
          <a:prstGeom prst="rect">
            <a:avLst/>
          </a:prstGeom>
          <a:ln w="12700">
            <a:miter lim="400000"/>
          </a:ln>
        </p:spPr>
      </p:pic>
    </p:spTree>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3" name="Grouper"/>
          <p:cNvGrpSpPr/>
          <p:nvPr/>
        </p:nvGrpSpPr>
        <p:grpSpPr>
          <a:xfrm>
            <a:off x="317500" y="1270000"/>
            <a:ext cx="9525000" cy="38100"/>
            <a:chOff x="0" y="0"/>
            <a:chExt cx="9525000" cy="38100"/>
          </a:xfrm>
        </p:grpSpPr>
        <p:sp>
          <p:nvSpPr>
            <p:cNvPr id="2331"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332"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334" name="Texte"/>
          <p:cNvSpPr txBox="1"/>
          <p:nvPr/>
        </p:nvSpPr>
        <p:spPr>
          <a:xfrm>
            <a:off x="9558808" y="7200900"/>
            <a:ext cx="334492"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116</a:t>
            </a:fld>
            <a:endParaRPr/>
          </a:p>
        </p:txBody>
      </p:sp>
      <p:sp>
        <p:nvSpPr>
          <p:cNvPr id="2335" name="Fig 4.7 -Deux exemples de conversion d’adresse IP (décimal vers binaire)"/>
          <p:cNvSpPr txBox="1"/>
          <p:nvPr/>
        </p:nvSpPr>
        <p:spPr>
          <a:xfrm>
            <a:off x="296429" y="7277100"/>
            <a:ext cx="7993090"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4.7 -Deux exemples de conversion d’adresse IP (décimal vers binaire)</a:t>
            </a:r>
          </a:p>
        </p:txBody>
      </p:sp>
      <p:sp>
        <p:nvSpPr>
          <p:cNvPr id="2336" name="4 - La couche Internet - Les adresses IPv4"/>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Les adresses IPv4</a:t>
            </a:r>
          </a:p>
        </p:txBody>
      </p:sp>
      <p:sp>
        <p:nvSpPr>
          <p:cNvPr id="2337"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338"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grpSp>
        <p:nvGrpSpPr>
          <p:cNvPr id="2341" name="Addresse_Ipv4-2.pdf"/>
          <p:cNvGrpSpPr/>
          <p:nvPr/>
        </p:nvGrpSpPr>
        <p:grpSpPr>
          <a:xfrm>
            <a:off x="1942534" y="1403350"/>
            <a:ext cx="6274932" cy="3684981"/>
            <a:chOff x="0" y="0"/>
            <a:chExt cx="6274930" cy="3684980"/>
          </a:xfrm>
        </p:grpSpPr>
        <p:pic>
          <p:nvPicPr>
            <p:cNvPr id="2340" name="Addresse_Ipv4-2.pdf" descr="Addresse_Ipv4-2.pdf"/>
            <p:cNvPicPr>
              <a:picLocks noChangeAspect="1"/>
            </p:cNvPicPr>
            <p:nvPr/>
          </p:nvPicPr>
          <p:blipFill>
            <a:blip r:embed="rId4"/>
            <a:srcRect/>
            <a:stretch>
              <a:fillRect/>
            </a:stretch>
          </p:blipFill>
          <p:spPr>
            <a:xfrm>
              <a:off x="127000" y="88900"/>
              <a:ext cx="6020931" cy="3354781"/>
            </a:xfrm>
            <a:prstGeom prst="rect">
              <a:avLst/>
            </a:prstGeom>
            <a:ln>
              <a:noFill/>
            </a:ln>
            <a:effectLst/>
          </p:spPr>
        </p:pic>
        <p:pic>
          <p:nvPicPr>
            <p:cNvPr id="2339" name="Addresse_Ipv4-2.pdf" descr="Addresse_Ipv4-2.pdf"/>
            <p:cNvPicPr>
              <a:picLocks/>
            </p:cNvPicPr>
            <p:nvPr/>
          </p:nvPicPr>
          <p:blipFill>
            <a:blip r:embed="rId5"/>
            <a:stretch>
              <a:fillRect/>
            </a:stretch>
          </p:blipFill>
          <p:spPr>
            <a:xfrm>
              <a:off x="0" y="0"/>
              <a:ext cx="6274931" cy="3684981"/>
            </a:xfrm>
            <a:prstGeom prst="rect">
              <a:avLst/>
            </a:prstGeom>
            <a:effectLst/>
          </p:spPr>
        </p:pic>
      </p:grpSp>
      <p:grpSp>
        <p:nvGrpSpPr>
          <p:cNvPr id="2344" name="Addresse_Ipv4-3.pdf"/>
          <p:cNvGrpSpPr/>
          <p:nvPr/>
        </p:nvGrpSpPr>
        <p:grpSpPr>
          <a:xfrm>
            <a:off x="1947127" y="5107380"/>
            <a:ext cx="6274932" cy="2142846"/>
            <a:chOff x="0" y="0"/>
            <a:chExt cx="6274930" cy="2142844"/>
          </a:xfrm>
        </p:grpSpPr>
        <p:pic>
          <p:nvPicPr>
            <p:cNvPr id="2343" name="Addresse_Ipv4-3.pdf" descr="Addresse_Ipv4-3.pdf"/>
            <p:cNvPicPr>
              <a:picLocks noChangeAspect="1"/>
            </p:cNvPicPr>
            <p:nvPr/>
          </p:nvPicPr>
          <p:blipFill>
            <a:blip r:embed="rId6"/>
            <a:stretch>
              <a:fillRect/>
            </a:stretch>
          </p:blipFill>
          <p:spPr>
            <a:xfrm>
              <a:off x="127000" y="88900"/>
              <a:ext cx="6020931" cy="1812645"/>
            </a:xfrm>
            <a:prstGeom prst="rect">
              <a:avLst/>
            </a:prstGeom>
            <a:ln>
              <a:noFill/>
            </a:ln>
            <a:effectLst/>
          </p:spPr>
        </p:pic>
        <p:pic>
          <p:nvPicPr>
            <p:cNvPr id="2342" name="Addresse_Ipv4-3.pdf" descr="Addresse_Ipv4-3.pdf"/>
            <p:cNvPicPr>
              <a:picLocks/>
            </p:cNvPicPr>
            <p:nvPr/>
          </p:nvPicPr>
          <p:blipFill>
            <a:blip r:embed="rId7"/>
            <a:stretch>
              <a:fillRect/>
            </a:stretch>
          </p:blipFill>
          <p:spPr>
            <a:xfrm>
              <a:off x="0" y="0"/>
              <a:ext cx="6274931" cy="2142845"/>
            </a:xfrm>
            <a:prstGeom prst="rect">
              <a:avLst/>
            </a:prstGeom>
            <a:effectLst/>
          </p:spPr>
        </p:pic>
      </p:grpSp>
    </p:spTree>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0" name="Grouper"/>
          <p:cNvGrpSpPr/>
          <p:nvPr/>
        </p:nvGrpSpPr>
        <p:grpSpPr>
          <a:xfrm>
            <a:off x="317500" y="1270000"/>
            <a:ext cx="9525000" cy="38100"/>
            <a:chOff x="0" y="0"/>
            <a:chExt cx="9525000" cy="38100"/>
          </a:xfrm>
        </p:grpSpPr>
        <p:sp>
          <p:nvSpPr>
            <p:cNvPr id="2348"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349"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351" name="4 - La couche Internet - Les adresses IPv4"/>
          <p:cNvSpPr txBox="1">
            <a:spLocks noGrp="1"/>
          </p:cNvSpPr>
          <p:nvPr>
            <p:ph type="body" idx="21"/>
          </p:nvPr>
        </p:nvSpPr>
        <p:spPr>
          <a:prstGeom prst="rect">
            <a:avLst/>
          </a:prstGeom>
        </p:spPr>
        <p:txBody>
          <a:bodyPr/>
          <a:lstStyle>
            <a:lvl1pPr defTabSz="355600">
              <a:lnSpc>
                <a:spcPct val="90000"/>
              </a:lnSpc>
              <a:spcBef>
                <a:spcPts val="900"/>
              </a:spcBef>
              <a:defRPr i="1" spc="-36">
                <a:solidFill>
                  <a:srgbClr val="80084E"/>
                </a:solidFill>
              </a:defRPr>
            </a:lvl1pPr>
          </a:lstStyle>
          <a:p>
            <a:r>
              <a:t> 4 - La couche Internet - Les adresses IPv4</a:t>
            </a:r>
          </a:p>
        </p:txBody>
      </p:sp>
      <p:sp>
        <p:nvSpPr>
          <p:cNvPr id="2352" name="Structure d’une adresse IPv4"/>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Structure d’une adresse IPv4</a:t>
            </a:r>
          </a:p>
        </p:txBody>
      </p:sp>
      <p:sp>
        <p:nvSpPr>
          <p:cNvPr id="2353" name="Texte"/>
          <p:cNvSpPr txBox="1"/>
          <p:nvPr/>
        </p:nvSpPr>
        <p:spPr>
          <a:xfrm>
            <a:off x="9558808" y="7200900"/>
            <a:ext cx="334492"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117</a:t>
            </a:fld>
            <a:endParaRPr/>
          </a:p>
        </p:txBody>
      </p:sp>
      <p:sp>
        <p:nvSpPr>
          <p:cNvPr id="2354" name="Une adresse IPv4 permet d’identifier :…"/>
          <p:cNvSpPr txBox="1">
            <a:spLocks noGrp="1"/>
          </p:cNvSpPr>
          <p:nvPr>
            <p:ph type="body" idx="1"/>
          </p:nvPr>
        </p:nvSpPr>
        <p:spPr>
          <a:xfrm>
            <a:off x="279400" y="2038350"/>
            <a:ext cx="9601200" cy="5190416"/>
          </a:xfrm>
          <a:prstGeom prst="rect">
            <a:avLst/>
          </a:prstGeom>
        </p:spPr>
        <p:txBody>
          <a:bodyPr anchor="t"/>
          <a:lstStyle/>
          <a:p>
            <a:pPr lvl="1">
              <a:lnSpc>
                <a:spcPct val="100000"/>
              </a:lnSpc>
              <a:spcBef>
                <a:spcPts val="100"/>
              </a:spcBef>
              <a:buClr>
                <a:srgbClr val="040F6A"/>
              </a:buClr>
              <a:buSzPct val="75000"/>
              <a:buFont typeface="Lucida Grande"/>
              <a:buChar char="‣"/>
              <a:defRPr sz="2000"/>
            </a:pPr>
            <a:r>
              <a:t>Une adresse IPv4 permet d’identifier :</a:t>
            </a:r>
          </a:p>
          <a:p>
            <a:pPr lvl="2">
              <a:lnSpc>
                <a:spcPct val="100000"/>
              </a:lnSpc>
              <a:spcBef>
                <a:spcPts val="100"/>
              </a:spcBef>
              <a:buClr>
                <a:srgbClr val="040F6A"/>
              </a:buClr>
              <a:buSzPct val="75000"/>
              <a:buFont typeface="Lucida Grande"/>
              <a:buChar char="‣"/>
              <a:defRPr sz="2000"/>
            </a:pPr>
            <a:r>
              <a:t>un </a:t>
            </a:r>
            <a:r>
              <a:rPr b="1"/>
              <a:t>réseau</a:t>
            </a:r>
          </a:p>
          <a:p>
            <a:pPr lvl="2">
              <a:lnSpc>
                <a:spcPct val="100000"/>
              </a:lnSpc>
              <a:spcBef>
                <a:spcPts val="100"/>
              </a:spcBef>
              <a:buClr>
                <a:srgbClr val="040F6A"/>
              </a:buClr>
              <a:buSzPct val="75000"/>
              <a:buFont typeface="Lucida Grande"/>
              <a:buChar char="‣"/>
              <a:defRPr sz="2000"/>
            </a:pPr>
            <a:r>
              <a:rPr b="1"/>
              <a:t>l’interface réseau</a:t>
            </a:r>
            <a:r>
              <a:t> d’un équipement sur </a:t>
            </a:r>
            <a:r>
              <a:rPr b="1"/>
              <a:t>ce réseau</a:t>
            </a:r>
            <a:r>
              <a:t> [on parle, improprement, d‘hôte (</a:t>
            </a:r>
            <a:r>
              <a:rPr i="1"/>
              <a:t>host</a:t>
            </a:r>
            <a:r>
              <a:t>)]</a:t>
            </a:r>
          </a:p>
          <a:p>
            <a:pPr lvl="2">
              <a:lnSpc>
                <a:spcPct val="100000"/>
              </a:lnSpc>
              <a:spcBef>
                <a:spcPts val="100"/>
              </a:spcBef>
              <a:buClr>
                <a:srgbClr val="040F6A"/>
              </a:buClr>
              <a:buSzPct val="75000"/>
              <a:buFont typeface="Lucida Grande"/>
              <a:buChar char="‣"/>
              <a:defRPr sz="2000"/>
            </a:pPr>
            <a:endParaRPr/>
          </a:p>
          <a:p>
            <a:pPr lvl="1">
              <a:lnSpc>
                <a:spcPct val="100000"/>
              </a:lnSpc>
              <a:spcBef>
                <a:spcPts val="100"/>
              </a:spcBef>
              <a:buClr>
                <a:srgbClr val="040F6A"/>
              </a:buClr>
              <a:buSzPct val="75000"/>
              <a:buFont typeface="Lucida Grande"/>
              <a:buChar char="‣"/>
              <a:defRPr sz="2000"/>
            </a:pPr>
            <a:r>
              <a:t>Pour déterminer l’</a:t>
            </a:r>
            <a:r>
              <a:rPr b="1"/>
              <a:t>identifiant réseau</a:t>
            </a:r>
            <a:r>
              <a:t>, on doit connaitre le </a:t>
            </a:r>
            <a:r>
              <a:rPr b="1"/>
              <a:t>masque d’adresse</a:t>
            </a:r>
          </a:p>
          <a:p>
            <a:pPr lvl="1">
              <a:lnSpc>
                <a:spcPct val="100000"/>
              </a:lnSpc>
              <a:spcBef>
                <a:spcPts val="100"/>
              </a:spcBef>
              <a:buClr>
                <a:srgbClr val="040F6A"/>
              </a:buClr>
              <a:buSzPct val="75000"/>
              <a:buFont typeface="Lucida Grande"/>
              <a:buChar char="‣"/>
              <a:defRPr sz="2000"/>
            </a:pPr>
            <a:r>
              <a:t>Un masque d’adresse est </a:t>
            </a:r>
            <a:r>
              <a:rPr b="1"/>
              <a:t>une suite de bits à 1</a:t>
            </a:r>
            <a:r>
              <a:t> suivie d’</a:t>
            </a:r>
            <a:r>
              <a:rPr b="1"/>
              <a:t>une suite de bits à 0</a:t>
            </a:r>
            <a:r>
              <a:t> </a:t>
            </a:r>
            <a:br/>
            <a:r>
              <a:t>(le tout sur 32 bits)</a:t>
            </a:r>
          </a:p>
        </p:txBody>
      </p:sp>
      <p:sp>
        <p:nvSpPr>
          <p:cNvPr id="2355"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356"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spTree>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62" name="Grouper"/>
          <p:cNvGrpSpPr/>
          <p:nvPr/>
        </p:nvGrpSpPr>
        <p:grpSpPr>
          <a:xfrm>
            <a:off x="317500" y="1270000"/>
            <a:ext cx="9525000" cy="38100"/>
            <a:chOff x="0" y="0"/>
            <a:chExt cx="9525000" cy="38100"/>
          </a:xfrm>
        </p:grpSpPr>
        <p:sp>
          <p:nvSpPr>
            <p:cNvPr id="236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36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363" name="Masque d’adresse"/>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Masque d’adresse</a:t>
            </a:r>
          </a:p>
        </p:txBody>
      </p:sp>
      <p:sp>
        <p:nvSpPr>
          <p:cNvPr id="2364" name="Texte"/>
          <p:cNvSpPr txBox="1"/>
          <p:nvPr/>
        </p:nvSpPr>
        <p:spPr>
          <a:xfrm>
            <a:off x="9558808" y="7200900"/>
            <a:ext cx="334492"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118</a:t>
            </a:fld>
            <a:endParaRPr/>
          </a:p>
        </p:txBody>
      </p:sp>
      <p:sp>
        <p:nvSpPr>
          <p:cNvPr id="2365" name="On exprime un masque d’adresse :…"/>
          <p:cNvSpPr txBox="1">
            <a:spLocks noGrp="1"/>
          </p:cNvSpPr>
          <p:nvPr>
            <p:ph type="body" idx="1"/>
          </p:nvPr>
        </p:nvSpPr>
        <p:spPr>
          <a:xfrm>
            <a:off x="279400" y="2025650"/>
            <a:ext cx="9601200" cy="5190416"/>
          </a:xfrm>
          <a:prstGeom prst="rect">
            <a:avLst/>
          </a:prstGeom>
        </p:spPr>
        <p:txBody>
          <a:bodyPr anchor="t"/>
          <a:lstStyle/>
          <a:p>
            <a:pPr lvl="1">
              <a:lnSpc>
                <a:spcPct val="100000"/>
              </a:lnSpc>
              <a:spcBef>
                <a:spcPts val="100"/>
              </a:spcBef>
              <a:buClr>
                <a:srgbClr val="040F6A"/>
              </a:buClr>
              <a:buSzPct val="75000"/>
              <a:buFont typeface="Lucida Grande"/>
              <a:buChar char="‣"/>
              <a:defRPr sz="2000"/>
            </a:pPr>
            <a:r>
              <a:t>On exprime un masque d’adresse :</a:t>
            </a:r>
          </a:p>
          <a:p>
            <a:pPr lvl="2">
              <a:lnSpc>
                <a:spcPct val="100000"/>
              </a:lnSpc>
              <a:spcBef>
                <a:spcPts val="100"/>
              </a:spcBef>
              <a:buClr>
                <a:srgbClr val="040F6A"/>
              </a:buClr>
              <a:buSzPct val="75000"/>
              <a:buFont typeface="Lucida Grande"/>
              <a:buChar char="‣"/>
              <a:defRPr sz="2000"/>
            </a:pPr>
            <a:r>
              <a:t>soit avec la </a:t>
            </a:r>
            <a:r>
              <a:rPr b="1"/>
              <a:t>longueur du préfixe</a:t>
            </a:r>
            <a:r>
              <a:t>, donc le nombre de bits à 1 (ex. /20)</a:t>
            </a:r>
          </a:p>
          <a:p>
            <a:pPr lvl="4">
              <a:lnSpc>
                <a:spcPct val="100000"/>
              </a:lnSpc>
              <a:spcBef>
                <a:spcPts val="100"/>
              </a:spcBef>
              <a:buClr>
                <a:srgbClr val="040F6A"/>
              </a:buClr>
              <a:buSzPct val="75000"/>
              <a:buFont typeface="Lucida Grande"/>
              <a:buChar char="‣"/>
              <a:defRPr sz="2000"/>
            </a:pPr>
            <a:r>
              <a:t>Cette longueur du préfixe est souvent abrégé en ‘</a:t>
            </a:r>
            <a:r>
              <a:rPr b="1"/>
              <a:t>préfixe</a:t>
            </a:r>
            <a:r>
              <a:t>’</a:t>
            </a:r>
          </a:p>
          <a:p>
            <a:pPr lvl="4">
              <a:lnSpc>
                <a:spcPct val="100000"/>
              </a:lnSpc>
              <a:spcBef>
                <a:spcPts val="100"/>
              </a:spcBef>
              <a:buClr>
                <a:srgbClr val="040F6A"/>
              </a:buClr>
              <a:buSzPct val="75000"/>
              <a:buFont typeface="Lucida Grande"/>
              <a:buChar char="‣"/>
              <a:defRPr sz="2000"/>
            </a:pPr>
            <a:r>
              <a:t>On parle de </a:t>
            </a:r>
            <a:r>
              <a:rPr b="1"/>
              <a:t>notation CIDR</a:t>
            </a:r>
            <a:r>
              <a:t> (</a:t>
            </a:r>
            <a:r>
              <a:rPr i="1"/>
              <a:t>Classless Inter-Domain Routing</a:t>
            </a:r>
            <a:r>
              <a:t>)</a:t>
            </a:r>
          </a:p>
          <a:p>
            <a:pPr lvl="2">
              <a:lnSpc>
                <a:spcPct val="100000"/>
              </a:lnSpc>
              <a:spcBef>
                <a:spcPts val="100"/>
              </a:spcBef>
              <a:buClr>
                <a:srgbClr val="040F6A"/>
              </a:buClr>
              <a:buSzPct val="75000"/>
              <a:buFont typeface="Lucida Grande"/>
              <a:buChar char="‣"/>
              <a:defRPr sz="2000"/>
            </a:pPr>
            <a:r>
              <a:t>soit en </a:t>
            </a:r>
            <a:r>
              <a:rPr b="1"/>
              <a:t>décimal pointé</a:t>
            </a:r>
            <a:r>
              <a:t> (ex. 255.255.240.0)</a:t>
            </a:r>
            <a:br/>
            <a:endParaRPr/>
          </a:p>
          <a:p>
            <a:pPr lvl="1">
              <a:lnSpc>
                <a:spcPct val="100000"/>
              </a:lnSpc>
              <a:spcBef>
                <a:spcPts val="100"/>
              </a:spcBef>
              <a:buClr>
                <a:srgbClr val="040F6A"/>
              </a:buClr>
              <a:buSzPct val="75000"/>
              <a:buFont typeface="Lucida Grande"/>
              <a:buChar char="‣"/>
              <a:defRPr sz="2000"/>
            </a:pPr>
            <a:r>
              <a:t>Un </a:t>
            </a:r>
            <a:r>
              <a:rPr b="1"/>
              <a:t>ET logique</a:t>
            </a:r>
            <a:r>
              <a:t> (∧) entre une adresse et un masque permet de déterminer </a:t>
            </a:r>
            <a:r>
              <a:rPr b="1"/>
              <a:t>l’identifiant réseau</a:t>
            </a:r>
            <a:r>
              <a:t> </a:t>
            </a:r>
            <a:br/>
            <a:endParaRPr/>
          </a:p>
          <a:p>
            <a:pPr lvl="1">
              <a:lnSpc>
                <a:spcPct val="100000"/>
              </a:lnSpc>
              <a:spcBef>
                <a:spcPts val="100"/>
              </a:spcBef>
              <a:buClr>
                <a:srgbClr val="040F6A"/>
              </a:buClr>
              <a:buSzPct val="75000"/>
              <a:buFont typeface="Lucida Grande"/>
              <a:buChar char="‣"/>
              <a:defRPr sz="2000"/>
            </a:pPr>
            <a:r>
              <a:t>L’</a:t>
            </a:r>
            <a:r>
              <a:rPr b="1"/>
              <a:t>adresse IPv4</a:t>
            </a:r>
            <a:r>
              <a:t> </a:t>
            </a:r>
            <a:r>
              <a:rPr sz="3000" b="1"/>
              <a:t>∧</a:t>
            </a:r>
            <a:r>
              <a:t> </a:t>
            </a:r>
            <a:r>
              <a:rPr b="1"/>
              <a:t>le complément à un du masque</a:t>
            </a:r>
            <a:r>
              <a:t> détermine </a:t>
            </a:r>
            <a:r>
              <a:rPr b="1"/>
              <a:t>l’identifiant d’une interface-réseau </a:t>
            </a:r>
            <a:r>
              <a:t>(ou, improprement, l’identifiant d‘hôte [</a:t>
            </a:r>
            <a:r>
              <a:rPr i="1"/>
              <a:t>host ID</a:t>
            </a:r>
            <a:r>
              <a:t>])</a:t>
            </a:r>
          </a:p>
        </p:txBody>
      </p:sp>
      <p:sp>
        <p:nvSpPr>
          <p:cNvPr id="2366" name="4 - La couche Internet - Les adresses IPv4"/>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Les adresses IPv4</a:t>
            </a:r>
          </a:p>
        </p:txBody>
      </p:sp>
      <p:sp>
        <p:nvSpPr>
          <p:cNvPr id="2367"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368"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spTree>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74" name="Grouper"/>
          <p:cNvGrpSpPr/>
          <p:nvPr/>
        </p:nvGrpSpPr>
        <p:grpSpPr>
          <a:xfrm>
            <a:off x="317500" y="1270000"/>
            <a:ext cx="9525000" cy="38100"/>
            <a:chOff x="0" y="0"/>
            <a:chExt cx="9525000" cy="38100"/>
          </a:xfrm>
        </p:grpSpPr>
        <p:sp>
          <p:nvSpPr>
            <p:cNvPr id="237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37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375" name="Exemple 1…"/>
          <p:cNvSpPr txBox="1">
            <a:spLocks noGrp="1"/>
          </p:cNvSpPr>
          <p:nvPr>
            <p:ph type="body" sz="quarter" idx="1"/>
          </p:nvPr>
        </p:nvSpPr>
        <p:spPr>
          <a:xfrm>
            <a:off x="279400" y="1502843"/>
            <a:ext cx="9601200" cy="1067167"/>
          </a:xfrm>
          <a:prstGeom prst="rect">
            <a:avLst/>
          </a:prstGeom>
        </p:spPr>
        <p:txBody>
          <a:bodyPr anchor="t"/>
          <a:lstStyle/>
          <a:p>
            <a:pPr>
              <a:spcBef>
                <a:spcPts val="0"/>
              </a:spcBef>
            </a:pPr>
            <a:r>
              <a:t>Exemple 1</a:t>
            </a:r>
          </a:p>
          <a:p>
            <a:pPr lvl="1">
              <a:spcBef>
                <a:spcPts val="0"/>
              </a:spcBef>
              <a:buChar char="‣"/>
            </a:pPr>
            <a:r>
              <a:t>Identifiant réseau</a:t>
            </a:r>
            <a:br/>
            <a:endParaRPr/>
          </a:p>
        </p:txBody>
      </p:sp>
      <p:sp>
        <p:nvSpPr>
          <p:cNvPr id="2376" name="Texte"/>
          <p:cNvSpPr txBox="1"/>
          <p:nvPr/>
        </p:nvSpPr>
        <p:spPr>
          <a:xfrm>
            <a:off x="9558808" y="7200900"/>
            <a:ext cx="334492"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119</a:t>
            </a:fld>
            <a:endParaRPr/>
          </a:p>
        </p:txBody>
      </p:sp>
      <p:grpSp>
        <p:nvGrpSpPr>
          <p:cNvPr id="2383" name="Grouper"/>
          <p:cNvGrpSpPr/>
          <p:nvPr/>
        </p:nvGrpSpPr>
        <p:grpSpPr>
          <a:xfrm>
            <a:off x="532200" y="2285577"/>
            <a:ext cx="9396256" cy="2092630"/>
            <a:chOff x="-127000" y="-88900"/>
            <a:chExt cx="9396255" cy="2092629"/>
          </a:xfrm>
        </p:grpSpPr>
        <p:grpSp>
          <p:nvGrpSpPr>
            <p:cNvPr id="2380" name="Grouper"/>
            <p:cNvGrpSpPr/>
            <p:nvPr/>
          </p:nvGrpSpPr>
          <p:grpSpPr>
            <a:xfrm>
              <a:off x="156102" y="77129"/>
              <a:ext cx="8991601" cy="1762718"/>
              <a:chOff x="0" y="0"/>
              <a:chExt cx="8991600" cy="1762717"/>
            </a:xfrm>
          </p:grpSpPr>
          <p:sp>
            <p:nvSpPr>
              <p:cNvPr id="2377" name="172. 16.254.  1  10101100.00010000.11111110.00000001…"/>
              <p:cNvSpPr txBox="1"/>
              <p:nvPr/>
            </p:nvSpPr>
            <p:spPr>
              <a:xfrm>
                <a:off x="0" y="0"/>
                <a:ext cx="8991600" cy="17627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r>
                  <a:t>	172. 16.254.  1		</a:t>
                </a:r>
                <a:r>
                  <a:rPr sz="2100"/>
                  <a:t>10101100.00010000.11111110.00000001</a:t>
                </a:r>
                <a:endParaRPr sz="1900"/>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r>
                  <a:rPr sz="1900"/>
                  <a:t>∧</a:t>
                </a:r>
                <a:r>
                  <a:t>	255.255.255.  0		</a:t>
                </a:r>
                <a:r>
                  <a:rPr sz="2100"/>
                  <a:t>11111111.11111111.11111111.00000000</a:t>
                </a:r>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endParaRPr sz="1900"/>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r>
                  <a:rPr sz="1900"/>
                  <a:t>=	</a:t>
                </a:r>
                <a:r>
                  <a:t>172. 16.254.  0		</a:t>
                </a:r>
                <a:r>
                  <a:rPr sz="2100"/>
                  <a:t>10101100.00010000.11111110.00000000</a:t>
                </a:r>
                <a:endParaRPr sz="1900"/>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endParaRPr sz="1900"/>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endParaRPr sz="1900"/>
              </a:p>
            </p:txBody>
          </p:sp>
          <p:sp>
            <p:nvSpPr>
              <p:cNvPr id="2378" name="Ligne"/>
              <p:cNvSpPr/>
              <p:nvPr/>
            </p:nvSpPr>
            <p:spPr>
              <a:xfrm>
                <a:off x="3679759" y="981423"/>
                <a:ext cx="5136305" cy="1"/>
              </a:xfrm>
              <a:prstGeom prst="line">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2379" name="Ligne"/>
              <p:cNvSpPr/>
              <p:nvPr/>
            </p:nvSpPr>
            <p:spPr>
              <a:xfrm>
                <a:off x="359812" y="979860"/>
                <a:ext cx="2884814" cy="1"/>
              </a:xfrm>
              <a:prstGeom prst="line">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grpSp>
        <p:pic>
          <p:nvPicPr>
            <p:cNvPr id="2381" name="Rectangle Carré" descr="Rectangle Carré"/>
            <p:cNvPicPr>
              <a:picLocks/>
            </p:cNvPicPr>
            <p:nvPr/>
          </p:nvPicPr>
          <p:blipFill>
            <a:blip r:embed="rId3"/>
            <a:stretch>
              <a:fillRect/>
            </a:stretch>
          </p:blipFill>
          <p:spPr>
            <a:xfrm>
              <a:off x="-127000" y="-88900"/>
              <a:ext cx="9396256" cy="2092630"/>
            </a:xfrm>
            <a:prstGeom prst="rect">
              <a:avLst/>
            </a:prstGeom>
            <a:effectLst/>
          </p:spPr>
        </p:pic>
      </p:grpSp>
      <p:grpSp>
        <p:nvGrpSpPr>
          <p:cNvPr id="2392" name="Grouper"/>
          <p:cNvGrpSpPr/>
          <p:nvPr/>
        </p:nvGrpSpPr>
        <p:grpSpPr>
          <a:xfrm>
            <a:off x="279400" y="4604182"/>
            <a:ext cx="9651128" cy="2737241"/>
            <a:chOff x="0" y="0"/>
            <a:chExt cx="9651127" cy="2737240"/>
          </a:xfrm>
        </p:grpSpPr>
        <p:grpSp>
          <p:nvGrpSpPr>
            <p:cNvPr id="2390" name="Grouper"/>
            <p:cNvGrpSpPr/>
            <p:nvPr/>
          </p:nvGrpSpPr>
          <p:grpSpPr>
            <a:xfrm>
              <a:off x="254872" y="644610"/>
              <a:ext cx="9396256" cy="2092631"/>
              <a:chOff x="-127000" y="-88900"/>
              <a:chExt cx="9396255" cy="2092629"/>
            </a:xfrm>
          </p:grpSpPr>
          <p:grpSp>
            <p:nvGrpSpPr>
              <p:cNvPr id="2387" name="Grouper"/>
              <p:cNvGrpSpPr/>
              <p:nvPr/>
            </p:nvGrpSpPr>
            <p:grpSpPr>
              <a:xfrm>
                <a:off x="145444" y="76083"/>
                <a:ext cx="8991601" cy="1764810"/>
                <a:chOff x="0" y="0"/>
                <a:chExt cx="8991600" cy="1764808"/>
              </a:xfrm>
            </p:grpSpPr>
            <p:sp>
              <p:nvSpPr>
                <p:cNvPr id="2384" name="172. 16.254.  1  10101100.00010000.11111110.00000001…"/>
                <p:cNvSpPr txBox="1"/>
                <p:nvPr/>
              </p:nvSpPr>
              <p:spPr>
                <a:xfrm>
                  <a:off x="0" y="0"/>
                  <a:ext cx="8991600" cy="17648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r>
                    <a:t>	172. 16.254.  1		</a:t>
                  </a:r>
                  <a:r>
                    <a:rPr sz="2100"/>
                    <a:t>10101100.00010000.11111110.00000001</a:t>
                  </a:r>
                  <a:endParaRPr sz="1900"/>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r>
                    <a:rPr sz="1900"/>
                    <a:t>∧</a:t>
                  </a:r>
                  <a:r>
                    <a:t>	  0.  0.  0.255		</a:t>
                  </a:r>
                  <a:r>
                    <a:rPr sz="2100"/>
                    <a:t>00000000.00000000.00000000.11111111</a:t>
                  </a:r>
                  <a:endParaRPr sz="1900"/>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endParaRPr sz="1900"/>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r>
                    <a:rPr sz="1900"/>
                    <a:t>=	</a:t>
                  </a:r>
                  <a:r>
                    <a:t>  0.  0.  0.  1		</a:t>
                  </a:r>
                  <a:r>
                    <a:rPr sz="2100"/>
                    <a:t>00000000.00000000.00000000.00000001</a:t>
                  </a:r>
                  <a:endParaRPr sz="1900"/>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endParaRPr sz="1900"/>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endParaRPr sz="1900"/>
                </a:p>
              </p:txBody>
            </p:sp>
            <p:sp>
              <p:nvSpPr>
                <p:cNvPr id="2385" name="Ligne"/>
                <p:cNvSpPr/>
                <p:nvPr/>
              </p:nvSpPr>
              <p:spPr>
                <a:xfrm>
                  <a:off x="3705912" y="982588"/>
                  <a:ext cx="5120614" cy="1"/>
                </a:xfrm>
                <a:prstGeom prst="line">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2386" name="Ligne"/>
                <p:cNvSpPr/>
                <p:nvPr/>
              </p:nvSpPr>
              <p:spPr>
                <a:xfrm>
                  <a:off x="360239" y="981023"/>
                  <a:ext cx="2897892" cy="1"/>
                </a:xfrm>
                <a:prstGeom prst="line">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grpSp>
          <p:pic>
            <p:nvPicPr>
              <p:cNvPr id="2388" name="Rectangle Carré" descr="Rectangle Carré"/>
              <p:cNvPicPr>
                <a:picLocks/>
              </p:cNvPicPr>
              <p:nvPr/>
            </p:nvPicPr>
            <p:blipFill>
              <a:blip r:embed="rId3"/>
              <a:stretch>
                <a:fillRect/>
              </a:stretch>
            </p:blipFill>
            <p:spPr>
              <a:xfrm>
                <a:off x="-127000" y="-88900"/>
                <a:ext cx="9396256" cy="2092630"/>
              </a:xfrm>
              <a:prstGeom prst="rect">
                <a:avLst/>
              </a:prstGeom>
              <a:effectLst/>
            </p:spPr>
          </p:pic>
        </p:grpSp>
        <p:sp>
          <p:nvSpPr>
            <p:cNvPr id="2391" name="Identifiant d’hôte (ou plutôt d’interface réseau) dans un réseau"/>
            <p:cNvSpPr txBox="1"/>
            <p:nvPr/>
          </p:nvSpPr>
          <p:spPr>
            <a:xfrm>
              <a:off x="0" y="0"/>
              <a:ext cx="9601200" cy="7664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p>
              <a:pPr marL="571500" lvl="1" indent="-254000" defTabSz="457200">
                <a:spcBef>
                  <a:spcPts val="0"/>
                </a:spcBef>
                <a:buClr>
                  <a:srgbClr val="5C86B9"/>
                </a:buClr>
                <a:buSzPct val="50000"/>
                <a:buFont typeface="Zapf Dingbats"/>
                <a:buChar char="‣"/>
                <a:defRPr sz="2200" b="0" i="0" spc="0">
                  <a:solidFill>
                    <a:srgbClr val="000000"/>
                  </a:solidFill>
                  <a:latin typeface="+mn-lt"/>
                  <a:ea typeface="+mn-ea"/>
                  <a:cs typeface="+mn-cs"/>
                  <a:sym typeface="Book Antiqua"/>
                </a:defRPr>
              </a:pPr>
              <a:r>
                <a:t>Identifiant d’hôte </a:t>
              </a:r>
              <a:r>
                <a:rPr sz="2000" i="1"/>
                <a:t>(ou plutôt d’interface réseau)</a:t>
              </a:r>
              <a:r>
                <a:t> dans un réseau</a:t>
              </a:r>
            </a:p>
          </p:txBody>
        </p:sp>
      </p:grpSp>
      <p:grpSp>
        <p:nvGrpSpPr>
          <p:cNvPr id="2397" name="Grouper"/>
          <p:cNvGrpSpPr/>
          <p:nvPr/>
        </p:nvGrpSpPr>
        <p:grpSpPr>
          <a:xfrm>
            <a:off x="508101" y="1806882"/>
            <a:ext cx="3971710" cy="2019118"/>
            <a:chOff x="-184149" y="-184150"/>
            <a:chExt cx="3971709" cy="2019116"/>
          </a:xfrm>
        </p:grpSpPr>
        <p:pic>
          <p:nvPicPr>
            <p:cNvPr id="2393" name="Ligne Ligne" descr="Ligne Ligne"/>
            <p:cNvPicPr>
              <a:picLocks/>
            </p:cNvPicPr>
            <p:nvPr/>
          </p:nvPicPr>
          <p:blipFill>
            <a:blip r:embed="rId4"/>
            <a:stretch>
              <a:fillRect/>
            </a:stretch>
          </p:blipFill>
          <p:spPr>
            <a:xfrm>
              <a:off x="-184150" y="-184150"/>
              <a:ext cx="2854009" cy="368300"/>
            </a:xfrm>
            <a:prstGeom prst="rect">
              <a:avLst/>
            </a:prstGeom>
            <a:effectLst/>
          </p:spPr>
        </p:pic>
        <p:pic>
          <p:nvPicPr>
            <p:cNvPr id="2395" name="Ligne Ligne" descr="Ligne Ligne"/>
            <p:cNvPicPr>
              <a:picLocks/>
            </p:cNvPicPr>
            <p:nvPr/>
          </p:nvPicPr>
          <p:blipFill>
            <a:blip r:embed="rId5"/>
            <a:stretch>
              <a:fillRect/>
            </a:stretch>
          </p:blipFill>
          <p:spPr>
            <a:xfrm>
              <a:off x="263481" y="1466666"/>
              <a:ext cx="3524079" cy="368301"/>
            </a:xfrm>
            <a:prstGeom prst="rect">
              <a:avLst/>
            </a:prstGeom>
            <a:effectLst/>
          </p:spPr>
        </p:pic>
      </p:grpSp>
      <p:grpSp>
        <p:nvGrpSpPr>
          <p:cNvPr id="2402" name="Grouper"/>
          <p:cNvGrpSpPr/>
          <p:nvPr/>
        </p:nvGrpSpPr>
        <p:grpSpPr>
          <a:xfrm>
            <a:off x="554145" y="4794799"/>
            <a:ext cx="3803422" cy="1955618"/>
            <a:chOff x="-184150" y="-184150"/>
            <a:chExt cx="3803421" cy="1955616"/>
          </a:xfrm>
        </p:grpSpPr>
        <p:pic>
          <p:nvPicPr>
            <p:cNvPr id="2398" name="Ligne Ligne" descr="Ligne Ligne"/>
            <p:cNvPicPr>
              <a:picLocks/>
            </p:cNvPicPr>
            <p:nvPr/>
          </p:nvPicPr>
          <p:blipFill>
            <a:blip r:embed="rId6"/>
            <a:stretch>
              <a:fillRect/>
            </a:stretch>
          </p:blipFill>
          <p:spPr>
            <a:xfrm>
              <a:off x="-184150" y="-184150"/>
              <a:ext cx="2715961" cy="368300"/>
            </a:xfrm>
            <a:prstGeom prst="rect">
              <a:avLst/>
            </a:prstGeom>
            <a:effectLst/>
          </p:spPr>
        </p:pic>
        <p:pic>
          <p:nvPicPr>
            <p:cNvPr id="2400" name="Ligne Ligne" descr="Ligne Ligne"/>
            <p:cNvPicPr>
              <a:picLocks/>
            </p:cNvPicPr>
            <p:nvPr/>
          </p:nvPicPr>
          <p:blipFill>
            <a:blip r:embed="rId7"/>
            <a:stretch>
              <a:fillRect/>
            </a:stretch>
          </p:blipFill>
          <p:spPr>
            <a:xfrm>
              <a:off x="201319" y="1403166"/>
              <a:ext cx="3417953" cy="368301"/>
            </a:xfrm>
            <a:prstGeom prst="rect">
              <a:avLst/>
            </a:prstGeom>
            <a:effectLst/>
          </p:spPr>
        </p:pic>
      </p:grpSp>
      <p:sp>
        <p:nvSpPr>
          <p:cNvPr id="2403" name="Fig 4.8 - Exemple 1 de calcul des identifiants réseau et hôte d’une adresse IPv4"/>
          <p:cNvSpPr txBox="1"/>
          <p:nvPr/>
        </p:nvSpPr>
        <p:spPr>
          <a:xfrm>
            <a:off x="296429" y="7277100"/>
            <a:ext cx="9039827"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4.8 - Exemple 1 de calcul des identifiants réseau et hôte d’une adresse IPv4</a:t>
            </a:r>
          </a:p>
        </p:txBody>
      </p:sp>
      <p:sp>
        <p:nvSpPr>
          <p:cNvPr id="2404" name="4 - La couche Internet - Les adresses IPv4"/>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Les adresses IPv4</a:t>
            </a:r>
          </a:p>
        </p:txBody>
      </p:sp>
      <p:sp>
        <p:nvSpPr>
          <p:cNvPr id="2405"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406" name="Internet-transit-3.png" descr="Internet-transit-3.png"/>
          <p:cNvPicPr>
            <a:picLocks noChangeAspect="1"/>
          </p:cNvPicPr>
          <p:nvPr/>
        </p:nvPicPr>
        <p:blipFill>
          <a:blip r:embed="rId8"/>
          <a:stretch>
            <a:fillRect/>
          </a:stretch>
        </p:blipFill>
        <p:spPr>
          <a:xfrm>
            <a:off x="7082925" y="46153"/>
            <a:ext cx="1316973" cy="921881"/>
          </a:xfrm>
          <a:prstGeom prst="rect">
            <a:avLst/>
          </a:prstGeom>
          <a:ln w="12700">
            <a:miter lim="400000"/>
          </a:ln>
        </p:spPr>
      </p:pic>
      <p:pic>
        <p:nvPicPr>
          <p:cNvPr id="2407" name="Ligne Ligne" descr="Ligne Ligne"/>
          <p:cNvPicPr>
            <a:picLocks/>
          </p:cNvPicPr>
          <p:nvPr/>
        </p:nvPicPr>
        <p:blipFill>
          <a:blip r:embed="rId9"/>
          <a:stretch>
            <a:fillRect/>
          </a:stretch>
        </p:blipFill>
        <p:spPr>
          <a:xfrm rot="16200000">
            <a:off x="7566119" y="3143123"/>
            <a:ext cx="1511388" cy="25401"/>
          </a:xfrm>
          <a:prstGeom prst="rect">
            <a:avLst/>
          </a:prstGeom>
        </p:spPr>
      </p:pic>
      <p:pic>
        <p:nvPicPr>
          <p:cNvPr id="2409" name="Ligne Ligne" descr="Ligne Ligne"/>
          <p:cNvPicPr>
            <a:picLocks/>
          </p:cNvPicPr>
          <p:nvPr/>
        </p:nvPicPr>
        <p:blipFill>
          <a:blip r:embed="rId9"/>
          <a:stretch>
            <a:fillRect/>
          </a:stretch>
        </p:blipFill>
        <p:spPr>
          <a:xfrm rot="16200000">
            <a:off x="7566119" y="6106244"/>
            <a:ext cx="1511388" cy="25401"/>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383"/>
                                        </p:tgtEl>
                                        <p:attrNameLst>
                                          <p:attrName>style.visibility</p:attrName>
                                        </p:attrNameLst>
                                      </p:cBhvr>
                                      <p:to>
                                        <p:strVal val="visible"/>
                                      </p:to>
                                    </p:set>
                                    <p:animEffect transition="in" filter="fade">
                                      <p:cBhvr>
                                        <p:cTn id="7" dur="1000"/>
                                        <p:tgtEl>
                                          <p:spTgt spid="23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2397"/>
                                        </p:tgtEl>
                                        <p:attrNameLst>
                                          <p:attrName>style.visibility</p:attrName>
                                        </p:attrNameLst>
                                      </p:cBhvr>
                                      <p:to>
                                        <p:strVal val="visible"/>
                                      </p:to>
                                    </p:set>
                                    <p:animEffect transition="in" filter="fade">
                                      <p:cBhvr>
                                        <p:cTn id="12" dur="1000"/>
                                        <p:tgtEl>
                                          <p:spTgt spid="23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2407"/>
                                        </p:tgtEl>
                                        <p:attrNameLst>
                                          <p:attrName>style.visibility</p:attrName>
                                        </p:attrNameLst>
                                      </p:cBhvr>
                                      <p:to>
                                        <p:strVal val="visible"/>
                                      </p:to>
                                    </p:set>
                                    <p:animEffect transition="in" filter="fade">
                                      <p:cBhvr>
                                        <p:cTn id="17" dur="1000"/>
                                        <p:tgtEl>
                                          <p:spTgt spid="240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4" nodeType="clickEffect">
                                  <p:stCondLst>
                                    <p:cond delay="0"/>
                                  </p:stCondLst>
                                  <p:iterate>
                                    <p:tmAbs val="0"/>
                                  </p:iterate>
                                  <p:childTnLst>
                                    <p:set>
                                      <p:cBhvr>
                                        <p:cTn id="21" fill="hold"/>
                                        <p:tgtEl>
                                          <p:spTgt spid="2392"/>
                                        </p:tgtEl>
                                        <p:attrNameLst>
                                          <p:attrName>style.visibility</p:attrName>
                                        </p:attrNameLst>
                                      </p:cBhvr>
                                      <p:to>
                                        <p:strVal val="visible"/>
                                      </p:to>
                                    </p:set>
                                    <p:animEffect transition="in" filter="fade">
                                      <p:cBhvr>
                                        <p:cTn id="22" dur="1000"/>
                                        <p:tgtEl>
                                          <p:spTgt spid="23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5" nodeType="clickEffect">
                                  <p:stCondLst>
                                    <p:cond delay="0"/>
                                  </p:stCondLst>
                                  <p:iterate>
                                    <p:tmAbs val="0"/>
                                  </p:iterate>
                                  <p:childTnLst>
                                    <p:set>
                                      <p:cBhvr>
                                        <p:cTn id="26" fill="hold"/>
                                        <p:tgtEl>
                                          <p:spTgt spid="2402"/>
                                        </p:tgtEl>
                                        <p:attrNameLst>
                                          <p:attrName>style.visibility</p:attrName>
                                        </p:attrNameLst>
                                      </p:cBhvr>
                                      <p:to>
                                        <p:strVal val="visible"/>
                                      </p:to>
                                    </p:set>
                                    <p:animEffect transition="in" filter="fade">
                                      <p:cBhvr>
                                        <p:cTn id="27" dur="1000"/>
                                        <p:tgtEl>
                                          <p:spTgt spid="240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6" nodeType="clickEffect">
                                  <p:stCondLst>
                                    <p:cond delay="0"/>
                                  </p:stCondLst>
                                  <p:iterate>
                                    <p:tmAbs val="0"/>
                                  </p:iterate>
                                  <p:childTnLst>
                                    <p:set>
                                      <p:cBhvr>
                                        <p:cTn id="31" fill="hold"/>
                                        <p:tgtEl>
                                          <p:spTgt spid="2409"/>
                                        </p:tgtEl>
                                        <p:attrNameLst>
                                          <p:attrName>style.visibility</p:attrName>
                                        </p:attrNameLst>
                                      </p:cBhvr>
                                      <p:to>
                                        <p:strVal val="visible"/>
                                      </p:to>
                                    </p:set>
                                    <p:animEffect transition="in" filter="fade">
                                      <p:cBhvr>
                                        <p:cTn id="32" dur="1000"/>
                                        <p:tgtEl>
                                          <p:spTgt spid="2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3" grpId="1" animBg="1" advAuto="0"/>
      <p:bldP spid="2392" grpId="4" animBg="1" advAuto="0"/>
      <p:bldP spid="2397" grpId="2" animBg="1" advAuto="0"/>
      <p:bldP spid="2402" grpId="5" animBg="1" advAuto="0"/>
      <p:bldP spid="2407" grpId="3" animBg="1" advAuto="0"/>
      <p:bldP spid="2409" grpId="6"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431" name="Grouper"/>
          <p:cNvGrpSpPr/>
          <p:nvPr/>
        </p:nvGrpSpPr>
        <p:grpSpPr>
          <a:xfrm>
            <a:off x="317500" y="1270000"/>
            <a:ext cx="9525000" cy="38100"/>
            <a:chOff x="0" y="0"/>
            <a:chExt cx="9525000" cy="38100"/>
          </a:xfrm>
        </p:grpSpPr>
        <p:sp>
          <p:nvSpPr>
            <p:cNvPr id="429"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430"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432"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433" name="Modèle OSI…"/>
          <p:cNvSpPr txBox="1">
            <a:spLocks noGrp="1"/>
          </p:cNvSpPr>
          <p:nvPr>
            <p:ph type="body" idx="1"/>
          </p:nvPr>
        </p:nvSpPr>
        <p:spPr>
          <a:xfrm>
            <a:off x="403626" y="1466034"/>
            <a:ext cx="9445745" cy="4791906"/>
          </a:xfrm>
          <a:prstGeom prst="rect">
            <a:avLst/>
          </a:prstGeom>
        </p:spPr>
        <p:txBody>
          <a:bodyPr lIns="25400" tIns="25400" rIns="25400" bIns="25400" anchor="t"/>
          <a:lstStyle/>
          <a:p>
            <a:pPr marL="230909" indent="-230909">
              <a:buClr>
                <a:srgbClr val="5C86B9"/>
              </a:buClr>
              <a:buSzPct val="50000"/>
              <a:buFont typeface="Zapf Dingbats"/>
              <a:buChar char="✤"/>
              <a:defRPr b="1"/>
            </a:pPr>
            <a:r>
              <a:t>Modèle OSI</a:t>
            </a:r>
          </a:p>
          <a:p>
            <a:pPr marL="571500" lvl="1" indent="-254000">
              <a:buSzPct val="75000"/>
              <a:buChar char="‣"/>
            </a:pPr>
            <a:r>
              <a:t>Modèle </a:t>
            </a:r>
            <a:r>
              <a:rPr b="1"/>
              <a:t>OSI</a:t>
            </a:r>
            <a:r>
              <a:t>, </a:t>
            </a:r>
            <a:r>
              <a:rPr i="1"/>
              <a:t>Open Systems Interconnection</a:t>
            </a:r>
            <a:r>
              <a:t> de l’ISO, </a:t>
            </a:r>
            <a:r>
              <a:rPr i="1"/>
              <a:t>International Standard Organization</a:t>
            </a:r>
          </a:p>
          <a:p>
            <a:pPr marL="571500" lvl="1" indent="-254000">
              <a:buSzPct val="75000"/>
              <a:buChar char="‣"/>
            </a:pPr>
            <a:endParaRPr i="1"/>
          </a:p>
          <a:p>
            <a:pPr marL="571500" lvl="1" indent="-254000">
              <a:buSzPct val="75000"/>
              <a:buChar char="‣"/>
            </a:pPr>
            <a:r>
              <a:t>Ce modèle de référence a </a:t>
            </a:r>
            <a:br/>
            <a:r>
              <a:t>été conçu par l’ISO (années </a:t>
            </a:r>
            <a:br/>
            <a:r>
              <a:t>1970) et a été normalisé en </a:t>
            </a:r>
            <a:br/>
            <a:r>
              <a:t>1984 et révisé en 1994.</a:t>
            </a:r>
          </a:p>
        </p:txBody>
      </p:sp>
      <p:sp>
        <p:nvSpPr>
          <p:cNvPr id="434" name="2 - Définition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2 - Définitions</a:t>
            </a:r>
          </a:p>
        </p:txBody>
      </p:sp>
      <p:grpSp>
        <p:nvGrpSpPr>
          <p:cNvPr id="437" name="Modèle-OSI.png"/>
          <p:cNvGrpSpPr/>
          <p:nvPr/>
        </p:nvGrpSpPr>
        <p:grpSpPr>
          <a:xfrm>
            <a:off x="4342909" y="2740581"/>
            <a:ext cx="5568520" cy="4318700"/>
            <a:chOff x="0" y="0"/>
            <a:chExt cx="5568519" cy="4318699"/>
          </a:xfrm>
        </p:grpSpPr>
        <p:pic>
          <p:nvPicPr>
            <p:cNvPr id="436" name="Modèle-OSI.png" descr="Modèle-OSI.png"/>
            <p:cNvPicPr>
              <a:picLocks noChangeAspect="1"/>
            </p:cNvPicPr>
            <p:nvPr/>
          </p:nvPicPr>
          <p:blipFill>
            <a:blip r:embed="rId2"/>
            <a:srcRect/>
            <a:stretch>
              <a:fillRect/>
            </a:stretch>
          </p:blipFill>
          <p:spPr>
            <a:xfrm>
              <a:off x="127000" y="88900"/>
              <a:ext cx="5314520" cy="3988500"/>
            </a:xfrm>
            <a:prstGeom prst="rect">
              <a:avLst/>
            </a:prstGeom>
            <a:ln>
              <a:noFill/>
            </a:ln>
            <a:effectLst/>
          </p:spPr>
        </p:pic>
        <p:pic>
          <p:nvPicPr>
            <p:cNvPr id="435" name="Modèle-OSI.png" descr="Modèle-OSI.png"/>
            <p:cNvPicPr>
              <a:picLocks/>
            </p:cNvPicPr>
            <p:nvPr/>
          </p:nvPicPr>
          <p:blipFill>
            <a:blip r:embed="rId3"/>
            <a:stretch>
              <a:fillRect/>
            </a:stretch>
          </p:blipFill>
          <p:spPr>
            <a:xfrm>
              <a:off x="0" y="0"/>
              <a:ext cx="5568520" cy="4318700"/>
            </a:xfrm>
            <a:prstGeom prst="rect">
              <a:avLst/>
            </a:prstGeom>
            <a:effectLst/>
          </p:spPr>
        </p:pic>
      </p:grpSp>
      <p:sp>
        <p:nvSpPr>
          <p:cNvPr id="438" name="Fig 1.7 - Le modèle OSI"/>
          <p:cNvSpPr txBox="1"/>
          <p:nvPr/>
        </p:nvSpPr>
        <p:spPr>
          <a:xfrm>
            <a:off x="4087429" y="7018180"/>
            <a:ext cx="3098760"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1.7 - Le modèle OSI</a:t>
            </a:r>
          </a:p>
        </p:txBody>
      </p:sp>
      <p:pic>
        <p:nvPicPr>
          <p:cNvPr id="439" name="OSIMODELET.png" descr="OSIMODELET.png"/>
          <p:cNvPicPr>
            <a:picLocks noChangeAspect="1"/>
          </p:cNvPicPr>
          <p:nvPr/>
        </p:nvPicPr>
        <p:blipFill>
          <a:blip r:embed="rId4"/>
          <a:stretch>
            <a:fillRect/>
          </a:stretch>
        </p:blipFill>
        <p:spPr>
          <a:xfrm>
            <a:off x="7299740" y="209593"/>
            <a:ext cx="1828801" cy="933407"/>
          </a:xfrm>
          <a:prstGeom prst="rect">
            <a:avLst/>
          </a:prstGeom>
          <a:ln w="12700">
            <a:miter lim="400000"/>
          </a:ln>
        </p:spPr>
      </p:pic>
      <p:sp>
        <p:nvSpPr>
          <p:cNvPr id="440" name="Architecture de communication en couches                 Ch.1"/>
          <p:cNvSpPr txBox="1"/>
          <p:nvPr/>
        </p:nvSpPr>
        <p:spPr>
          <a:xfrm>
            <a:off x="279400" y="139700"/>
            <a:ext cx="959823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00000"/>
              </a:lnSpc>
              <a:spcBef>
                <a:spcPts val="0"/>
              </a:spcBef>
              <a:defRPr sz="3600" b="0" i="0" spc="-72">
                <a:latin typeface="+mj-lt"/>
                <a:ea typeface="+mj-ea"/>
                <a:cs typeface="+mj-cs"/>
                <a:sym typeface="Garamond"/>
              </a:defRPr>
            </a:pPr>
            <a:r>
              <a:rPr sz="3300" spc="-131"/>
              <a:t>Architecture de communication en couches</a:t>
            </a:r>
            <a:r>
              <a:rPr sz="2200" spc="-44">
                <a:latin typeface="Consolas"/>
                <a:ea typeface="Consolas"/>
                <a:cs typeface="Consolas"/>
                <a:sym typeface="Consolas"/>
              </a:rPr>
              <a:t>                 Ch.1</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22" name="Grouper"/>
          <p:cNvGrpSpPr/>
          <p:nvPr/>
        </p:nvGrpSpPr>
        <p:grpSpPr>
          <a:xfrm>
            <a:off x="268734" y="1119482"/>
            <a:ext cx="9625815" cy="3268913"/>
            <a:chOff x="0" y="0"/>
            <a:chExt cx="9625813" cy="3268911"/>
          </a:xfrm>
        </p:grpSpPr>
        <p:grpSp>
          <p:nvGrpSpPr>
            <p:cNvPr id="2420" name="Grouper"/>
            <p:cNvGrpSpPr/>
            <p:nvPr/>
          </p:nvGrpSpPr>
          <p:grpSpPr>
            <a:xfrm>
              <a:off x="227437" y="1175872"/>
              <a:ext cx="9398377" cy="2093040"/>
              <a:chOff x="-127000" y="-88900"/>
              <a:chExt cx="9398375" cy="2093038"/>
            </a:xfrm>
          </p:grpSpPr>
          <p:grpSp>
            <p:nvGrpSpPr>
              <p:cNvPr id="2417" name="Grouper"/>
              <p:cNvGrpSpPr/>
              <p:nvPr/>
            </p:nvGrpSpPr>
            <p:grpSpPr>
              <a:xfrm>
                <a:off x="224025" y="51527"/>
                <a:ext cx="8902436" cy="1747309"/>
                <a:chOff x="0" y="0"/>
                <a:chExt cx="8902435" cy="1747308"/>
              </a:xfrm>
            </p:grpSpPr>
            <p:sp>
              <p:nvSpPr>
                <p:cNvPr id="2414" name="191. 32.127.15 10111111.00100000.01111111.00001111…"/>
                <p:cNvSpPr txBox="1"/>
                <p:nvPr/>
              </p:nvSpPr>
              <p:spPr>
                <a:xfrm>
                  <a:off x="0" y="0"/>
                  <a:ext cx="8902436" cy="17473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r>
                    <a:t>	191. 32.127.15	</a:t>
                  </a:r>
                  <a:r>
                    <a:rPr sz="2000"/>
                    <a:t>10111111.00100000.01111111.00001111</a:t>
                  </a:r>
                  <a:endParaRPr sz="1900"/>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r>
                    <a:rPr sz="1900"/>
                    <a:t>∧</a:t>
                  </a:r>
                  <a:r>
                    <a:t>	255.255.240. 0	</a:t>
                  </a:r>
                  <a:r>
                    <a:rPr sz="2000"/>
                    <a:t>11111111.11111111.11110000.00000000</a:t>
                  </a:r>
                  <a:endParaRPr sz="1900"/>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endParaRPr sz="1900"/>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r>
                    <a:rPr sz="1900"/>
                    <a:t>=	</a:t>
                  </a:r>
                  <a:r>
                    <a:t>191. 32.112. 0	</a:t>
                  </a:r>
                  <a:r>
                    <a:rPr sz="2000"/>
                    <a:t>10111111.00100000.01110000.00000000</a:t>
                  </a:r>
                  <a:endParaRPr sz="1900"/>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endParaRPr sz="1900"/>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endParaRPr sz="1900"/>
                </a:p>
              </p:txBody>
            </p:sp>
            <p:sp>
              <p:nvSpPr>
                <p:cNvPr id="2415" name="Ligne"/>
                <p:cNvSpPr/>
                <p:nvPr/>
              </p:nvSpPr>
              <p:spPr>
                <a:xfrm>
                  <a:off x="3535919" y="972844"/>
                  <a:ext cx="5203080" cy="1"/>
                </a:xfrm>
                <a:prstGeom prst="line">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2416" name="Ligne"/>
                <p:cNvSpPr/>
                <p:nvPr/>
              </p:nvSpPr>
              <p:spPr>
                <a:xfrm>
                  <a:off x="356667" y="971294"/>
                  <a:ext cx="2686047" cy="1"/>
                </a:xfrm>
                <a:prstGeom prst="line">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grpSp>
          <p:pic>
            <p:nvPicPr>
              <p:cNvPr id="2418" name="Rectangle Carré" descr="Rectangle Carré"/>
              <p:cNvPicPr>
                <a:picLocks/>
              </p:cNvPicPr>
              <p:nvPr/>
            </p:nvPicPr>
            <p:blipFill>
              <a:blip r:embed="rId3"/>
              <a:stretch>
                <a:fillRect/>
              </a:stretch>
            </p:blipFill>
            <p:spPr>
              <a:xfrm>
                <a:off x="-127000" y="-88900"/>
                <a:ext cx="9398376" cy="2093039"/>
              </a:xfrm>
              <a:prstGeom prst="rect">
                <a:avLst/>
              </a:prstGeom>
              <a:effectLst/>
            </p:spPr>
          </p:pic>
        </p:grpSp>
        <p:sp>
          <p:nvSpPr>
            <p:cNvPr id="2421" name="Exemple 2…"/>
            <p:cNvSpPr txBox="1"/>
            <p:nvPr/>
          </p:nvSpPr>
          <p:spPr>
            <a:xfrm>
              <a:off x="0" y="0"/>
              <a:ext cx="9601200" cy="13923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lvl1pPr marL="254000" indent="-254000" defTabSz="457200">
                <a:spcBef>
                  <a:spcPts val="0"/>
                </a:spcBef>
                <a:buClr>
                  <a:srgbClr val="5C86B9"/>
                </a:buClr>
                <a:buSzPct val="50000"/>
                <a:buFont typeface="Zapf Dingbats"/>
                <a:buChar char="✤"/>
                <a:defRPr sz="2200" b="0" i="0" spc="0">
                  <a:solidFill>
                    <a:srgbClr val="000000"/>
                  </a:solidFill>
                  <a:latin typeface="+mn-lt"/>
                  <a:ea typeface="+mn-ea"/>
                  <a:cs typeface="+mn-cs"/>
                  <a:sym typeface="Book Antiqua"/>
                </a:defRPr>
              </a:lvl1pPr>
              <a:lvl2pPr marL="571500" indent="-254000" defTabSz="457200">
                <a:spcBef>
                  <a:spcPts val="0"/>
                </a:spcBef>
                <a:buClr>
                  <a:srgbClr val="5C86B9"/>
                </a:buClr>
                <a:buSzPct val="50000"/>
                <a:buFont typeface="Zapf Dingbats"/>
                <a:buChar char="‣"/>
                <a:defRPr sz="2200" b="0" i="0" spc="0">
                  <a:solidFill>
                    <a:srgbClr val="000000"/>
                  </a:solidFill>
                  <a:latin typeface="+mn-lt"/>
                  <a:ea typeface="+mn-ea"/>
                  <a:cs typeface="+mn-cs"/>
                  <a:sym typeface="Book Antiqua"/>
                </a:defRPr>
              </a:lvl2pPr>
            </a:lstStyle>
            <a:p>
              <a:r>
                <a:t>Exemple 2</a:t>
              </a:r>
            </a:p>
            <a:p>
              <a:pPr lvl="1"/>
              <a:r>
                <a:t>Identifiant réseau</a:t>
              </a:r>
            </a:p>
          </p:txBody>
        </p:sp>
      </p:grpSp>
      <p:grpSp>
        <p:nvGrpSpPr>
          <p:cNvPr id="2425" name="Grouper"/>
          <p:cNvGrpSpPr/>
          <p:nvPr/>
        </p:nvGrpSpPr>
        <p:grpSpPr>
          <a:xfrm>
            <a:off x="317500" y="1270000"/>
            <a:ext cx="9525000" cy="38100"/>
            <a:chOff x="0" y="0"/>
            <a:chExt cx="9525000" cy="38100"/>
          </a:xfrm>
        </p:grpSpPr>
        <p:sp>
          <p:nvSpPr>
            <p:cNvPr id="2423"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424"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426" name="Identifiant d’hôte (ou plutôt d’interface réseau) dans un réseau"/>
          <p:cNvSpPr txBox="1">
            <a:spLocks noGrp="1"/>
          </p:cNvSpPr>
          <p:nvPr>
            <p:ph type="body" sz="quarter" idx="1"/>
          </p:nvPr>
        </p:nvSpPr>
        <p:spPr>
          <a:xfrm>
            <a:off x="268734" y="4581131"/>
            <a:ext cx="9601201" cy="550517"/>
          </a:xfrm>
          <a:prstGeom prst="rect">
            <a:avLst/>
          </a:prstGeom>
        </p:spPr>
        <p:txBody>
          <a:bodyPr/>
          <a:lstStyle/>
          <a:p>
            <a:pPr lvl="1">
              <a:spcBef>
                <a:spcPts val="0"/>
              </a:spcBef>
              <a:buChar char="‣"/>
            </a:pPr>
            <a:r>
              <a:t>Identifiant d’hôte </a:t>
            </a:r>
            <a:r>
              <a:rPr sz="2000" i="1"/>
              <a:t>(ou plutôt d’interface réseau)</a:t>
            </a:r>
            <a:r>
              <a:t> dans un réseau</a:t>
            </a:r>
          </a:p>
        </p:txBody>
      </p:sp>
      <p:sp>
        <p:nvSpPr>
          <p:cNvPr id="2427"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120</a:t>
            </a:fld>
            <a:endParaRPr/>
          </a:p>
        </p:txBody>
      </p:sp>
      <p:grpSp>
        <p:nvGrpSpPr>
          <p:cNvPr id="2434" name="Grouper"/>
          <p:cNvGrpSpPr/>
          <p:nvPr/>
        </p:nvGrpSpPr>
        <p:grpSpPr>
          <a:xfrm>
            <a:off x="496172" y="5221147"/>
            <a:ext cx="9398377" cy="2093039"/>
            <a:chOff x="-127000" y="-88900"/>
            <a:chExt cx="9398375" cy="2093038"/>
          </a:xfrm>
        </p:grpSpPr>
        <p:grpSp>
          <p:nvGrpSpPr>
            <p:cNvPr id="2431" name="Grouper"/>
            <p:cNvGrpSpPr/>
            <p:nvPr/>
          </p:nvGrpSpPr>
          <p:grpSpPr>
            <a:xfrm>
              <a:off x="224025" y="51527"/>
              <a:ext cx="8902436" cy="1747309"/>
              <a:chOff x="0" y="0"/>
              <a:chExt cx="8902435" cy="1747308"/>
            </a:xfrm>
          </p:grpSpPr>
          <p:sp>
            <p:nvSpPr>
              <p:cNvPr id="2428" name="191. 32.127. 15 10111111.00100000.01111111.00001111…"/>
              <p:cNvSpPr txBox="1"/>
              <p:nvPr/>
            </p:nvSpPr>
            <p:spPr>
              <a:xfrm>
                <a:off x="0" y="0"/>
                <a:ext cx="8902436" cy="17473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r>
                  <a:t>	191. 32.127. 15	</a:t>
                </a:r>
                <a:r>
                  <a:rPr sz="2000"/>
                  <a:t>10111111.00100000.01111111.00001111</a:t>
                </a:r>
                <a:endParaRPr sz="1900"/>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r>
                  <a:rPr sz="1900"/>
                  <a:t>∧</a:t>
                </a:r>
                <a:r>
                  <a:t>	  0.  0. 15.255	</a:t>
                </a:r>
                <a:r>
                  <a:rPr sz="2000"/>
                  <a:t>00000000.00000000.00001111.11111111</a:t>
                </a:r>
                <a:endParaRPr sz="1900"/>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endParaRPr sz="1900"/>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r>
                  <a:rPr sz="1900"/>
                  <a:t>=	</a:t>
                </a:r>
                <a:r>
                  <a:t>  0.  0. 15. 15	</a:t>
                </a:r>
                <a:r>
                  <a:rPr sz="2000"/>
                  <a:t>00000000.00000000.00001111.00001111</a:t>
                </a:r>
                <a:endParaRPr sz="1900"/>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endParaRPr sz="1900"/>
              </a:p>
              <a:p>
                <a:pPr marR="48417" defTabSz="359999">
                  <a:lnSpc>
                    <a:spcPct val="100000"/>
                  </a:lnSpc>
                  <a:spcBef>
                    <a:spcPts val="0"/>
                  </a:spcBef>
                  <a:tabLst>
                    <a:tab pos="381000" algn="l"/>
                    <a:tab pos="3441700" algn="l"/>
                  </a:tabLst>
                  <a:defRPr sz="2400" i="0" spc="0">
                    <a:solidFill>
                      <a:srgbClr val="000000"/>
                    </a:solidFill>
                    <a:latin typeface="Consolas"/>
                    <a:ea typeface="Consolas"/>
                    <a:cs typeface="Consolas"/>
                    <a:sym typeface="Consolas"/>
                  </a:defRPr>
                </a:pPr>
                <a:endParaRPr sz="1900"/>
              </a:p>
            </p:txBody>
          </p:sp>
          <p:sp>
            <p:nvSpPr>
              <p:cNvPr id="2429" name="Ligne"/>
              <p:cNvSpPr/>
              <p:nvPr/>
            </p:nvSpPr>
            <p:spPr>
              <a:xfrm>
                <a:off x="3535919" y="972844"/>
                <a:ext cx="5203080" cy="1"/>
              </a:xfrm>
              <a:prstGeom prst="line">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2430" name="Ligne"/>
              <p:cNvSpPr/>
              <p:nvPr/>
            </p:nvSpPr>
            <p:spPr>
              <a:xfrm>
                <a:off x="356667" y="971294"/>
                <a:ext cx="2856460" cy="1"/>
              </a:xfrm>
              <a:prstGeom prst="line">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grpSp>
        <p:pic>
          <p:nvPicPr>
            <p:cNvPr id="2432" name="Rectangle Carré" descr="Rectangle Carré"/>
            <p:cNvPicPr>
              <a:picLocks/>
            </p:cNvPicPr>
            <p:nvPr/>
          </p:nvPicPr>
          <p:blipFill>
            <a:blip r:embed="rId3"/>
            <a:stretch>
              <a:fillRect/>
            </a:stretch>
          </p:blipFill>
          <p:spPr>
            <a:xfrm>
              <a:off x="-127000" y="-88900"/>
              <a:ext cx="9398376" cy="2093039"/>
            </a:xfrm>
            <a:prstGeom prst="rect">
              <a:avLst/>
            </a:prstGeom>
            <a:effectLst/>
          </p:spPr>
        </p:pic>
      </p:grpSp>
      <p:grpSp>
        <p:nvGrpSpPr>
          <p:cNvPr id="2439" name="Grouper"/>
          <p:cNvGrpSpPr/>
          <p:nvPr/>
        </p:nvGrpSpPr>
        <p:grpSpPr>
          <a:xfrm>
            <a:off x="508918" y="1784533"/>
            <a:ext cx="3716132" cy="1993717"/>
            <a:chOff x="-184150" y="-184150"/>
            <a:chExt cx="3716130" cy="1993716"/>
          </a:xfrm>
        </p:grpSpPr>
        <p:pic>
          <p:nvPicPr>
            <p:cNvPr id="2435" name="Ligne Ligne" descr="Ligne Ligne"/>
            <p:cNvPicPr>
              <a:picLocks/>
            </p:cNvPicPr>
            <p:nvPr/>
          </p:nvPicPr>
          <p:blipFill>
            <a:blip r:embed="rId4"/>
            <a:stretch>
              <a:fillRect/>
            </a:stretch>
          </p:blipFill>
          <p:spPr>
            <a:xfrm>
              <a:off x="-184150" y="-184150"/>
              <a:ext cx="2854009" cy="368300"/>
            </a:xfrm>
            <a:prstGeom prst="rect">
              <a:avLst/>
            </a:prstGeom>
            <a:effectLst/>
          </p:spPr>
        </p:pic>
        <p:pic>
          <p:nvPicPr>
            <p:cNvPr id="2437" name="Ligne Ligne" descr="Ligne Ligne"/>
            <p:cNvPicPr>
              <a:picLocks/>
            </p:cNvPicPr>
            <p:nvPr/>
          </p:nvPicPr>
          <p:blipFill>
            <a:blip r:embed="rId5"/>
            <a:stretch>
              <a:fillRect/>
            </a:stretch>
          </p:blipFill>
          <p:spPr>
            <a:xfrm>
              <a:off x="238081" y="1441266"/>
              <a:ext cx="3293900" cy="368301"/>
            </a:xfrm>
            <a:prstGeom prst="rect">
              <a:avLst/>
            </a:prstGeom>
            <a:effectLst/>
          </p:spPr>
        </p:pic>
      </p:grpSp>
      <p:grpSp>
        <p:nvGrpSpPr>
          <p:cNvPr id="2444" name="Grouper"/>
          <p:cNvGrpSpPr/>
          <p:nvPr/>
        </p:nvGrpSpPr>
        <p:grpSpPr>
          <a:xfrm>
            <a:off x="541102" y="4692833"/>
            <a:ext cx="3753364" cy="2006418"/>
            <a:chOff x="-184150" y="-184150"/>
            <a:chExt cx="3753363" cy="2006416"/>
          </a:xfrm>
        </p:grpSpPr>
        <p:pic>
          <p:nvPicPr>
            <p:cNvPr id="2440" name="Ligne Ligne" descr="Ligne Ligne"/>
            <p:cNvPicPr>
              <a:picLocks/>
            </p:cNvPicPr>
            <p:nvPr/>
          </p:nvPicPr>
          <p:blipFill>
            <a:blip r:embed="rId6"/>
            <a:stretch>
              <a:fillRect/>
            </a:stretch>
          </p:blipFill>
          <p:spPr>
            <a:xfrm>
              <a:off x="-184150" y="-184151"/>
              <a:ext cx="2727710" cy="368301"/>
            </a:xfrm>
            <a:prstGeom prst="rect">
              <a:avLst/>
            </a:prstGeom>
            <a:effectLst/>
          </p:spPr>
        </p:pic>
        <p:pic>
          <p:nvPicPr>
            <p:cNvPr id="2442" name="Ligne Ligne" descr="Ligne Ligne"/>
            <p:cNvPicPr>
              <a:picLocks/>
            </p:cNvPicPr>
            <p:nvPr/>
          </p:nvPicPr>
          <p:blipFill>
            <a:blip r:embed="rId7"/>
            <a:stretch>
              <a:fillRect/>
            </a:stretch>
          </p:blipFill>
          <p:spPr>
            <a:xfrm>
              <a:off x="221382" y="1453966"/>
              <a:ext cx="3347831" cy="368301"/>
            </a:xfrm>
            <a:prstGeom prst="rect">
              <a:avLst/>
            </a:prstGeom>
            <a:effectLst/>
          </p:spPr>
        </p:pic>
      </p:grpSp>
      <p:sp>
        <p:nvSpPr>
          <p:cNvPr id="2445" name="Fig 4.9 - Exemple 2 de calcul des identifiants réseau et hôte d’une adresse IPv4"/>
          <p:cNvSpPr txBox="1"/>
          <p:nvPr/>
        </p:nvSpPr>
        <p:spPr>
          <a:xfrm>
            <a:off x="161293" y="7283108"/>
            <a:ext cx="8919536"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4.9 - Exemple 2 de calcul des identifiants réseau et hôte d’une adresse IPv4</a:t>
            </a:r>
          </a:p>
        </p:txBody>
      </p:sp>
      <p:sp>
        <p:nvSpPr>
          <p:cNvPr id="2446" name="4 - La couche Internet - Les adresses IPv4"/>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Les adresses IPv4</a:t>
            </a:r>
          </a:p>
        </p:txBody>
      </p:sp>
      <p:sp>
        <p:nvSpPr>
          <p:cNvPr id="2447"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448" name="Internet-transit-3.png" descr="Internet-transit-3.png"/>
          <p:cNvPicPr>
            <a:picLocks noChangeAspect="1"/>
          </p:cNvPicPr>
          <p:nvPr/>
        </p:nvPicPr>
        <p:blipFill>
          <a:blip r:embed="rId8"/>
          <a:stretch>
            <a:fillRect/>
          </a:stretch>
        </p:blipFill>
        <p:spPr>
          <a:xfrm>
            <a:off x="7082925" y="46153"/>
            <a:ext cx="1316973" cy="921881"/>
          </a:xfrm>
          <a:prstGeom prst="rect">
            <a:avLst/>
          </a:prstGeom>
          <a:ln w="12700">
            <a:miter lim="400000"/>
          </a:ln>
        </p:spPr>
      </p:pic>
      <p:pic>
        <p:nvPicPr>
          <p:cNvPr id="2449" name="Ligne Ligne" descr="Ligne Ligne"/>
          <p:cNvPicPr>
            <a:picLocks/>
          </p:cNvPicPr>
          <p:nvPr/>
        </p:nvPicPr>
        <p:blipFill>
          <a:blip r:embed="rId9"/>
          <a:stretch>
            <a:fillRect/>
          </a:stretch>
        </p:blipFill>
        <p:spPr>
          <a:xfrm rot="16200000">
            <a:off x="6664419" y="3143123"/>
            <a:ext cx="1511388" cy="25401"/>
          </a:xfrm>
          <a:prstGeom prst="rect">
            <a:avLst/>
          </a:prstGeom>
        </p:spPr>
      </p:pic>
      <p:pic>
        <p:nvPicPr>
          <p:cNvPr id="2451" name="Ligne Ligne" descr="Ligne Ligne"/>
          <p:cNvPicPr>
            <a:picLocks/>
          </p:cNvPicPr>
          <p:nvPr/>
        </p:nvPicPr>
        <p:blipFill>
          <a:blip r:embed="rId9"/>
          <a:stretch>
            <a:fillRect/>
          </a:stretch>
        </p:blipFill>
        <p:spPr>
          <a:xfrm rot="16200000">
            <a:off x="6664419" y="6106244"/>
            <a:ext cx="1511388" cy="25401"/>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439"/>
                                        </p:tgtEl>
                                        <p:attrNameLst>
                                          <p:attrName>style.visibility</p:attrName>
                                        </p:attrNameLst>
                                      </p:cBhvr>
                                      <p:to>
                                        <p:strVal val="visible"/>
                                      </p:to>
                                    </p:set>
                                    <p:animEffect transition="in" filter="fade">
                                      <p:cBhvr>
                                        <p:cTn id="7" dur="1000"/>
                                        <p:tgtEl>
                                          <p:spTgt spid="24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2449"/>
                                        </p:tgtEl>
                                        <p:attrNameLst>
                                          <p:attrName>style.visibility</p:attrName>
                                        </p:attrNameLst>
                                      </p:cBhvr>
                                      <p:to>
                                        <p:strVal val="visible"/>
                                      </p:to>
                                    </p:set>
                                    <p:animEffect transition="in" filter="fade">
                                      <p:cBhvr>
                                        <p:cTn id="12" dur="1000"/>
                                        <p:tgtEl>
                                          <p:spTgt spid="24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2426"/>
                                        </p:tgtEl>
                                        <p:attrNameLst>
                                          <p:attrName>style.visibility</p:attrName>
                                        </p:attrNameLst>
                                      </p:cBhvr>
                                      <p:to>
                                        <p:strVal val="visible"/>
                                      </p:to>
                                    </p:set>
                                    <p:animEffect transition="in" filter="fade">
                                      <p:cBhvr>
                                        <p:cTn id="17" dur="0"/>
                                        <p:tgtEl>
                                          <p:spTgt spid="24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4" nodeType="clickEffect">
                                  <p:stCondLst>
                                    <p:cond delay="0"/>
                                  </p:stCondLst>
                                  <p:iterate>
                                    <p:tmAbs val="0"/>
                                  </p:iterate>
                                  <p:childTnLst>
                                    <p:set>
                                      <p:cBhvr>
                                        <p:cTn id="21" fill="hold"/>
                                        <p:tgtEl>
                                          <p:spTgt spid="2434"/>
                                        </p:tgtEl>
                                        <p:attrNameLst>
                                          <p:attrName>style.visibility</p:attrName>
                                        </p:attrNameLst>
                                      </p:cBhvr>
                                      <p:to>
                                        <p:strVal val="visible"/>
                                      </p:to>
                                    </p:set>
                                    <p:animEffect transition="in" filter="fade">
                                      <p:cBhvr>
                                        <p:cTn id="22" dur="1000"/>
                                        <p:tgtEl>
                                          <p:spTgt spid="24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5" nodeType="clickEffect">
                                  <p:stCondLst>
                                    <p:cond delay="0"/>
                                  </p:stCondLst>
                                  <p:iterate>
                                    <p:tmAbs val="0"/>
                                  </p:iterate>
                                  <p:childTnLst>
                                    <p:set>
                                      <p:cBhvr>
                                        <p:cTn id="26" fill="hold"/>
                                        <p:tgtEl>
                                          <p:spTgt spid="2444"/>
                                        </p:tgtEl>
                                        <p:attrNameLst>
                                          <p:attrName>style.visibility</p:attrName>
                                        </p:attrNameLst>
                                      </p:cBhvr>
                                      <p:to>
                                        <p:strVal val="visible"/>
                                      </p:to>
                                    </p:set>
                                    <p:animEffect transition="in" filter="fade">
                                      <p:cBhvr>
                                        <p:cTn id="27" dur="1000"/>
                                        <p:tgtEl>
                                          <p:spTgt spid="24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6" nodeType="clickEffect">
                                  <p:stCondLst>
                                    <p:cond delay="0"/>
                                  </p:stCondLst>
                                  <p:iterate>
                                    <p:tmAbs val="0"/>
                                  </p:iterate>
                                  <p:childTnLst>
                                    <p:set>
                                      <p:cBhvr>
                                        <p:cTn id="31" fill="hold"/>
                                        <p:tgtEl>
                                          <p:spTgt spid="2451"/>
                                        </p:tgtEl>
                                        <p:attrNameLst>
                                          <p:attrName>style.visibility</p:attrName>
                                        </p:attrNameLst>
                                      </p:cBhvr>
                                      <p:to>
                                        <p:strVal val="visible"/>
                                      </p:to>
                                    </p:set>
                                    <p:animEffect transition="in" filter="fade">
                                      <p:cBhvr>
                                        <p:cTn id="32" dur="1000"/>
                                        <p:tgtEl>
                                          <p:spTgt spid="2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 grpId="3" animBg="1" advAuto="0"/>
      <p:bldP spid="2434" grpId="4" animBg="1" advAuto="0"/>
      <p:bldP spid="2439" grpId="1" animBg="1" advAuto="0"/>
      <p:bldP spid="2444" grpId="5" animBg="1" advAuto="0"/>
      <p:bldP spid="2449" grpId="2" animBg="1" advAuto="0"/>
      <p:bldP spid="2451" grpId="6" animBg="1" advAuto="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8" name="Grouper"/>
          <p:cNvGrpSpPr/>
          <p:nvPr/>
        </p:nvGrpSpPr>
        <p:grpSpPr>
          <a:xfrm>
            <a:off x="317500" y="1270000"/>
            <a:ext cx="9525000" cy="38100"/>
            <a:chOff x="0" y="0"/>
            <a:chExt cx="9525000" cy="38100"/>
          </a:xfrm>
        </p:grpSpPr>
        <p:sp>
          <p:nvSpPr>
            <p:cNvPr id="2456"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457"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459" name="Masque naturel"/>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Masque naturel</a:t>
            </a:r>
          </a:p>
        </p:txBody>
      </p:sp>
      <p:sp>
        <p:nvSpPr>
          <p:cNvPr id="2460"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121</a:t>
            </a:fld>
            <a:endParaRPr/>
          </a:p>
        </p:txBody>
      </p:sp>
      <p:sp>
        <p:nvSpPr>
          <p:cNvPr id="2461" name="Si aucune indication de masque d’adresse n’est donnée pour une adresse IPv4, on utilise Le masque naturel ou masque d’adresse par défaut.…"/>
          <p:cNvSpPr txBox="1">
            <a:spLocks noGrp="1"/>
          </p:cNvSpPr>
          <p:nvPr>
            <p:ph type="body" sz="quarter" idx="1"/>
          </p:nvPr>
        </p:nvSpPr>
        <p:spPr>
          <a:xfrm>
            <a:off x="279400" y="2038350"/>
            <a:ext cx="9601200" cy="1417692"/>
          </a:xfrm>
          <a:prstGeom prst="rect">
            <a:avLst/>
          </a:prstGeom>
        </p:spPr>
        <p:txBody>
          <a:bodyPr/>
          <a:lstStyle/>
          <a:p>
            <a:pPr lvl="1">
              <a:lnSpc>
                <a:spcPct val="100000"/>
              </a:lnSpc>
              <a:spcBef>
                <a:spcPts val="100"/>
              </a:spcBef>
              <a:buClr>
                <a:srgbClr val="040F6A"/>
              </a:buClr>
              <a:buSzPct val="75000"/>
              <a:buFont typeface="Lucida Grande"/>
              <a:buChar char="‣"/>
              <a:defRPr sz="2000"/>
            </a:pPr>
            <a:r>
              <a:t>Si aucune indication de masque d’adresse n’est donnée pour une adresse IPv4, on utilise Le </a:t>
            </a:r>
            <a:r>
              <a:rPr b="1"/>
              <a:t>masque naturel</a:t>
            </a:r>
            <a:r>
              <a:t> ou </a:t>
            </a:r>
            <a:r>
              <a:rPr b="1"/>
              <a:t>masque d’adresse par défaut</a:t>
            </a:r>
            <a:r>
              <a:t>.</a:t>
            </a:r>
          </a:p>
          <a:p>
            <a:pPr lvl="1">
              <a:lnSpc>
                <a:spcPct val="100000"/>
              </a:lnSpc>
              <a:spcBef>
                <a:spcPts val="100"/>
              </a:spcBef>
              <a:buClr>
                <a:srgbClr val="040F6A"/>
              </a:buClr>
              <a:buSzPct val="75000"/>
              <a:buFont typeface="Lucida Grande"/>
              <a:buChar char="‣"/>
              <a:defRPr sz="2000"/>
            </a:pPr>
            <a:r>
              <a:t>Le masque naturel est déterminé en fonction d’une ancienne subdivision de l’espace d’adressage d’IP v4 en </a:t>
            </a:r>
            <a:r>
              <a:rPr b="1"/>
              <a:t>5 classes d’adresse</a:t>
            </a:r>
          </a:p>
        </p:txBody>
      </p:sp>
      <p:graphicFrame>
        <p:nvGraphicFramePr>
          <p:cNvPr id="2462" name="Tableau 1-1"/>
          <p:cNvGraphicFramePr/>
          <p:nvPr/>
        </p:nvGraphicFramePr>
        <p:xfrm>
          <a:off x="464535" y="4007253"/>
          <a:ext cx="9243630" cy="2655135"/>
        </p:xfrm>
        <a:graphic>
          <a:graphicData uri="http://schemas.openxmlformats.org/drawingml/2006/table">
            <a:tbl>
              <a:tblPr>
                <a:tableStyleId>{4C3C2611-4C71-4FC5-86AE-919BDF0F9419}</a:tableStyleId>
              </a:tblPr>
              <a:tblGrid>
                <a:gridCol w="2142084">
                  <a:extLst>
                    <a:ext uri="{9D8B030D-6E8A-4147-A177-3AD203B41FA5}">
                      <a16:colId xmlns:a16="http://schemas.microsoft.com/office/drawing/2014/main" val="20000"/>
                    </a:ext>
                  </a:extLst>
                </a:gridCol>
                <a:gridCol w="927524">
                  <a:extLst>
                    <a:ext uri="{9D8B030D-6E8A-4147-A177-3AD203B41FA5}">
                      <a16:colId xmlns:a16="http://schemas.microsoft.com/office/drawing/2014/main" val="20001"/>
                    </a:ext>
                  </a:extLst>
                </a:gridCol>
                <a:gridCol w="1063952">
                  <a:extLst>
                    <a:ext uri="{9D8B030D-6E8A-4147-A177-3AD203B41FA5}">
                      <a16:colId xmlns:a16="http://schemas.microsoft.com/office/drawing/2014/main" val="20002"/>
                    </a:ext>
                  </a:extLst>
                </a:gridCol>
                <a:gridCol w="1809316">
                  <a:extLst>
                    <a:ext uri="{9D8B030D-6E8A-4147-A177-3AD203B41FA5}">
                      <a16:colId xmlns:a16="http://schemas.microsoft.com/office/drawing/2014/main" val="20003"/>
                    </a:ext>
                  </a:extLst>
                </a:gridCol>
                <a:gridCol w="1305700">
                  <a:extLst>
                    <a:ext uri="{9D8B030D-6E8A-4147-A177-3AD203B41FA5}">
                      <a16:colId xmlns:a16="http://schemas.microsoft.com/office/drawing/2014/main" val="20004"/>
                    </a:ext>
                  </a:extLst>
                </a:gridCol>
                <a:gridCol w="1982350">
                  <a:extLst>
                    <a:ext uri="{9D8B030D-6E8A-4147-A177-3AD203B41FA5}">
                      <a16:colId xmlns:a16="http://schemas.microsoft.com/office/drawing/2014/main" val="20005"/>
                    </a:ext>
                  </a:extLst>
                </a:gridCol>
              </a:tblGrid>
              <a:tr h="641522">
                <a:tc>
                  <a:txBody>
                    <a:bodyPr/>
                    <a:lstStyle/>
                    <a:p>
                      <a:pPr algn="ctr" defTabSz="457200">
                        <a:lnSpc>
                          <a:spcPct val="100000"/>
                        </a:lnSpc>
                        <a:spcBef>
                          <a:spcPts val="0"/>
                        </a:spcBef>
                        <a:defRPr sz="1800" b="0" i="0" spc="0">
                          <a:solidFill>
                            <a:srgbClr val="000000"/>
                          </a:solidFill>
                        </a:defRPr>
                      </a:pPr>
                      <a:r>
                        <a:rPr sz="1600" b="1">
                          <a:solidFill>
                            <a:srgbClr val="252525"/>
                          </a:solidFill>
                          <a:effectLst>
                            <a:outerShdw blurRad="25400" dist="12700" dir="5280000" rotWithShape="0">
                              <a:srgbClr val="FFFFFF"/>
                            </a:outerShdw>
                          </a:effectLst>
                          <a:sym typeface="Book Antiqua"/>
                        </a:rPr>
                        <a:t>Classe</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BFBFBF"/>
                    </a:solidFill>
                  </a:tcPr>
                </a:tc>
                <a:tc>
                  <a:txBody>
                    <a:bodyPr/>
                    <a:lstStyle/>
                    <a:p>
                      <a:pPr algn="ctr" defTabSz="457200">
                        <a:lnSpc>
                          <a:spcPct val="100000"/>
                        </a:lnSpc>
                        <a:spcBef>
                          <a:spcPts val="0"/>
                        </a:spcBef>
                        <a:defRPr sz="1800" b="0" i="0" spc="0">
                          <a:solidFill>
                            <a:srgbClr val="000000"/>
                          </a:solidFill>
                        </a:defRPr>
                      </a:pPr>
                      <a:r>
                        <a:rPr sz="1600" b="1">
                          <a:solidFill>
                            <a:srgbClr val="252525"/>
                          </a:solidFill>
                          <a:effectLst>
                            <a:outerShdw blurRad="25400" dist="12700" dir="5280000" rotWithShape="0">
                              <a:srgbClr val="FFFFFF"/>
                            </a:outerShdw>
                          </a:effectLst>
                          <a:sym typeface="Book Antiqua"/>
                        </a:rPr>
                        <a:t>Bits de départ</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BFBFBF"/>
                    </a:solidFill>
                  </a:tcPr>
                </a:tc>
                <a:tc>
                  <a:txBody>
                    <a:bodyPr/>
                    <a:lstStyle/>
                    <a:p>
                      <a:pPr algn="ctr" defTabSz="457200">
                        <a:lnSpc>
                          <a:spcPct val="100000"/>
                        </a:lnSpc>
                        <a:spcBef>
                          <a:spcPts val="0"/>
                        </a:spcBef>
                        <a:defRPr sz="1800" b="0" i="0" spc="0">
                          <a:solidFill>
                            <a:srgbClr val="000000"/>
                          </a:solidFill>
                        </a:defRPr>
                      </a:pPr>
                      <a:r>
                        <a:rPr sz="1600" b="1">
                          <a:solidFill>
                            <a:srgbClr val="252525"/>
                          </a:solidFill>
                          <a:effectLst>
                            <a:outerShdw blurRad="25400" dist="12700" dir="5280000" rotWithShape="0">
                              <a:srgbClr val="FFFFFF"/>
                            </a:outerShdw>
                          </a:effectLst>
                          <a:sym typeface="Book Antiqua"/>
                        </a:rPr>
                        <a:t>Début</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BFBFBF"/>
                    </a:solidFill>
                  </a:tcPr>
                </a:tc>
                <a:tc>
                  <a:txBody>
                    <a:bodyPr/>
                    <a:lstStyle/>
                    <a:p>
                      <a:pPr algn="ctr" defTabSz="457200">
                        <a:lnSpc>
                          <a:spcPct val="100000"/>
                        </a:lnSpc>
                        <a:spcBef>
                          <a:spcPts val="0"/>
                        </a:spcBef>
                        <a:defRPr sz="1800" b="0" i="0" spc="0">
                          <a:solidFill>
                            <a:srgbClr val="000000"/>
                          </a:solidFill>
                        </a:defRPr>
                      </a:pPr>
                      <a:r>
                        <a:rPr sz="1600" b="1">
                          <a:solidFill>
                            <a:srgbClr val="252525"/>
                          </a:solidFill>
                          <a:effectLst>
                            <a:outerShdw blurRad="25400" dist="12700" dir="5280000" rotWithShape="0">
                              <a:srgbClr val="FFFFFF"/>
                            </a:outerShdw>
                          </a:effectLst>
                          <a:sym typeface="Book Antiqua"/>
                        </a:rPr>
                        <a:t>Fin</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BFBFBF"/>
                    </a:solidFill>
                  </a:tcPr>
                </a:tc>
                <a:tc>
                  <a:txBody>
                    <a:bodyPr/>
                    <a:lstStyle/>
                    <a:p>
                      <a:pPr algn="l" defTabSz="457200">
                        <a:lnSpc>
                          <a:spcPct val="100000"/>
                        </a:lnSpc>
                        <a:spcBef>
                          <a:spcPts val="0"/>
                        </a:spcBef>
                        <a:defRPr sz="1600" i="0" spc="0">
                          <a:solidFill>
                            <a:srgbClr val="252525"/>
                          </a:solidFill>
                          <a:effectLst>
                            <a:outerShdw blurRad="25400" dist="12700" dir="5280000" rotWithShape="0">
                              <a:srgbClr val="FFFFFF"/>
                            </a:outerShdw>
                          </a:effectLst>
                          <a:latin typeface="Helvetica"/>
                          <a:ea typeface="Helvetica"/>
                          <a:cs typeface="Helvetica"/>
                          <a:sym typeface="Helvetica"/>
                        </a:defRPr>
                      </a:pPr>
                      <a:r>
                        <a:t>Notation </a:t>
                      </a:r>
                      <a:r>
                        <a:rPr>
                          <a:solidFill>
                            <a:srgbClr val="000000"/>
                          </a:solidFill>
                        </a:rPr>
                        <a:t>CIDR</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BFBFBF"/>
                    </a:solidFill>
                  </a:tcPr>
                </a:tc>
                <a:tc>
                  <a:txBody>
                    <a:bodyPr/>
                    <a:lstStyle/>
                    <a:p>
                      <a:pPr algn="ctr" defTabSz="457200">
                        <a:lnSpc>
                          <a:spcPct val="100000"/>
                        </a:lnSpc>
                        <a:spcBef>
                          <a:spcPts val="0"/>
                        </a:spcBef>
                        <a:defRPr sz="1800" b="0" i="0" spc="0">
                          <a:solidFill>
                            <a:srgbClr val="000000"/>
                          </a:solidFill>
                        </a:defRPr>
                      </a:pPr>
                      <a:r>
                        <a:rPr sz="1600" b="1">
                          <a:solidFill>
                            <a:srgbClr val="6D6A67"/>
                          </a:solidFill>
                          <a:effectLst>
                            <a:outerShdw blurRad="25400" dist="12700" dir="5280000" rotWithShape="0">
                              <a:srgbClr val="FFFFFF"/>
                            </a:outerShdw>
                          </a:effectLst>
                          <a:sym typeface="Book Antiqua"/>
                        </a:rPr>
                        <a:t>Masque de sous-réseau par défaut</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solidFill>
                      <a:srgbClr val="BFBFBF"/>
                    </a:solidFill>
                  </a:tcPr>
                </a:tc>
                <a:extLst>
                  <a:ext uri="{0D108BD9-81ED-4DB2-BD59-A6C34878D82A}">
                    <a16:rowId xmlns:a16="http://schemas.microsoft.com/office/drawing/2014/main" val="10000"/>
                  </a:ext>
                </a:extLst>
              </a:tr>
              <a:tr h="401860">
                <a:tc>
                  <a:txBody>
                    <a:bodyPr/>
                    <a:lstStyle/>
                    <a:p>
                      <a:pPr algn="ctr" defTabSz="457200">
                        <a:lnSpc>
                          <a:spcPct val="100000"/>
                        </a:lnSpc>
                        <a:spcBef>
                          <a:spcPts val="0"/>
                        </a:spcBef>
                        <a:defRPr sz="1800" b="0" i="0" spc="0">
                          <a:solidFill>
                            <a:srgbClr val="000000"/>
                          </a:solidFill>
                        </a:defRPr>
                      </a:pPr>
                      <a:r>
                        <a:rPr sz="1600" b="1">
                          <a:solidFill>
                            <a:srgbClr val="252525"/>
                          </a:solidFill>
                          <a:effectLst>
                            <a:outerShdw blurRad="25400" dist="12700" dir="5280000" rotWithShape="0">
                              <a:srgbClr val="FFFFFF"/>
                            </a:outerShdw>
                          </a:effectLst>
                          <a:sym typeface="Book Antiqua"/>
                        </a:rPr>
                        <a:t>Classe A</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0</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0.0.0.0</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127.255.255.255</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/8</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255.0.0.0</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extLst>
                  <a:ext uri="{0D108BD9-81ED-4DB2-BD59-A6C34878D82A}">
                    <a16:rowId xmlns:a16="http://schemas.microsoft.com/office/drawing/2014/main" val="10001"/>
                  </a:ext>
                </a:extLst>
              </a:tr>
              <a:tr h="401860">
                <a:tc>
                  <a:txBody>
                    <a:bodyPr/>
                    <a:lstStyle/>
                    <a:p>
                      <a:pPr algn="ctr" defTabSz="457200">
                        <a:lnSpc>
                          <a:spcPct val="100000"/>
                        </a:lnSpc>
                        <a:spcBef>
                          <a:spcPts val="0"/>
                        </a:spcBef>
                        <a:defRPr sz="1800" b="0" i="0" spc="0">
                          <a:solidFill>
                            <a:srgbClr val="000000"/>
                          </a:solidFill>
                        </a:defRPr>
                      </a:pPr>
                      <a:r>
                        <a:rPr sz="1600" b="1">
                          <a:solidFill>
                            <a:srgbClr val="252525"/>
                          </a:solidFill>
                          <a:effectLst>
                            <a:outerShdw blurRad="25400" dist="12700" dir="5280000" rotWithShape="0">
                              <a:srgbClr val="FFFFFF"/>
                            </a:outerShdw>
                          </a:effectLst>
                          <a:sym typeface="Book Antiqua"/>
                        </a:rPr>
                        <a:t>Classe B</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10</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128.0.0.0</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191.255.255.255</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/16</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255.255.0.0</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extLst>
                  <a:ext uri="{0D108BD9-81ED-4DB2-BD59-A6C34878D82A}">
                    <a16:rowId xmlns:a16="http://schemas.microsoft.com/office/drawing/2014/main" val="10002"/>
                  </a:ext>
                </a:extLst>
              </a:tr>
              <a:tr h="401860">
                <a:tc>
                  <a:txBody>
                    <a:bodyPr/>
                    <a:lstStyle/>
                    <a:p>
                      <a:pPr algn="ctr" defTabSz="457200">
                        <a:lnSpc>
                          <a:spcPct val="100000"/>
                        </a:lnSpc>
                        <a:spcBef>
                          <a:spcPts val="0"/>
                        </a:spcBef>
                        <a:defRPr sz="1800" b="0" i="0" spc="0">
                          <a:solidFill>
                            <a:srgbClr val="000000"/>
                          </a:solidFill>
                        </a:defRPr>
                      </a:pPr>
                      <a:r>
                        <a:rPr sz="1600" b="1">
                          <a:solidFill>
                            <a:srgbClr val="252525"/>
                          </a:solidFill>
                          <a:effectLst>
                            <a:outerShdw blurRad="25400" dist="12700" dir="5280000" rotWithShape="0">
                              <a:srgbClr val="FFFFFF"/>
                            </a:outerShdw>
                          </a:effectLst>
                          <a:sym typeface="Book Antiqua"/>
                        </a:rPr>
                        <a:t>Classe C</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110</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192.0.0.0</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223.255.255.255</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/24</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255.255.255.0</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extLst>
                  <a:ext uri="{0D108BD9-81ED-4DB2-BD59-A6C34878D82A}">
                    <a16:rowId xmlns:a16="http://schemas.microsoft.com/office/drawing/2014/main" val="10003"/>
                  </a:ext>
                </a:extLst>
              </a:tr>
              <a:tr h="399022">
                <a:tc>
                  <a:txBody>
                    <a:bodyPr/>
                    <a:lstStyle/>
                    <a:p>
                      <a:pPr algn="l" defTabSz="457200">
                        <a:lnSpc>
                          <a:spcPct val="100000"/>
                        </a:lnSpc>
                        <a:spcBef>
                          <a:spcPts val="0"/>
                        </a:spcBef>
                        <a:defRPr sz="1600" b="0" i="0" spc="0">
                          <a:solidFill>
                            <a:srgbClr val="000000"/>
                          </a:solidFill>
                          <a:effectLst>
                            <a:outerShdw blurRad="25400" dist="12700" dir="5280000" rotWithShape="0">
                              <a:srgbClr val="FFFFFF"/>
                            </a:outerShdw>
                          </a:effectLst>
                          <a:latin typeface="Helvetica"/>
                          <a:ea typeface="Helvetica"/>
                          <a:cs typeface="Helvetica"/>
                          <a:sym typeface="Helvetica"/>
                        </a:defRPr>
                      </a:pPr>
                      <a:r>
                        <a:rPr b="1"/>
                        <a:t>Classe D</a:t>
                      </a:r>
                      <a:r>
                        <a:t> (multicast)</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1110</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224.0.0.0</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239.255.255.255</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/8</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non défini</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extLst>
                  <a:ext uri="{0D108BD9-81ED-4DB2-BD59-A6C34878D82A}">
                    <a16:rowId xmlns:a16="http://schemas.microsoft.com/office/drawing/2014/main" val="10004"/>
                  </a:ext>
                </a:extLst>
              </a:tr>
              <a:tr h="396305">
                <a:tc>
                  <a:txBody>
                    <a:bodyPr/>
                    <a:lstStyle/>
                    <a:p>
                      <a:pPr algn="l" defTabSz="457200">
                        <a:lnSpc>
                          <a:spcPct val="100000"/>
                        </a:lnSpc>
                        <a:spcBef>
                          <a:spcPts val="0"/>
                        </a:spcBef>
                        <a:defRPr sz="1600" b="0" i="0" spc="0">
                          <a:solidFill>
                            <a:srgbClr val="252525"/>
                          </a:solidFill>
                          <a:effectLst>
                            <a:outerShdw blurRad="25400" dist="12700" dir="5280000" rotWithShape="0">
                              <a:srgbClr val="FFFFFF"/>
                            </a:outerShdw>
                          </a:effectLst>
                          <a:latin typeface="Helvetica"/>
                          <a:ea typeface="Helvetica"/>
                          <a:cs typeface="Helvetica"/>
                          <a:sym typeface="Helvetica"/>
                        </a:defRPr>
                      </a:pPr>
                      <a:r>
                        <a:rPr b="1"/>
                        <a:t>Classe E</a:t>
                      </a:r>
                      <a:r>
                        <a:t> (réservée)</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1111</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240.0.0.0</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255.255.255.255</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600" b="0" i="0" spc="0">
                          <a:effectLst>
                            <a:outerShdw blurRad="25400" dist="12700" dir="5280000" rotWithShape="0">
                              <a:srgbClr val="FFFFFF"/>
                            </a:outerShdw>
                          </a:effectLst>
                          <a:sym typeface="Book Antiqua"/>
                        </a:defRPr>
                      </a:pPr>
                      <a:endParaRP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tc>
                  <a:txBody>
                    <a:bodyPr/>
                    <a:lstStyle/>
                    <a:p>
                      <a:pPr algn="ctr" defTabSz="457200">
                        <a:lnSpc>
                          <a:spcPct val="100000"/>
                        </a:lnSpc>
                        <a:spcBef>
                          <a:spcPts val="0"/>
                        </a:spcBef>
                        <a:defRPr sz="1800" b="0" i="0" spc="0">
                          <a:solidFill>
                            <a:srgbClr val="000000"/>
                          </a:solidFill>
                        </a:defRPr>
                      </a:pPr>
                      <a:r>
                        <a:rPr sz="1600">
                          <a:solidFill>
                            <a:srgbClr val="252525"/>
                          </a:solidFill>
                          <a:effectLst>
                            <a:outerShdw blurRad="25400" dist="12700" dir="5280000" rotWithShape="0">
                              <a:srgbClr val="FFFFFF"/>
                            </a:outerShdw>
                          </a:effectLst>
                          <a:sym typeface="Book Antiqua"/>
                        </a:rPr>
                        <a:t>non défini</a:t>
                      </a:r>
                    </a:p>
                  </a:txBody>
                  <a:tcPr marL="63500" marR="63500" marT="63500" marB="63500" anchor="ctr"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extLst>
                  <a:ext uri="{0D108BD9-81ED-4DB2-BD59-A6C34878D82A}">
                    <a16:rowId xmlns:a16="http://schemas.microsoft.com/office/drawing/2014/main" val="10005"/>
                  </a:ext>
                </a:extLst>
              </a:tr>
            </a:tbl>
          </a:graphicData>
        </a:graphic>
      </p:graphicFrame>
      <p:sp>
        <p:nvSpPr>
          <p:cNvPr id="2463" name="Fig 4.10 - Tableau de 5 classes d’adresse"/>
          <p:cNvSpPr txBox="1"/>
          <p:nvPr/>
        </p:nvSpPr>
        <p:spPr>
          <a:xfrm>
            <a:off x="180517" y="7292720"/>
            <a:ext cx="4994308"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4.10 - Tableau de 5 classes d’adresse</a:t>
            </a:r>
          </a:p>
        </p:txBody>
      </p:sp>
      <p:sp>
        <p:nvSpPr>
          <p:cNvPr id="2464" name="4 - La couche Internet - Les adresses IPv4"/>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Les adresses IPv4</a:t>
            </a:r>
          </a:p>
        </p:txBody>
      </p:sp>
      <p:sp>
        <p:nvSpPr>
          <p:cNvPr id="2465"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466"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462"/>
                                        </p:tgtEl>
                                        <p:attrNameLst>
                                          <p:attrName>style.visibility</p:attrName>
                                        </p:attrNameLst>
                                      </p:cBhvr>
                                      <p:to>
                                        <p:strVal val="visible"/>
                                      </p:to>
                                    </p:set>
                                    <p:animEffect transition="in" filter="fade">
                                      <p:cBhvr>
                                        <p:cTn id="7" dur="1000"/>
                                        <p:tgtEl>
                                          <p:spTgt spid="2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2" grpId="1" animBg="1" advAuto="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72" name="Grouper"/>
          <p:cNvGrpSpPr/>
          <p:nvPr/>
        </p:nvGrpSpPr>
        <p:grpSpPr>
          <a:xfrm>
            <a:off x="317500" y="1270000"/>
            <a:ext cx="9525000" cy="38100"/>
            <a:chOff x="0" y="0"/>
            <a:chExt cx="9525000" cy="38100"/>
          </a:xfrm>
        </p:grpSpPr>
        <p:sp>
          <p:nvSpPr>
            <p:cNvPr id="247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47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473" name="Masque de sous-réseau"/>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Masque de sous-réseau</a:t>
            </a:r>
          </a:p>
        </p:txBody>
      </p:sp>
      <p:sp>
        <p:nvSpPr>
          <p:cNvPr id="2474"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122</a:t>
            </a:fld>
            <a:endParaRPr/>
          </a:p>
        </p:txBody>
      </p:sp>
      <p:sp>
        <p:nvSpPr>
          <p:cNvPr id="2475" name="Subnetting : technique qui consiste à diviser un réseau plus large en plusieurs sous-réseaux…"/>
          <p:cNvSpPr txBox="1">
            <a:spLocks noGrp="1"/>
          </p:cNvSpPr>
          <p:nvPr>
            <p:ph type="body" idx="1"/>
          </p:nvPr>
        </p:nvSpPr>
        <p:spPr>
          <a:xfrm>
            <a:off x="181167" y="1765300"/>
            <a:ext cx="9601201" cy="4819650"/>
          </a:xfrm>
          <a:prstGeom prst="rect">
            <a:avLst/>
          </a:prstGeom>
        </p:spPr>
        <p:txBody>
          <a:bodyPr/>
          <a:lstStyle/>
          <a:p>
            <a:pPr lvl="1">
              <a:lnSpc>
                <a:spcPct val="100000"/>
              </a:lnSpc>
              <a:spcBef>
                <a:spcPts val="100"/>
              </a:spcBef>
              <a:buClr>
                <a:srgbClr val="040F6A"/>
              </a:buClr>
              <a:buSzPct val="75000"/>
              <a:buFont typeface="Lucida Grande"/>
              <a:buChar char="‣"/>
              <a:defRPr sz="2000"/>
            </a:pPr>
            <a:r>
              <a:rPr i="1"/>
              <a:t>Subnetting</a:t>
            </a:r>
            <a:r>
              <a:t> : technique qui consiste à diviser un réseau plus large en </a:t>
            </a:r>
            <a:r>
              <a:rPr b="1"/>
              <a:t>plusieurs sous-réseaux</a:t>
            </a:r>
          </a:p>
          <a:p>
            <a:pPr lvl="1">
              <a:lnSpc>
                <a:spcPct val="100000"/>
              </a:lnSpc>
              <a:spcBef>
                <a:spcPts val="100"/>
              </a:spcBef>
              <a:buClr>
                <a:srgbClr val="040F6A"/>
              </a:buClr>
              <a:buSzPct val="75000"/>
              <a:buFont typeface="Lucida Grande"/>
              <a:buChar char="‣"/>
              <a:defRPr sz="2000"/>
            </a:pPr>
            <a:r>
              <a:t>Pour subdiviser un réseau en sous-réseaux (</a:t>
            </a:r>
            <a:r>
              <a:rPr i="1"/>
              <a:t>subnet</a:t>
            </a:r>
            <a:r>
              <a:t>), on applique </a:t>
            </a:r>
            <a:r>
              <a:rPr b="1"/>
              <a:t>un autre masque d’adresse</a:t>
            </a:r>
            <a:r>
              <a:t>. </a:t>
            </a:r>
          </a:p>
          <a:p>
            <a:pPr lvl="1">
              <a:lnSpc>
                <a:spcPct val="100000"/>
              </a:lnSpc>
              <a:spcBef>
                <a:spcPts val="100"/>
              </a:spcBef>
              <a:buClr>
                <a:srgbClr val="040F6A"/>
              </a:buClr>
              <a:buSzPct val="75000"/>
              <a:buFont typeface="Lucida Grande"/>
              <a:buChar char="‣"/>
              <a:defRPr sz="2000"/>
            </a:pPr>
            <a:r>
              <a:t>On divise en fait la partie « identifiant d’hôte » en 2 parties :</a:t>
            </a:r>
          </a:p>
          <a:p>
            <a:pPr lvl="2">
              <a:lnSpc>
                <a:spcPct val="100000"/>
              </a:lnSpc>
              <a:spcBef>
                <a:spcPts val="100"/>
              </a:spcBef>
              <a:buClr>
                <a:srgbClr val="040F6A"/>
              </a:buClr>
              <a:buSzPct val="75000"/>
              <a:buFont typeface="Lucida Grande"/>
              <a:buChar char="‣"/>
              <a:defRPr sz="2000"/>
            </a:pPr>
            <a:r>
              <a:t>un identifiant de sous-réseau (</a:t>
            </a:r>
            <a:r>
              <a:rPr i="1"/>
              <a:t>Subnet number</a:t>
            </a:r>
            <a:r>
              <a:t>)</a:t>
            </a:r>
          </a:p>
          <a:p>
            <a:pPr lvl="2">
              <a:lnSpc>
                <a:spcPct val="100000"/>
              </a:lnSpc>
              <a:spcBef>
                <a:spcPts val="100"/>
              </a:spcBef>
              <a:buClr>
                <a:srgbClr val="040F6A"/>
              </a:buClr>
              <a:buSzPct val="75000"/>
              <a:buFont typeface="Lucida Grande"/>
              <a:buChar char="‣"/>
              <a:defRPr sz="2000"/>
            </a:pPr>
            <a:r>
              <a:t>un identifiant d’hôte sur un sous-réseau (</a:t>
            </a:r>
            <a:r>
              <a:rPr i="1"/>
              <a:t>Host number</a:t>
            </a:r>
            <a:r>
              <a:t>)</a:t>
            </a:r>
            <a:br/>
            <a:br/>
            <a:br/>
            <a:br/>
            <a:br/>
            <a:br/>
            <a:br/>
            <a:endParaRPr/>
          </a:p>
        </p:txBody>
      </p:sp>
      <p:sp>
        <p:nvSpPr>
          <p:cNvPr id="2476" name="Le masque d’adresse local, ou masque de sous-réseau s’étend jusqu’au champ « identifiant de sous-réseau »"/>
          <p:cNvSpPr txBox="1"/>
          <p:nvPr/>
        </p:nvSpPr>
        <p:spPr>
          <a:xfrm>
            <a:off x="181167" y="6496432"/>
            <a:ext cx="9601201" cy="1039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marL="571500" lvl="1" indent="-254000" defTabSz="457200">
              <a:lnSpc>
                <a:spcPct val="100000"/>
              </a:lnSpc>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Le masque d’adresse local, ou masque de sous-réseau s’étend jusqu’au champ « </a:t>
            </a:r>
            <a:r>
              <a:rPr b="1"/>
              <a:t>identifiant de sous-réseau</a:t>
            </a:r>
            <a:r>
              <a:t> »</a:t>
            </a:r>
          </a:p>
        </p:txBody>
      </p:sp>
      <p:sp>
        <p:nvSpPr>
          <p:cNvPr id="2477" name="Fig 4.11 - Masque de sous-réseau"/>
          <p:cNvSpPr txBox="1"/>
          <p:nvPr/>
        </p:nvSpPr>
        <p:spPr>
          <a:xfrm>
            <a:off x="6070868" y="6139270"/>
            <a:ext cx="3893037"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4.11 - Masque de sous-réseau</a:t>
            </a:r>
          </a:p>
        </p:txBody>
      </p:sp>
      <p:sp>
        <p:nvSpPr>
          <p:cNvPr id="2478" name="4 - La couche Internet - Les adresses IPv4"/>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Les adresses IPv4</a:t>
            </a:r>
          </a:p>
        </p:txBody>
      </p:sp>
      <p:sp>
        <p:nvSpPr>
          <p:cNvPr id="2479"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480"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grpSp>
        <p:nvGrpSpPr>
          <p:cNvPr id="2483" name="Subnetting_operation.png"/>
          <p:cNvGrpSpPr/>
          <p:nvPr/>
        </p:nvGrpSpPr>
        <p:grpSpPr>
          <a:xfrm>
            <a:off x="1942747" y="4330273"/>
            <a:ext cx="5468404" cy="1838937"/>
            <a:chOff x="0" y="0"/>
            <a:chExt cx="5468403" cy="1838936"/>
          </a:xfrm>
        </p:grpSpPr>
        <p:pic>
          <p:nvPicPr>
            <p:cNvPr id="2482" name="Subnetting_operation.png" descr="Subnetting_operation.png"/>
            <p:cNvPicPr>
              <a:picLocks noChangeAspect="1"/>
            </p:cNvPicPr>
            <p:nvPr/>
          </p:nvPicPr>
          <p:blipFill>
            <a:blip r:embed="rId4"/>
            <a:stretch>
              <a:fillRect/>
            </a:stretch>
          </p:blipFill>
          <p:spPr>
            <a:xfrm>
              <a:off x="127000" y="88900"/>
              <a:ext cx="5214404" cy="1508737"/>
            </a:xfrm>
            <a:prstGeom prst="rect">
              <a:avLst/>
            </a:prstGeom>
            <a:ln>
              <a:noFill/>
            </a:ln>
            <a:effectLst/>
          </p:spPr>
        </p:pic>
        <p:pic>
          <p:nvPicPr>
            <p:cNvPr id="2481" name="Subnetting_operation.png" descr="Subnetting_operation.png"/>
            <p:cNvPicPr>
              <a:picLocks/>
            </p:cNvPicPr>
            <p:nvPr/>
          </p:nvPicPr>
          <p:blipFill>
            <a:blip r:embed="rId5"/>
            <a:stretch>
              <a:fillRect/>
            </a:stretch>
          </p:blipFill>
          <p:spPr>
            <a:xfrm>
              <a:off x="0" y="0"/>
              <a:ext cx="5468404" cy="1838937"/>
            </a:xfrm>
            <a:prstGeom prst="rect">
              <a:avLst/>
            </a:prstGeom>
            <a:effectLst/>
          </p:spPr>
        </p:pic>
      </p:grpSp>
      <p:pic>
        <p:nvPicPr>
          <p:cNvPr id="2484" name="Ligne Ligne" descr="Ligne Ligne"/>
          <p:cNvPicPr>
            <a:picLocks/>
          </p:cNvPicPr>
          <p:nvPr/>
        </p:nvPicPr>
        <p:blipFill>
          <a:blip r:embed="rId6"/>
          <a:stretch>
            <a:fillRect/>
          </a:stretch>
        </p:blipFill>
        <p:spPr>
          <a:xfrm>
            <a:off x="2288193" y="5890881"/>
            <a:ext cx="3393681" cy="483956"/>
          </a:xfrm>
          <a:prstGeom prst="rect">
            <a:avLst/>
          </a:prstGeom>
          <a:effectLst>
            <a:outerShdw blurRad="63500" dist="25400" dir="5400000" rotWithShape="0">
              <a:srgbClr val="000000">
                <a:alpha val="50000"/>
              </a:srgbClr>
            </a:outerShdw>
          </a:effectLst>
        </p:spPr>
      </p:pic>
    </p:spTree>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0" name="Grouper"/>
          <p:cNvGrpSpPr/>
          <p:nvPr/>
        </p:nvGrpSpPr>
        <p:grpSpPr>
          <a:xfrm>
            <a:off x="317500" y="1270000"/>
            <a:ext cx="9525000" cy="38100"/>
            <a:chOff x="0" y="0"/>
            <a:chExt cx="9525000" cy="38100"/>
          </a:xfrm>
        </p:grpSpPr>
        <p:sp>
          <p:nvSpPr>
            <p:cNvPr id="2488"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489"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491" name="Exemples"/>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Exemples</a:t>
            </a:r>
          </a:p>
        </p:txBody>
      </p:sp>
      <p:sp>
        <p:nvSpPr>
          <p:cNvPr id="2492"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123</a:t>
            </a:fld>
            <a:endParaRPr/>
          </a:p>
        </p:txBody>
      </p:sp>
      <p:sp>
        <p:nvSpPr>
          <p:cNvPr id="2493" name="Exemple 1…"/>
          <p:cNvSpPr txBox="1">
            <a:spLocks noGrp="1"/>
          </p:cNvSpPr>
          <p:nvPr>
            <p:ph type="body" sz="quarter" idx="1"/>
          </p:nvPr>
        </p:nvSpPr>
        <p:spPr>
          <a:xfrm>
            <a:off x="181167" y="1703505"/>
            <a:ext cx="9601201" cy="1298070"/>
          </a:xfrm>
          <a:prstGeom prst="rect">
            <a:avLst/>
          </a:prstGeom>
        </p:spPr>
        <p:txBody>
          <a:bodyPr/>
          <a:lstStyle>
            <a:lvl1pPr>
              <a:spcBef>
                <a:spcPts val="0"/>
              </a:spcBef>
            </a:lvl1pPr>
            <a:lvl2pPr>
              <a:lnSpc>
                <a:spcPct val="100000"/>
              </a:lnSpc>
              <a:spcBef>
                <a:spcPts val="100"/>
              </a:spcBef>
              <a:buClr>
                <a:srgbClr val="040F6A"/>
              </a:buClr>
              <a:buSzPct val="75000"/>
              <a:buFont typeface="Lucida Grande"/>
              <a:buChar char="‣"/>
              <a:defRPr sz="2000"/>
            </a:lvl2pPr>
          </a:lstStyle>
          <a:p>
            <a:r>
              <a:t>Exemple 1</a:t>
            </a:r>
          </a:p>
          <a:p>
            <a:pPr lvl="1"/>
            <a:r>
              <a:t>Une entreprise dispose du bloc d’adresse : 197.201.30.0 / 24</a:t>
            </a:r>
          </a:p>
        </p:txBody>
      </p:sp>
      <p:sp>
        <p:nvSpPr>
          <p:cNvPr id="2494" name="Le masque associé est donc : 255.255.255.0"/>
          <p:cNvSpPr txBox="1"/>
          <p:nvPr/>
        </p:nvSpPr>
        <p:spPr>
          <a:xfrm>
            <a:off x="503930" y="2651047"/>
            <a:ext cx="9601201" cy="4585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marL="571500" lvl="1" indent="-254000" defTabSz="457200">
              <a:lnSpc>
                <a:spcPct val="100000"/>
              </a:lnSpc>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Le masque associé est donc : 255.255.255.0</a:t>
            </a:r>
          </a:p>
        </p:txBody>
      </p:sp>
      <p:sp>
        <p:nvSpPr>
          <p:cNvPr id="2495" name="Le masque de sous-réseau voit sa longueur augmenter de 4     (car 24 = 16)…"/>
          <p:cNvSpPr txBox="1"/>
          <p:nvPr/>
        </p:nvSpPr>
        <p:spPr>
          <a:xfrm>
            <a:off x="503930" y="3479530"/>
            <a:ext cx="9601201" cy="16324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marL="571500" lvl="1" indent="-254000" defTabSz="457200">
              <a:lnSpc>
                <a:spcPct val="100000"/>
              </a:lnSpc>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Le masque de sous-réseau voit sa longueur augmenter de 4     (car 2</a:t>
            </a:r>
            <a:r>
              <a:rPr baseline="31999"/>
              <a:t>4</a:t>
            </a:r>
            <a:r>
              <a:t> = 16)</a:t>
            </a:r>
          </a:p>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ce masque devient donc 255.255.255.240</a:t>
            </a:r>
          </a:p>
          <a:p>
            <a:pPr marL="889000" lvl="2" indent="-254000" defTabSz="457200">
              <a:spcBef>
                <a:spcPts val="0"/>
              </a:spcBef>
              <a:buClr>
                <a:srgbClr val="040F6A"/>
              </a:buClr>
              <a:buSzPct val="75000"/>
              <a:buFont typeface="Lucida Grande"/>
              <a:buChar char="‣"/>
              <a:defRPr sz="2000" b="0" i="0" spc="0">
                <a:solidFill>
                  <a:srgbClr val="000000"/>
                </a:solidFill>
                <a:latin typeface="+mn-lt"/>
                <a:ea typeface="+mn-ea"/>
                <a:cs typeface="+mn-cs"/>
                <a:sym typeface="Book Antiqua"/>
              </a:defRPr>
            </a:pPr>
            <a:r>
              <a:t>car 240  </a:t>
            </a:r>
            <a:r>
              <a:rPr sz="2900" baseline="-10344"/>
              <a:t>≡</a:t>
            </a:r>
            <a:r>
              <a:t>   </a:t>
            </a:r>
            <a:r>
              <a:rPr sz="2100">
                <a:latin typeface="Consolas"/>
                <a:ea typeface="Consolas"/>
                <a:cs typeface="Consolas"/>
                <a:sym typeface="Consolas"/>
              </a:rPr>
              <a:t>11110000</a:t>
            </a:r>
            <a:r>
              <a:t> </a:t>
            </a:r>
            <a:r>
              <a:rPr baseline="-5999"/>
              <a:t>b</a:t>
            </a:r>
          </a:p>
          <a:p>
            <a:pPr marL="889000" lvl="2" indent="-254000" defTabSz="457200">
              <a:spcBef>
                <a:spcPts val="0"/>
              </a:spcBef>
              <a:buClr>
                <a:srgbClr val="040F6A"/>
              </a:buClr>
              <a:buSzPct val="75000"/>
              <a:buFont typeface="Lucida Grande"/>
              <a:buChar char="‣"/>
              <a:defRPr sz="2000" b="0" i="0" spc="0">
                <a:solidFill>
                  <a:srgbClr val="000000"/>
                </a:solidFill>
                <a:latin typeface="+mn-lt"/>
                <a:ea typeface="+mn-ea"/>
                <a:cs typeface="+mn-cs"/>
                <a:sym typeface="Book Antiqua"/>
              </a:defRPr>
            </a:pPr>
            <a:r>
              <a:t>(on peut écrire « 255.255.255.11110000 » si cela facilite les calculs)</a:t>
            </a:r>
          </a:p>
        </p:txBody>
      </p:sp>
      <p:sp>
        <p:nvSpPr>
          <p:cNvPr id="2496" name="On souhaite créer 16 sous-réseaux :"/>
          <p:cNvSpPr txBox="1"/>
          <p:nvPr/>
        </p:nvSpPr>
        <p:spPr>
          <a:xfrm>
            <a:off x="181167" y="3106757"/>
            <a:ext cx="9601201" cy="457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marL="571500" lvl="1" indent="-254000" defTabSz="457200">
              <a:lnSpc>
                <a:spcPct val="100000"/>
              </a:lnSpc>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On souhaite créer 16 sous-réseaux :</a:t>
            </a:r>
          </a:p>
        </p:txBody>
      </p:sp>
      <p:sp>
        <p:nvSpPr>
          <p:cNvPr id="2497" name="Le bloc devient : 197.201.30.0 / 28      pour le premier sous-réseau"/>
          <p:cNvSpPr txBox="1"/>
          <p:nvPr/>
        </p:nvSpPr>
        <p:spPr>
          <a:xfrm>
            <a:off x="181167" y="5179228"/>
            <a:ext cx="9601201" cy="4576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marL="571500" lvl="1" indent="-254000" defTabSz="457200">
              <a:lnSpc>
                <a:spcPct val="100000"/>
              </a:lnSpc>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Le bloc devient : 197.201.30.0 / 28      pour le premier sous-réseau</a:t>
            </a:r>
          </a:p>
        </p:txBody>
      </p:sp>
      <p:sp>
        <p:nvSpPr>
          <p:cNvPr id="2498" name="Les trois premiers octets sont ceux de l’adresse réseau : 197.201.30.0…"/>
          <p:cNvSpPr txBox="1"/>
          <p:nvPr/>
        </p:nvSpPr>
        <p:spPr>
          <a:xfrm>
            <a:off x="503930" y="5558148"/>
            <a:ext cx="9601201" cy="18156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marL="571500" lvl="1" indent="-254000" defTabSz="457200">
              <a:lnSpc>
                <a:spcPct val="100000"/>
              </a:lnSpc>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Les trois premiers octets sont ceux de l’adresse réseau : 197.201.30.0</a:t>
            </a:r>
          </a:p>
          <a:p>
            <a:pPr marL="571500" lvl="1" indent="-254000" defTabSz="457200">
              <a:lnSpc>
                <a:spcPct val="100000"/>
              </a:lnSpc>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les quatre bits de poids forts du 4</a:t>
            </a:r>
            <a:r>
              <a:rPr baseline="31999"/>
              <a:t>e</a:t>
            </a:r>
            <a:r>
              <a:t> octet donne l’adresse de sous-réseau </a:t>
            </a:r>
          </a:p>
          <a:p>
            <a:pPr marL="571500" lvl="1" indent="-254000" defTabSz="457200">
              <a:lnSpc>
                <a:spcPct val="100000"/>
              </a:lnSpc>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les quatre bits de poids faible du 4</a:t>
            </a:r>
            <a:r>
              <a:rPr baseline="31999"/>
              <a:t>e</a:t>
            </a:r>
            <a:r>
              <a:t> octet donne l’identifiant d’hôte dans le sous-réseau </a:t>
            </a:r>
          </a:p>
        </p:txBody>
      </p:sp>
      <p:sp>
        <p:nvSpPr>
          <p:cNvPr id="2499" name="4 - La couche Internet - Les adresses IPv4"/>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Les adresses IPv4</a:t>
            </a:r>
          </a:p>
        </p:txBody>
      </p:sp>
      <p:sp>
        <p:nvSpPr>
          <p:cNvPr id="2500"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501"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494"/>
                                        </p:tgtEl>
                                        <p:attrNameLst>
                                          <p:attrName>style.visibility</p:attrName>
                                        </p:attrNameLst>
                                      </p:cBhvr>
                                      <p:to>
                                        <p:strVal val="visible"/>
                                      </p:to>
                                    </p:set>
                                    <p:animEffect transition="in" filter="fade">
                                      <p:cBhvr>
                                        <p:cTn id="7" dur="1000"/>
                                        <p:tgtEl>
                                          <p:spTgt spid="24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2496"/>
                                        </p:tgtEl>
                                        <p:attrNameLst>
                                          <p:attrName>style.visibility</p:attrName>
                                        </p:attrNameLst>
                                      </p:cBhvr>
                                      <p:to>
                                        <p:strVal val="visible"/>
                                      </p:to>
                                    </p:set>
                                    <p:animEffect transition="in" filter="fade">
                                      <p:cBhvr>
                                        <p:cTn id="12" dur="1000"/>
                                        <p:tgtEl>
                                          <p:spTgt spid="24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2495"/>
                                        </p:tgtEl>
                                        <p:attrNameLst>
                                          <p:attrName>style.visibility</p:attrName>
                                        </p:attrNameLst>
                                      </p:cBhvr>
                                      <p:to>
                                        <p:strVal val="visible"/>
                                      </p:to>
                                    </p:set>
                                    <p:animEffect transition="in" filter="fade">
                                      <p:cBhvr>
                                        <p:cTn id="17" dur="1000"/>
                                        <p:tgtEl>
                                          <p:spTgt spid="24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4" nodeType="clickEffect">
                                  <p:stCondLst>
                                    <p:cond delay="0"/>
                                  </p:stCondLst>
                                  <p:iterate>
                                    <p:tmAbs val="0"/>
                                  </p:iterate>
                                  <p:childTnLst>
                                    <p:set>
                                      <p:cBhvr>
                                        <p:cTn id="21" fill="hold"/>
                                        <p:tgtEl>
                                          <p:spTgt spid="2497"/>
                                        </p:tgtEl>
                                        <p:attrNameLst>
                                          <p:attrName>style.visibility</p:attrName>
                                        </p:attrNameLst>
                                      </p:cBhvr>
                                      <p:to>
                                        <p:strVal val="visible"/>
                                      </p:to>
                                    </p:set>
                                    <p:animEffect transition="in" filter="fade">
                                      <p:cBhvr>
                                        <p:cTn id="22" dur="1000"/>
                                        <p:tgtEl>
                                          <p:spTgt spid="24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5" nodeType="clickEffect">
                                  <p:stCondLst>
                                    <p:cond delay="0"/>
                                  </p:stCondLst>
                                  <p:iterate>
                                    <p:tmAbs val="0"/>
                                  </p:iterate>
                                  <p:childTnLst>
                                    <p:set>
                                      <p:cBhvr>
                                        <p:cTn id="26" fill="hold"/>
                                        <p:tgtEl>
                                          <p:spTgt spid="2498"/>
                                        </p:tgtEl>
                                        <p:attrNameLst>
                                          <p:attrName>style.visibility</p:attrName>
                                        </p:attrNameLst>
                                      </p:cBhvr>
                                      <p:to>
                                        <p:strVal val="visible"/>
                                      </p:to>
                                    </p:set>
                                    <p:animEffect transition="in" filter="fade">
                                      <p:cBhvr>
                                        <p:cTn id="27" dur="1000"/>
                                        <p:tgtEl>
                                          <p:spTgt spid="2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4" grpId="1" animBg="1" advAuto="0"/>
      <p:bldP spid="2495" grpId="3" animBg="1" advAuto="0"/>
      <p:bldP spid="2496" grpId="2" animBg="1" advAuto="0"/>
      <p:bldP spid="2497" grpId="4" animBg="1" advAuto="0"/>
      <p:bldP spid="2498" grpId="5" animBg="1" advAuto="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05" name="Grouper"/>
          <p:cNvGrpSpPr/>
          <p:nvPr/>
        </p:nvGrpSpPr>
        <p:grpSpPr>
          <a:xfrm>
            <a:off x="317500" y="1270000"/>
            <a:ext cx="9525000" cy="38100"/>
            <a:chOff x="0" y="0"/>
            <a:chExt cx="9525000" cy="38100"/>
          </a:xfrm>
        </p:grpSpPr>
        <p:sp>
          <p:nvSpPr>
            <p:cNvPr id="2503"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504"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506" name="Exemples"/>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Exemples</a:t>
            </a:r>
          </a:p>
        </p:txBody>
      </p:sp>
      <p:sp>
        <p:nvSpPr>
          <p:cNvPr id="2507"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124</a:t>
            </a:fld>
            <a:endParaRPr/>
          </a:p>
        </p:txBody>
      </p:sp>
      <p:sp>
        <p:nvSpPr>
          <p:cNvPr id="2508" name="(Suite exemple 1)…"/>
          <p:cNvSpPr txBox="1">
            <a:spLocks noGrp="1"/>
          </p:cNvSpPr>
          <p:nvPr>
            <p:ph type="body" sz="half" idx="1"/>
          </p:nvPr>
        </p:nvSpPr>
        <p:spPr>
          <a:xfrm>
            <a:off x="181167" y="1703505"/>
            <a:ext cx="9601201" cy="2669930"/>
          </a:xfrm>
          <a:prstGeom prst="rect">
            <a:avLst/>
          </a:prstGeom>
        </p:spPr>
        <p:txBody>
          <a:bodyPr/>
          <a:lstStyle/>
          <a:p>
            <a:pPr>
              <a:spcBef>
                <a:spcPts val="0"/>
              </a:spcBef>
            </a:pPr>
            <a:r>
              <a:t>(Suite exemple 1)</a:t>
            </a:r>
            <a:br/>
            <a:endParaRPr/>
          </a:p>
          <a:p>
            <a:pPr lvl="1">
              <a:lnSpc>
                <a:spcPct val="100000"/>
              </a:lnSpc>
              <a:spcBef>
                <a:spcPts val="100"/>
              </a:spcBef>
              <a:buClr>
                <a:srgbClr val="040F6A"/>
              </a:buClr>
              <a:buSzPct val="75000"/>
              <a:buFont typeface="Lucida Grande"/>
              <a:buChar char="‣"/>
              <a:defRPr sz="2000"/>
            </a:pPr>
            <a:r>
              <a:t>Le premier sous-réseau, 197.201.30.0 / 28, peut contenir les hôtes d’adresses</a:t>
            </a:r>
            <a:br/>
            <a:r>
              <a:t>197.201.30.1 à 197.201.30.14</a:t>
            </a:r>
          </a:p>
          <a:p>
            <a:pPr lvl="1">
              <a:lnSpc>
                <a:spcPct val="100000"/>
              </a:lnSpc>
              <a:spcBef>
                <a:spcPts val="100"/>
              </a:spcBef>
              <a:buClr>
                <a:srgbClr val="040F6A"/>
              </a:buClr>
              <a:buSzPct val="75000"/>
              <a:buFont typeface="Lucida Grande"/>
              <a:buChar char="‣"/>
              <a:defRPr sz="2000"/>
            </a:pPr>
            <a:r>
              <a:t>Il est en effet d’usage d’exclure 197.201.30.0 (qui identifie ce 1</a:t>
            </a:r>
            <a:r>
              <a:rPr baseline="31999"/>
              <a:t>er</a:t>
            </a:r>
            <a:r>
              <a:t> sous-réseau) </a:t>
            </a:r>
            <a:br/>
            <a:r>
              <a:t>et 197.201.30.15, qui est utilisé pour une diffusion dans ce sous-réseau. </a:t>
            </a:r>
          </a:p>
        </p:txBody>
      </p:sp>
      <p:sp>
        <p:nvSpPr>
          <p:cNvPr id="2509" name="Comment s’écrit le 2e sous-réseau ?"/>
          <p:cNvSpPr txBox="1"/>
          <p:nvPr/>
        </p:nvSpPr>
        <p:spPr>
          <a:xfrm>
            <a:off x="181167" y="4768840"/>
            <a:ext cx="9601201" cy="6587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marL="571500" lvl="1" indent="-254000" defTabSz="457200">
              <a:lnSpc>
                <a:spcPct val="100000"/>
              </a:lnSpc>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Comment s’écrit le 2</a:t>
            </a:r>
            <a:r>
              <a:rPr baseline="31999"/>
              <a:t>e</a:t>
            </a:r>
            <a:r>
              <a:t> sous-réseau ?</a:t>
            </a:r>
          </a:p>
        </p:txBody>
      </p:sp>
      <p:sp>
        <p:nvSpPr>
          <p:cNvPr id="2510" name="197.201.30.16 / 28"/>
          <p:cNvSpPr txBox="1"/>
          <p:nvPr/>
        </p:nvSpPr>
        <p:spPr>
          <a:xfrm>
            <a:off x="279400" y="527684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marL="889000" lvl="2" indent="-254000" defTabSz="457200">
              <a:lnSpc>
                <a:spcPct val="100000"/>
              </a:lnSpc>
              <a:spcBef>
                <a:spcPts val="100"/>
              </a:spcBef>
              <a:buClr>
                <a:srgbClr val="E05530"/>
              </a:buClr>
              <a:buSzPct val="75000"/>
              <a:buFont typeface="Lucida Grande"/>
              <a:buChar char="➡"/>
              <a:defRPr sz="2000" b="0" i="0" spc="0">
                <a:solidFill>
                  <a:srgbClr val="000000"/>
                </a:solidFill>
                <a:latin typeface="+mn-lt"/>
                <a:ea typeface="+mn-ea"/>
                <a:cs typeface="+mn-cs"/>
                <a:sym typeface="Book Antiqua"/>
              </a:defRPr>
            </a:pPr>
            <a:r>
              <a:t>197.201.30.16 / 28</a:t>
            </a:r>
          </a:p>
        </p:txBody>
      </p:sp>
      <p:sp>
        <p:nvSpPr>
          <p:cNvPr id="2511" name="4 - La couche Internet - Les adresses IPv4"/>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Les adresses IPv4</a:t>
            </a:r>
          </a:p>
        </p:txBody>
      </p:sp>
      <p:sp>
        <p:nvSpPr>
          <p:cNvPr id="2512"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513"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509"/>
                                        </p:tgtEl>
                                        <p:attrNameLst>
                                          <p:attrName>style.visibility</p:attrName>
                                        </p:attrNameLst>
                                      </p:cBhvr>
                                      <p:to>
                                        <p:strVal val="visible"/>
                                      </p:to>
                                    </p:set>
                                    <p:animEffect transition="in" filter="fade">
                                      <p:cBhvr>
                                        <p:cTn id="7" dur="1000"/>
                                        <p:tgtEl>
                                          <p:spTgt spid="25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2510"/>
                                        </p:tgtEl>
                                        <p:attrNameLst>
                                          <p:attrName>style.visibility</p:attrName>
                                        </p:attrNameLst>
                                      </p:cBhvr>
                                      <p:to>
                                        <p:strVal val="visible"/>
                                      </p:to>
                                    </p:set>
                                    <p:animEffect transition="in" filter="fade">
                                      <p:cBhvr>
                                        <p:cTn id="12" dur="1000"/>
                                        <p:tgtEl>
                                          <p:spTgt spid="2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9" grpId="1" animBg="1" advAuto="0"/>
      <p:bldP spid="2510" grpId="2" animBg="1" advAuto="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7" name="Grouper"/>
          <p:cNvGrpSpPr/>
          <p:nvPr/>
        </p:nvGrpSpPr>
        <p:grpSpPr>
          <a:xfrm>
            <a:off x="317500" y="1270000"/>
            <a:ext cx="9525000" cy="38100"/>
            <a:chOff x="0" y="0"/>
            <a:chExt cx="9525000" cy="38100"/>
          </a:xfrm>
        </p:grpSpPr>
        <p:sp>
          <p:nvSpPr>
            <p:cNvPr id="2515"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516"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518" name="Exemples"/>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Exemples</a:t>
            </a:r>
          </a:p>
        </p:txBody>
      </p:sp>
      <p:sp>
        <p:nvSpPr>
          <p:cNvPr id="2519"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125</a:t>
            </a:fld>
            <a:endParaRPr/>
          </a:p>
        </p:txBody>
      </p:sp>
      <p:sp>
        <p:nvSpPr>
          <p:cNvPr id="2520" name="Exemple 2…"/>
          <p:cNvSpPr txBox="1">
            <a:spLocks noGrp="1"/>
          </p:cNvSpPr>
          <p:nvPr>
            <p:ph type="body" idx="1"/>
          </p:nvPr>
        </p:nvSpPr>
        <p:spPr>
          <a:xfrm>
            <a:off x="181167" y="1830505"/>
            <a:ext cx="9601201" cy="3283648"/>
          </a:xfrm>
          <a:prstGeom prst="rect">
            <a:avLst/>
          </a:prstGeom>
        </p:spPr>
        <p:txBody>
          <a:bodyPr/>
          <a:lstStyle/>
          <a:p>
            <a:pPr>
              <a:spcBef>
                <a:spcPts val="0"/>
              </a:spcBef>
            </a:pPr>
            <a:r>
              <a:t>Exemple 2</a:t>
            </a:r>
            <a:br/>
            <a:endParaRPr/>
          </a:p>
          <a:p>
            <a:pPr lvl="1">
              <a:lnSpc>
                <a:spcPct val="100000"/>
              </a:lnSpc>
              <a:spcBef>
                <a:spcPts val="100"/>
              </a:spcBef>
              <a:buClr>
                <a:srgbClr val="040F6A"/>
              </a:buClr>
              <a:buSzPct val="75000"/>
              <a:buFont typeface="Lucida Grande"/>
              <a:buChar char="‣"/>
              <a:defRPr sz="2000"/>
            </a:pPr>
            <a:r>
              <a:t>Un datagramme IP a pour champs d’adresse IPv4 :</a:t>
            </a:r>
          </a:p>
          <a:p>
            <a:pPr lvl="2">
              <a:lnSpc>
                <a:spcPct val="100000"/>
              </a:lnSpc>
              <a:spcBef>
                <a:spcPts val="100"/>
              </a:spcBef>
              <a:buClr>
                <a:srgbClr val="040F6A"/>
              </a:buClr>
              <a:buSzPct val="75000"/>
              <a:buFont typeface="Lucida Grande"/>
              <a:buChar char="‣"/>
              <a:defRPr sz="2000"/>
            </a:pPr>
            <a:r>
              <a:t>Adresse source =		193.49.66.200</a:t>
            </a:r>
          </a:p>
          <a:p>
            <a:pPr lvl="2">
              <a:lnSpc>
                <a:spcPct val="100000"/>
              </a:lnSpc>
              <a:spcBef>
                <a:spcPts val="100"/>
              </a:spcBef>
              <a:buClr>
                <a:srgbClr val="040F6A"/>
              </a:buClr>
              <a:buSzPct val="75000"/>
              <a:buFont typeface="Lucida Grande"/>
              <a:buChar char="‣"/>
              <a:defRPr sz="2000"/>
            </a:pPr>
            <a:r>
              <a:t>Adresse destination =	193.49.66.29</a:t>
            </a:r>
            <a:br/>
            <a:endParaRPr/>
          </a:p>
          <a:p>
            <a:pPr lvl="1">
              <a:lnSpc>
                <a:spcPct val="100000"/>
              </a:lnSpc>
              <a:spcBef>
                <a:spcPts val="100"/>
              </a:spcBef>
              <a:buClr>
                <a:srgbClr val="040F6A"/>
              </a:buClr>
              <a:buSzPct val="75000"/>
              <a:buFont typeface="Lucida Grande"/>
              <a:buChar char="‣"/>
              <a:defRPr sz="2000"/>
            </a:pPr>
            <a:r>
              <a:t>Où se trouvent les ordinateurs source (S) et destination (D) par rapport :</a:t>
            </a:r>
          </a:p>
          <a:p>
            <a:pPr lvl="2">
              <a:lnSpc>
                <a:spcPct val="100000"/>
              </a:lnSpc>
              <a:spcBef>
                <a:spcPts val="100"/>
              </a:spcBef>
              <a:buClr>
                <a:srgbClr val="040F6A"/>
              </a:buClr>
              <a:buSzPct val="75000"/>
              <a:buFont typeface="Lucida Grande"/>
              <a:buChar char="‣"/>
              <a:defRPr sz="2000"/>
            </a:pPr>
            <a:r>
              <a:t>Au réseau de préfixe /24 ?</a:t>
            </a:r>
          </a:p>
          <a:p>
            <a:pPr lvl="2">
              <a:lnSpc>
                <a:spcPct val="100000"/>
              </a:lnSpc>
              <a:spcBef>
                <a:spcPts val="100"/>
              </a:spcBef>
              <a:buClr>
                <a:srgbClr val="040F6A"/>
              </a:buClr>
              <a:buSzPct val="75000"/>
              <a:buFont typeface="Lucida Grande"/>
              <a:buChar char="‣"/>
              <a:defRPr sz="2000"/>
            </a:pPr>
            <a:r>
              <a:t>Aux sous-réseaux de préfixe /28 ?</a:t>
            </a:r>
          </a:p>
        </p:txBody>
      </p:sp>
      <p:sp>
        <p:nvSpPr>
          <p:cNvPr id="2521" name="S et D sont sur le même réseau 193.49.66.0 / 24…"/>
          <p:cNvSpPr txBox="1"/>
          <p:nvPr/>
        </p:nvSpPr>
        <p:spPr>
          <a:xfrm>
            <a:off x="181167" y="5430927"/>
            <a:ext cx="9601201" cy="10806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marL="571500" lvl="1" indent="-254000" defTabSz="457200">
              <a:lnSpc>
                <a:spcPct val="100000"/>
              </a:lnSpc>
              <a:spcBef>
                <a:spcPts val="100"/>
              </a:spcBef>
              <a:buClr>
                <a:srgbClr val="E05530"/>
              </a:buClr>
              <a:buSzPct val="75000"/>
              <a:buFont typeface="Lucida Grande"/>
              <a:buChar char="➡"/>
              <a:defRPr sz="2000" b="0" i="0" spc="0">
                <a:solidFill>
                  <a:srgbClr val="000000"/>
                </a:solidFill>
                <a:latin typeface="+mn-lt"/>
                <a:ea typeface="+mn-ea"/>
                <a:cs typeface="+mn-cs"/>
                <a:sym typeface="Book Antiqua"/>
              </a:defRPr>
            </a:pPr>
            <a:r>
              <a:t>S et D sont sur le même réseau 193.49.66.0 / 24</a:t>
            </a:r>
          </a:p>
          <a:p>
            <a:pPr marL="889000" lvl="2" indent="-254000" defTabSz="457200">
              <a:lnSpc>
                <a:spcPct val="100000"/>
              </a:lnSpc>
              <a:spcBef>
                <a:spcPts val="100"/>
              </a:spcBef>
              <a:buClr>
                <a:srgbClr val="48556C"/>
              </a:buClr>
              <a:buSzPct val="75000"/>
              <a:buFont typeface="Lucida Grande"/>
              <a:buChar char="‣"/>
              <a:defRPr sz="2000" b="0" i="0" spc="0">
                <a:solidFill>
                  <a:srgbClr val="000000"/>
                </a:solidFill>
                <a:latin typeface="+mn-lt"/>
                <a:ea typeface="+mn-ea"/>
                <a:cs typeface="+mn-cs"/>
                <a:sym typeface="Book Antiqua"/>
              </a:defRPr>
            </a:pPr>
            <a:r>
              <a:t>Le masque d’adresse est 255.255.255.0</a:t>
            </a:r>
          </a:p>
          <a:p>
            <a:pPr marL="889000" lvl="2" indent="-254000" defTabSz="457200">
              <a:lnSpc>
                <a:spcPct val="100000"/>
              </a:lnSpc>
              <a:spcBef>
                <a:spcPts val="100"/>
              </a:spcBef>
              <a:buClr>
                <a:srgbClr val="48556C"/>
              </a:buClr>
              <a:buSzPct val="75000"/>
              <a:buFont typeface="Lucida Grande"/>
              <a:buChar char="‣"/>
              <a:defRPr sz="2000" b="0" i="0" spc="0">
                <a:solidFill>
                  <a:srgbClr val="000000"/>
                </a:solidFill>
                <a:latin typeface="+mn-lt"/>
                <a:ea typeface="+mn-ea"/>
                <a:cs typeface="+mn-cs"/>
                <a:sym typeface="Book Antiqua"/>
              </a:defRPr>
            </a:pPr>
            <a:r>
              <a:t>Pour S comme pour D, l’identifiant réseau vaut 193.49.66.0</a:t>
            </a:r>
          </a:p>
        </p:txBody>
      </p:sp>
      <p:sp>
        <p:nvSpPr>
          <p:cNvPr id="2522" name="4 - La couche Internet - Les adresses IPv4"/>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Les adresses IPv4</a:t>
            </a:r>
          </a:p>
        </p:txBody>
      </p:sp>
      <p:sp>
        <p:nvSpPr>
          <p:cNvPr id="2523"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524"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521"/>
                                        </p:tgtEl>
                                        <p:attrNameLst>
                                          <p:attrName>style.visibility</p:attrName>
                                        </p:attrNameLst>
                                      </p:cBhvr>
                                      <p:to>
                                        <p:strVal val="visible"/>
                                      </p:to>
                                    </p:set>
                                    <p:animEffect transition="in" filter="fade">
                                      <p:cBhvr>
                                        <p:cTn id="7" dur="1000"/>
                                        <p:tgtEl>
                                          <p:spTgt spid="2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1" grpId="1" animBg="1" advAuto="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8" name="4 - La couche Internet - Sous-réseau IPv4"/>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Sous-réseau IPv4</a:t>
            </a:r>
          </a:p>
        </p:txBody>
      </p:sp>
      <p:sp>
        <p:nvSpPr>
          <p:cNvPr id="2529"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grpSp>
        <p:nvGrpSpPr>
          <p:cNvPr id="2532" name="Grouper"/>
          <p:cNvGrpSpPr/>
          <p:nvPr/>
        </p:nvGrpSpPr>
        <p:grpSpPr>
          <a:xfrm>
            <a:off x="317500" y="1270000"/>
            <a:ext cx="9525000" cy="38100"/>
            <a:chOff x="0" y="0"/>
            <a:chExt cx="9525000" cy="38100"/>
          </a:xfrm>
        </p:grpSpPr>
        <p:sp>
          <p:nvSpPr>
            <p:cNvPr id="253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53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533" name="Exemples"/>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Exemples</a:t>
            </a:r>
          </a:p>
        </p:txBody>
      </p:sp>
      <p:sp>
        <p:nvSpPr>
          <p:cNvPr id="2534"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126</a:t>
            </a:fld>
            <a:endParaRPr/>
          </a:p>
        </p:txBody>
      </p:sp>
      <p:sp>
        <p:nvSpPr>
          <p:cNvPr id="2535" name="(Suite exemple 2)…"/>
          <p:cNvSpPr txBox="1">
            <a:spLocks noGrp="1"/>
          </p:cNvSpPr>
          <p:nvPr>
            <p:ph type="body" idx="1"/>
          </p:nvPr>
        </p:nvSpPr>
        <p:spPr>
          <a:xfrm>
            <a:off x="181167" y="2033705"/>
            <a:ext cx="9601201" cy="3629136"/>
          </a:xfrm>
          <a:prstGeom prst="rect">
            <a:avLst/>
          </a:prstGeom>
        </p:spPr>
        <p:txBody>
          <a:bodyPr anchor="t"/>
          <a:lstStyle/>
          <a:p>
            <a:pPr>
              <a:spcBef>
                <a:spcPts val="0"/>
              </a:spcBef>
            </a:pPr>
            <a:r>
              <a:t>(Suite exemple 2)</a:t>
            </a:r>
            <a:br/>
            <a:endParaRPr/>
          </a:p>
          <a:p>
            <a:pPr lvl="1">
              <a:lnSpc>
                <a:spcPct val="100000"/>
              </a:lnSpc>
              <a:spcBef>
                <a:spcPts val="100"/>
              </a:spcBef>
              <a:buClr>
                <a:srgbClr val="040F6A"/>
              </a:buClr>
              <a:buSzPct val="75000"/>
              <a:buFont typeface="Lucida Grande"/>
              <a:buChar char="‣"/>
              <a:defRPr sz="2000"/>
            </a:pPr>
            <a:r>
              <a:t>		</a:t>
            </a:r>
            <a:r>
              <a:rPr b="1">
                <a:solidFill>
                  <a:schemeClr val="accent1">
                    <a:hueOff val="228644"/>
                    <a:lumOff val="-9058"/>
                  </a:schemeClr>
                </a:solidFill>
              </a:rPr>
              <a:t>Adresse IP					Dernier octet en binaire</a:t>
            </a:r>
            <a:br/>
            <a:r>
              <a:t>		</a:t>
            </a:r>
            <a:r>
              <a:rPr>
                <a:solidFill>
                  <a:srgbClr val="5C86B9"/>
                </a:solidFill>
              </a:rPr>
              <a:t>————————		—————</a:t>
            </a:r>
            <a:br/>
            <a:r>
              <a:rPr>
                <a:latin typeface="Consolas"/>
                <a:ea typeface="Consolas"/>
                <a:cs typeface="Consolas"/>
                <a:sym typeface="Consolas"/>
              </a:rPr>
              <a:t>S		193. 49. 66.200		</a:t>
            </a:r>
            <a:r>
              <a:rPr spc="100">
                <a:latin typeface="Consolas"/>
                <a:ea typeface="Consolas"/>
                <a:cs typeface="Consolas"/>
                <a:sym typeface="Consolas"/>
              </a:rPr>
              <a:t>1100</a:t>
            </a:r>
            <a:r>
              <a:rPr sz="1600" spc="80">
                <a:solidFill>
                  <a:srgbClr val="A8A49D"/>
                </a:solidFill>
                <a:latin typeface="Consolas"/>
                <a:ea typeface="Consolas"/>
                <a:cs typeface="Consolas"/>
                <a:sym typeface="Consolas"/>
              </a:rPr>
              <a:t>’</a:t>
            </a:r>
            <a:r>
              <a:rPr spc="100">
                <a:latin typeface="Consolas"/>
                <a:ea typeface="Consolas"/>
                <a:cs typeface="Consolas"/>
                <a:sym typeface="Consolas"/>
              </a:rPr>
              <a:t>1000</a:t>
            </a:r>
            <a:br>
              <a:rPr>
                <a:latin typeface="Consolas"/>
                <a:ea typeface="Consolas"/>
                <a:cs typeface="Consolas"/>
                <a:sym typeface="Consolas"/>
              </a:rPr>
            </a:br>
            <a:r>
              <a:rPr>
                <a:latin typeface="Consolas"/>
                <a:ea typeface="Consolas"/>
                <a:cs typeface="Consolas"/>
                <a:sym typeface="Consolas"/>
              </a:rPr>
              <a:t>D		193. 49. 66. 29		</a:t>
            </a:r>
            <a:r>
              <a:rPr spc="100">
                <a:latin typeface="Consolas"/>
                <a:ea typeface="Consolas"/>
                <a:cs typeface="Consolas"/>
                <a:sym typeface="Consolas"/>
              </a:rPr>
              <a:t>0001</a:t>
            </a:r>
            <a:r>
              <a:rPr sz="1600" spc="80">
                <a:solidFill>
                  <a:srgbClr val="A8A49D"/>
                </a:solidFill>
                <a:latin typeface="Consolas"/>
                <a:ea typeface="Consolas"/>
                <a:cs typeface="Consolas"/>
                <a:sym typeface="Consolas"/>
              </a:rPr>
              <a:t>’</a:t>
            </a:r>
            <a:r>
              <a:rPr spc="100">
                <a:latin typeface="Consolas"/>
                <a:ea typeface="Consolas"/>
                <a:cs typeface="Consolas"/>
                <a:sym typeface="Consolas"/>
              </a:rPr>
              <a:t>1101</a:t>
            </a:r>
            <a:br>
              <a:rPr>
                <a:latin typeface="Consolas"/>
                <a:ea typeface="Consolas"/>
                <a:cs typeface="Consolas"/>
                <a:sym typeface="Consolas"/>
              </a:rPr>
            </a:br>
            <a:r>
              <a:rPr>
                <a:latin typeface="Consolas"/>
                <a:ea typeface="Consolas"/>
                <a:cs typeface="Consolas"/>
                <a:sym typeface="Consolas"/>
              </a:rPr>
              <a:t>M		255.255.255.240		</a:t>
            </a:r>
            <a:r>
              <a:rPr spc="100">
                <a:latin typeface="Consolas"/>
                <a:ea typeface="Consolas"/>
                <a:cs typeface="Consolas"/>
                <a:sym typeface="Consolas"/>
              </a:rPr>
              <a:t>1111</a:t>
            </a:r>
            <a:r>
              <a:rPr sz="1600" spc="80">
                <a:solidFill>
                  <a:srgbClr val="A8A49D"/>
                </a:solidFill>
                <a:latin typeface="Consolas"/>
                <a:ea typeface="Consolas"/>
                <a:cs typeface="Consolas"/>
                <a:sym typeface="Consolas"/>
              </a:rPr>
              <a:t>’</a:t>
            </a:r>
            <a:r>
              <a:rPr spc="100">
                <a:latin typeface="Consolas"/>
                <a:ea typeface="Consolas"/>
                <a:cs typeface="Consolas"/>
                <a:sym typeface="Consolas"/>
              </a:rPr>
              <a:t>0000</a:t>
            </a:r>
            <a:br>
              <a:rPr>
                <a:latin typeface="Consolas"/>
                <a:ea typeface="Consolas"/>
                <a:cs typeface="Consolas"/>
                <a:sym typeface="Consolas"/>
              </a:rPr>
            </a:br>
            <a:br>
              <a:rPr>
                <a:latin typeface="Consolas"/>
                <a:ea typeface="Consolas"/>
                <a:cs typeface="Consolas"/>
                <a:sym typeface="Consolas"/>
              </a:rPr>
            </a:br>
            <a:r>
              <a:rPr>
                <a:latin typeface="Consolas"/>
                <a:ea typeface="Consolas"/>
                <a:cs typeface="Consolas"/>
                <a:sym typeface="Consolas"/>
              </a:rPr>
              <a:t>S⋀M	193. 49. 66.192		</a:t>
            </a:r>
            <a:r>
              <a:rPr spc="100">
                <a:latin typeface="Consolas"/>
                <a:ea typeface="Consolas"/>
                <a:cs typeface="Consolas"/>
                <a:sym typeface="Consolas"/>
              </a:rPr>
              <a:t>1100</a:t>
            </a:r>
            <a:r>
              <a:rPr sz="1600" spc="80">
                <a:solidFill>
                  <a:srgbClr val="A8A49D"/>
                </a:solidFill>
                <a:latin typeface="Consolas"/>
                <a:ea typeface="Consolas"/>
                <a:cs typeface="Consolas"/>
                <a:sym typeface="Consolas"/>
              </a:rPr>
              <a:t>’</a:t>
            </a:r>
            <a:r>
              <a:rPr spc="100">
                <a:latin typeface="Consolas"/>
                <a:ea typeface="Consolas"/>
                <a:cs typeface="Consolas"/>
                <a:sym typeface="Consolas"/>
              </a:rPr>
              <a:t>0000</a:t>
            </a:r>
            <a:br>
              <a:rPr>
                <a:latin typeface="Consolas"/>
                <a:ea typeface="Consolas"/>
                <a:cs typeface="Consolas"/>
                <a:sym typeface="Consolas"/>
              </a:rPr>
            </a:br>
            <a:r>
              <a:rPr>
                <a:latin typeface="Consolas"/>
                <a:ea typeface="Consolas"/>
                <a:cs typeface="Consolas"/>
                <a:sym typeface="Consolas"/>
              </a:rPr>
              <a:t>D⋀M	193. 49. 66. 16		</a:t>
            </a:r>
            <a:r>
              <a:rPr spc="100">
                <a:latin typeface="Consolas"/>
                <a:ea typeface="Consolas"/>
                <a:cs typeface="Consolas"/>
                <a:sym typeface="Consolas"/>
              </a:rPr>
              <a:t>0001</a:t>
            </a:r>
            <a:r>
              <a:rPr sz="1600" spc="80">
                <a:solidFill>
                  <a:srgbClr val="A8A49D"/>
                </a:solidFill>
                <a:latin typeface="Consolas"/>
                <a:ea typeface="Consolas"/>
                <a:cs typeface="Consolas"/>
                <a:sym typeface="Consolas"/>
              </a:rPr>
              <a:t>’</a:t>
            </a:r>
            <a:r>
              <a:rPr spc="100">
                <a:latin typeface="Consolas"/>
                <a:ea typeface="Consolas"/>
                <a:cs typeface="Consolas"/>
                <a:sym typeface="Consolas"/>
              </a:rPr>
              <a:t>0000</a:t>
            </a:r>
          </a:p>
        </p:txBody>
      </p:sp>
      <p:sp>
        <p:nvSpPr>
          <p:cNvPr id="2536" name="S est sur le sous-réseau 193.49.66.192 / 28…"/>
          <p:cNvSpPr txBox="1"/>
          <p:nvPr/>
        </p:nvSpPr>
        <p:spPr>
          <a:xfrm>
            <a:off x="181167" y="5837327"/>
            <a:ext cx="9601201" cy="10806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marL="571500" lvl="1" indent="-254000" defTabSz="457200">
              <a:lnSpc>
                <a:spcPct val="100000"/>
              </a:lnSpc>
              <a:spcBef>
                <a:spcPts val="100"/>
              </a:spcBef>
              <a:buClr>
                <a:srgbClr val="E05530"/>
              </a:buClr>
              <a:buSzPct val="75000"/>
              <a:buFont typeface="Lucida Grande"/>
              <a:buChar char="➡"/>
              <a:defRPr sz="2000" b="0" i="0" spc="0">
                <a:solidFill>
                  <a:srgbClr val="000000"/>
                </a:solidFill>
                <a:latin typeface="+mn-lt"/>
                <a:ea typeface="+mn-ea"/>
                <a:cs typeface="+mn-cs"/>
                <a:sym typeface="Book Antiqua"/>
              </a:defRPr>
            </a:pPr>
            <a:r>
              <a:t>S est sur le sous-réseau 193.49.66.192 / 28</a:t>
            </a:r>
          </a:p>
          <a:p>
            <a:pPr marL="571500" lvl="1" indent="-254000" defTabSz="457200">
              <a:lnSpc>
                <a:spcPct val="100000"/>
              </a:lnSpc>
              <a:spcBef>
                <a:spcPts val="100"/>
              </a:spcBef>
              <a:buClr>
                <a:srgbClr val="E05530"/>
              </a:buClr>
              <a:buSzPct val="75000"/>
              <a:buFont typeface="Lucida Grande"/>
              <a:buChar char="➡"/>
              <a:defRPr sz="2000" b="0" i="0" spc="0">
                <a:solidFill>
                  <a:srgbClr val="000000"/>
                </a:solidFill>
                <a:latin typeface="+mn-lt"/>
                <a:ea typeface="+mn-ea"/>
                <a:cs typeface="+mn-cs"/>
                <a:sym typeface="Book Antiqua"/>
              </a:defRPr>
            </a:pPr>
            <a:r>
              <a:t>D est sur un autre sous-réseau 193.49.66.16 / 28</a:t>
            </a:r>
          </a:p>
        </p:txBody>
      </p:sp>
      <p:pic>
        <p:nvPicPr>
          <p:cNvPr id="2537"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536"/>
                                        </p:tgtEl>
                                        <p:attrNameLst>
                                          <p:attrName>style.visibility</p:attrName>
                                        </p:attrNameLst>
                                      </p:cBhvr>
                                      <p:to>
                                        <p:strVal val="visible"/>
                                      </p:to>
                                    </p:set>
                                    <p:animEffect transition="in" filter="fade">
                                      <p:cBhvr>
                                        <p:cTn id="7" dur="1000"/>
                                        <p:tgtEl>
                                          <p:spTgt spid="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6" grpId="1" animBg="1" advAuto="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 name="4 - La couche Internet - Sous-réseau IPv4"/>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Sous-réseau IPv4</a:t>
            </a:r>
          </a:p>
        </p:txBody>
      </p:sp>
      <p:sp>
        <p:nvSpPr>
          <p:cNvPr id="2540"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grpSp>
        <p:nvGrpSpPr>
          <p:cNvPr id="2543" name="Grouper"/>
          <p:cNvGrpSpPr/>
          <p:nvPr/>
        </p:nvGrpSpPr>
        <p:grpSpPr>
          <a:xfrm>
            <a:off x="317500" y="1270000"/>
            <a:ext cx="9525000" cy="38100"/>
            <a:chOff x="0" y="0"/>
            <a:chExt cx="9525000" cy="38100"/>
          </a:xfrm>
        </p:grpSpPr>
        <p:sp>
          <p:nvSpPr>
            <p:cNvPr id="2541"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542"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544" name="Exemples"/>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Exemples</a:t>
            </a:r>
          </a:p>
        </p:txBody>
      </p:sp>
      <p:sp>
        <p:nvSpPr>
          <p:cNvPr id="2545"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127</a:t>
            </a:fld>
            <a:endParaRPr/>
          </a:p>
        </p:txBody>
      </p:sp>
      <p:sp>
        <p:nvSpPr>
          <p:cNvPr id="2546" name="(Suite exemple 2)…"/>
          <p:cNvSpPr txBox="1">
            <a:spLocks noGrp="1"/>
          </p:cNvSpPr>
          <p:nvPr>
            <p:ph type="body" idx="1"/>
          </p:nvPr>
        </p:nvSpPr>
        <p:spPr>
          <a:xfrm>
            <a:off x="181167" y="2033705"/>
            <a:ext cx="9601201" cy="3629136"/>
          </a:xfrm>
          <a:prstGeom prst="rect">
            <a:avLst/>
          </a:prstGeom>
        </p:spPr>
        <p:txBody>
          <a:bodyPr anchor="t"/>
          <a:lstStyle/>
          <a:p>
            <a:pPr>
              <a:spcBef>
                <a:spcPts val="0"/>
              </a:spcBef>
            </a:pPr>
            <a:r>
              <a:t>(Suite exemple 2)</a:t>
            </a:r>
          </a:p>
          <a:p>
            <a:pPr lvl="1">
              <a:lnSpc>
                <a:spcPct val="100000"/>
              </a:lnSpc>
              <a:spcBef>
                <a:spcPts val="100"/>
              </a:spcBef>
              <a:buClr>
                <a:srgbClr val="040F6A"/>
              </a:buClr>
              <a:buSzPct val="75000"/>
              <a:buFont typeface="Lucida Grande"/>
              <a:buChar char="‣"/>
              <a:defRPr sz="2000"/>
            </a:pPr>
            <a:r>
              <a:t>On peut ausi utiliser une notation mixte ‘décimal.binaire’ :</a:t>
            </a:r>
            <a:br/>
            <a:endParaRPr/>
          </a:p>
          <a:p>
            <a:pPr lvl="1">
              <a:lnSpc>
                <a:spcPct val="100000"/>
              </a:lnSpc>
              <a:spcBef>
                <a:spcPts val="100"/>
              </a:spcBef>
              <a:buClr>
                <a:srgbClr val="040F6A"/>
              </a:buClr>
              <a:buSzPct val="75000"/>
              <a:buFont typeface="Lucida Grande"/>
              <a:buChar char="‣"/>
              <a:defRPr sz="2000"/>
            </a:pPr>
            <a:r>
              <a:t>		</a:t>
            </a:r>
            <a:r>
              <a:rPr b="1">
                <a:solidFill>
                  <a:schemeClr val="accent1">
                    <a:hueOff val="228644"/>
                    <a:lumOff val="-9058"/>
                  </a:schemeClr>
                </a:solidFill>
              </a:rPr>
              <a:t>Adresse IP					Notation mixte</a:t>
            </a:r>
            <a:br/>
            <a:r>
              <a:rPr>
                <a:latin typeface="Consolas"/>
                <a:ea typeface="Consolas"/>
                <a:cs typeface="Consolas"/>
                <a:sym typeface="Consolas"/>
              </a:rPr>
              <a:t>		</a:t>
            </a:r>
            <a:r>
              <a:rPr>
                <a:solidFill>
                  <a:srgbClr val="5C86B9"/>
                </a:solidFill>
                <a:latin typeface="Consolas"/>
                <a:ea typeface="Consolas"/>
                <a:cs typeface="Consolas"/>
                <a:sym typeface="Consolas"/>
              </a:rPr>
              <a:t>———————————————		—————————————————————</a:t>
            </a:r>
            <a:br>
              <a:rPr>
                <a:latin typeface="Consolas"/>
                <a:ea typeface="Consolas"/>
                <a:cs typeface="Consolas"/>
                <a:sym typeface="Consolas"/>
              </a:rPr>
            </a:br>
            <a:r>
              <a:rPr>
                <a:latin typeface="Consolas"/>
                <a:ea typeface="Consolas"/>
                <a:cs typeface="Consolas"/>
                <a:sym typeface="Consolas"/>
              </a:rPr>
              <a:t>S		193. 49. 66.200		193. 49. 66.</a:t>
            </a:r>
            <a:r>
              <a:rPr spc="100">
                <a:latin typeface="Consolas"/>
                <a:ea typeface="Consolas"/>
                <a:cs typeface="Consolas"/>
                <a:sym typeface="Consolas"/>
              </a:rPr>
              <a:t>1100</a:t>
            </a:r>
            <a:r>
              <a:rPr sz="1600" spc="80">
                <a:solidFill>
                  <a:srgbClr val="A8A49D"/>
                </a:solidFill>
                <a:latin typeface="Consolas"/>
                <a:ea typeface="Consolas"/>
                <a:cs typeface="Consolas"/>
                <a:sym typeface="Consolas"/>
              </a:rPr>
              <a:t>’</a:t>
            </a:r>
            <a:r>
              <a:rPr spc="100">
                <a:latin typeface="Consolas"/>
                <a:ea typeface="Consolas"/>
                <a:cs typeface="Consolas"/>
                <a:sym typeface="Consolas"/>
              </a:rPr>
              <a:t>1000</a:t>
            </a:r>
            <a:br>
              <a:rPr>
                <a:latin typeface="Consolas"/>
                <a:ea typeface="Consolas"/>
                <a:cs typeface="Consolas"/>
                <a:sym typeface="Consolas"/>
              </a:rPr>
            </a:br>
            <a:r>
              <a:rPr>
                <a:latin typeface="Consolas"/>
                <a:ea typeface="Consolas"/>
                <a:cs typeface="Consolas"/>
                <a:sym typeface="Consolas"/>
              </a:rPr>
              <a:t>D		193. 49. 66. 29		193. 49. 66.</a:t>
            </a:r>
            <a:r>
              <a:rPr spc="100">
                <a:latin typeface="Consolas"/>
                <a:ea typeface="Consolas"/>
                <a:cs typeface="Consolas"/>
                <a:sym typeface="Consolas"/>
              </a:rPr>
              <a:t>0001</a:t>
            </a:r>
            <a:r>
              <a:rPr sz="1600" spc="80">
                <a:solidFill>
                  <a:srgbClr val="A8A49D"/>
                </a:solidFill>
                <a:latin typeface="Consolas"/>
                <a:ea typeface="Consolas"/>
                <a:cs typeface="Consolas"/>
                <a:sym typeface="Consolas"/>
              </a:rPr>
              <a:t>’</a:t>
            </a:r>
            <a:r>
              <a:rPr spc="100">
                <a:latin typeface="Consolas"/>
                <a:ea typeface="Consolas"/>
                <a:cs typeface="Consolas"/>
                <a:sym typeface="Consolas"/>
              </a:rPr>
              <a:t>1101</a:t>
            </a:r>
            <a:br>
              <a:rPr>
                <a:latin typeface="Consolas"/>
                <a:ea typeface="Consolas"/>
                <a:cs typeface="Consolas"/>
                <a:sym typeface="Consolas"/>
              </a:rPr>
            </a:br>
            <a:r>
              <a:rPr>
                <a:latin typeface="Consolas"/>
                <a:ea typeface="Consolas"/>
                <a:cs typeface="Consolas"/>
                <a:sym typeface="Consolas"/>
              </a:rPr>
              <a:t>M		255.255.255.240		255.255.255.</a:t>
            </a:r>
            <a:r>
              <a:rPr spc="100">
                <a:latin typeface="Consolas"/>
                <a:ea typeface="Consolas"/>
                <a:cs typeface="Consolas"/>
                <a:sym typeface="Consolas"/>
              </a:rPr>
              <a:t>1111</a:t>
            </a:r>
            <a:r>
              <a:rPr sz="1600" spc="80">
                <a:solidFill>
                  <a:srgbClr val="A8A49D"/>
                </a:solidFill>
                <a:latin typeface="Consolas"/>
                <a:ea typeface="Consolas"/>
                <a:cs typeface="Consolas"/>
                <a:sym typeface="Consolas"/>
              </a:rPr>
              <a:t>’</a:t>
            </a:r>
            <a:r>
              <a:rPr spc="100">
                <a:latin typeface="Consolas"/>
                <a:ea typeface="Consolas"/>
                <a:cs typeface="Consolas"/>
                <a:sym typeface="Consolas"/>
              </a:rPr>
              <a:t>0000</a:t>
            </a:r>
            <a:br>
              <a:rPr>
                <a:latin typeface="Consolas"/>
                <a:ea typeface="Consolas"/>
                <a:cs typeface="Consolas"/>
                <a:sym typeface="Consolas"/>
              </a:rPr>
            </a:br>
            <a:br>
              <a:rPr>
                <a:latin typeface="Consolas"/>
                <a:ea typeface="Consolas"/>
                <a:cs typeface="Consolas"/>
                <a:sym typeface="Consolas"/>
              </a:rPr>
            </a:br>
            <a:r>
              <a:rPr>
                <a:latin typeface="Consolas"/>
                <a:ea typeface="Consolas"/>
                <a:cs typeface="Consolas"/>
                <a:sym typeface="Consolas"/>
              </a:rPr>
              <a:t>S⋀M	193. 49. 66.192		193. 49. 66.</a:t>
            </a:r>
            <a:r>
              <a:rPr spc="100">
                <a:latin typeface="Consolas"/>
                <a:ea typeface="Consolas"/>
                <a:cs typeface="Consolas"/>
                <a:sym typeface="Consolas"/>
              </a:rPr>
              <a:t>1100</a:t>
            </a:r>
            <a:r>
              <a:rPr sz="1600" spc="80">
                <a:solidFill>
                  <a:srgbClr val="A8A49D"/>
                </a:solidFill>
                <a:latin typeface="Consolas"/>
                <a:ea typeface="Consolas"/>
                <a:cs typeface="Consolas"/>
                <a:sym typeface="Consolas"/>
              </a:rPr>
              <a:t>’</a:t>
            </a:r>
            <a:r>
              <a:rPr spc="100">
                <a:latin typeface="Consolas"/>
                <a:ea typeface="Consolas"/>
                <a:cs typeface="Consolas"/>
                <a:sym typeface="Consolas"/>
              </a:rPr>
              <a:t>0000</a:t>
            </a:r>
            <a:br>
              <a:rPr>
                <a:latin typeface="Consolas"/>
                <a:ea typeface="Consolas"/>
                <a:cs typeface="Consolas"/>
                <a:sym typeface="Consolas"/>
              </a:rPr>
            </a:br>
            <a:r>
              <a:rPr>
                <a:latin typeface="Consolas"/>
                <a:ea typeface="Consolas"/>
                <a:cs typeface="Consolas"/>
                <a:sym typeface="Consolas"/>
              </a:rPr>
              <a:t>D⋀M	193. 49. 66. 16		193. 49. 66.</a:t>
            </a:r>
            <a:r>
              <a:rPr spc="100">
                <a:latin typeface="Consolas"/>
                <a:ea typeface="Consolas"/>
                <a:cs typeface="Consolas"/>
                <a:sym typeface="Consolas"/>
              </a:rPr>
              <a:t>0001</a:t>
            </a:r>
            <a:r>
              <a:rPr sz="1600" spc="80">
                <a:solidFill>
                  <a:srgbClr val="A8A49D"/>
                </a:solidFill>
                <a:latin typeface="Consolas"/>
                <a:ea typeface="Consolas"/>
                <a:cs typeface="Consolas"/>
                <a:sym typeface="Consolas"/>
              </a:rPr>
              <a:t>’</a:t>
            </a:r>
            <a:r>
              <a:rPr spc="100">
                <a:latin typeface="Consolas"/>
                <a:ea typeface="Consolas"/>
                <a:cs typeface="Consolas"/>
                <a:sym typeface="Consolas"/>
              </a:rPr>
              <a:t>0000</a:t>
            </a:r>
          </a:p>
        </p:txBody>
      </p:sp>
      <p:sp>
        <p:nvSpPr>
          <p:cNvPr id="2547" name="S est sur le sous-réseau 193.49.66.192 / 28…"/>
          <p:cNvSpPr txBox="1"/>
          <p:nvPr/>
        </p:nvSpPr>
        <p:spPr>
          <a:xfrm>
            <a:off x="181167" y="5837327"/>
            <a:ext cx="9601201" cy="10806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marL="571500" lvl="1" indent="-254000" defTabSz="457200">
              <a:lnSpc>
                <a:spcPct val="100000"/>
              </a:lnSpc>
              <a:spcBef>
                <a:spcPts val="100"/>
              </a:spcBef>
              <a:buClr>
                <a:srgbClr val="E05530"/>
              </a:buClr>
              <a:buSzPct val="75000"/>
              <a:buFont typeface="Lucida Grande"/>
              <a:buChar char="➡"/>
              <a:defRPr sz="2000" b="0" i="0" spc="0">
                <a:solidFill>
                  <a:srgbClr val="000000"/>
                </a:solidFill>
                <a:latin typeface="+mn-lt"/>
                <a:ea typeface="+mn-ea"/>
                <a:cs typeface="+mn-cs"/>
                <a:sym typeface="Book Antiqua"/>
              </a:defRPr>
            </a:pPr>
            <a:r>
              <a:t>S est sur le sous-réseau 193.49.66.192 / 28</a:t>
            </a:r>
          </a:p>
          <a:p>
            <a:pPr marL="571500" lvl="1" indent="-254000" defTabSz="457200">
              <a:lnSpc>
                <a:spcPct val="100000"/>
              </a:lnSpc>
              <a:spcBef>
                <a:spcPts val="100"/>
              </a:spcBef>
              <a:buClr>
                <a:srgbClr val="E05530"/>
              </a:buClr>
              <a:buSzPct val="75000"/>
              <a:buFont typeface="Lucida Grande"/>
              <a:buChar char="➡"/>
              <a:defRPr sz="2000" b="0" i="0" spc="0">
                <a:solidFill>
                  <a:srgbClr val="000000"/>
                </a:solidFill>
                <a:latin typeface="+mn-lt"/>
                <a:ea typeface="+mn-ea"/>
                <a:cs typeface="+mn-cs"/>
                <a:sym typeface="Book Antiqua"/>
              </a:defRPr>
            </a:pPr>
            <a:r>
              <a:t>D est sur un autre sous-réseau 193.49.66.16 / 28</a:t>
            </a:r>
          </a:p>
        </p:txBody>
      </p:sp>
      <p:pic>
        <p:nvPicPr>
          <p:cNvPr id="2548"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547"/>
                                        </p:tgtEl>
                                        <p:attrNameLst>
                                          <p:attrName>style.visibility</p:attrName>
                                        </p:attrNameLst>
                                      </p:cBhvr>
                                      <p:to>
                                        <p:strVal val="visible"/>
                                      </p:to>
                                    </p:set>
                                    <p:animEffect transition="in" filter="fade">
                                      <p:cBhvr>
                                        <p:cTn id="7" dur="1000"/>
                                        <p:tgtEl>
                                          <p:spTgt spid="2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7" grpId="1" animBg="1" advAuto="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52" name="Grouper"/>
          <p:cNvGrpSpPr/>
          <p:nvPr/>
        </p:nvGrpSpPr>
        <p:grpSpPr>
          <a:xfrm>
            <a:off x="317500" y="1270000"/>
            <a:ext cx="9525000" cy="38100"/>
            <a:chOff x="0" y="0"/>
            <a:chExt cx="9525000" cy="38100"/>
          </a:xfrm>
        </p:grpSpPr>
        <p:sp>
          <p:nvSpPr>
            <p:cNvPr id="255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55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553" name="Agrégation d’adresses - CIDR"/>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Agrégation d’adresses - CIDR</a:t>
            </a:r>
          </a:p>
        </p:txBody>
      </p:sp>
      <p:sp>
        <p:nvSpPr>
          <p:cNvPr id="2554"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128</a:t>
            </a:fld>
            <a:endParaRPr/>
          </a:p>
        </p:txBody>
      </p:sp>
      <p:sp>
        <p:nvSpPr>
          <p:cNvPr id="2555" name="Face à la taille croissante d’Internet, CIDR, Classless Inter-Domain Routing est mis au point dès 1993 afin de réduire les tailles de table de routage.…"/>
          <p:cNvSpPr txBox="1">
            <a:spLocks noGrp="1"/>
          </p:cNvSpPr>
          <p:nvPr>
            <p:ph type="body" idx="1"/>
          </p:nvPr>
        </p:nvSpPr>
        <p:spPr>
          <a:xfrm>
            <a:off x="279400" y="2038350"/>
            <a:ext cx="9601200" cy="4772413"/>
          </a:xfrm>
          <a:prstGeom prst="rect">
            <a:avLst/>
          </a:prstGeom>
        </p:spPr>
        <p:txBody>
          <a:bodyPr anchor="t"/>
          <a:lstStyle/>
          <a:p>
            <a:pPr lvl="1">
              <a:lnSpc>
                <a:spcPct val="100000"/>
              </a:lnSpc>
              <a:spcBef>
                <a:spcPts val="100"/>
              </a:spcBef>
              <a:buClr>
                <a:srgbClr val="040F6A"/>
              </a:buClr>
              <a:buSzPct val="75000"/>
              <a:buFont typeface="Lucida Grande"/>
              <a:buChar char="‣"/>
              <a:defRPr sz="2000"/>
            </a:pPr>
            <a:r>
              <a:t>Face à la taille croissante d’Internet, </a:t>
            </a:r>
            <a:r>
              <a:rPr b="1"/>
              <a:t>CIDR</a:t>
            </a:r>
            <a:r>
              <a:t>, </a:t>
            </a:r>
            <a:r>
              <a:rPr i="1"/>
              <a:t>Classless Inter-Domain Routing</a:t>
            </a:r>
            <a:br/>
            <a:r>
              <a:t>est mis au point dès 1993 afin de réduire les tailles de table de routage.</a:t>
            </a:r>
          </a:p>
          <a:p>
            <a:pPr lvl="1">
              <a:lnSpc>
                <a:spcPct val="100000"/>
              </a:lnSpc>
              <a:spcBef>
                <a:spcPts val="100"/>
              </a:spcBef>
              <a:buClr>
                <a:srgbClr val="040F6A"/>
              </a:buClr>
              <a:buSzPct val="75000"/>
              <a:buFont typeface="Lucida Grande"/>
              <a:buChar char="‣"/>
              <a:defRPr sz="2000"/>
            </a:pPr>
            <a:r>
              <a:rPr b="1"/>
              <a:t>CIDR</a:t>
            </a:r>
            <a:r>
              <a:t> (qui se prononce ‘</a:t>
            </a:r>
            <a:r>
              <a:rPr i="1"/>
              <a:t>cider</a:t>
            </a:r>
            <a:r>
              <a:t>’) rend la notion de classe d’adresse obsolète</a:t>
            </a:r>
          </a:p>
          <a:p>
            <a:pPr lvl="1">
              <a:lnSpc>
                <a:spcPct val="100000"/>
              </a:lnSpc>
              <a:spcBef>
                <a:spcPts val="100"/>
              </a:spcBef>
              <a:buClr>
                <a:srgbClr val="040F6A"/>
              </a:buClr>
              <a:buSzPct val="75000"/>
              <a:buFont typeface="Lucida Grande"/>
              <a:buChar char="‣"/>
              <a:defRPr sz="2000"/>
            </a:pPr>
            <a:r>
              <a:t>L’idée est de :</a:t>
            </a:r>
          </a:p>
          <a:p>
            <a:pPr lvl="2">
              <a:lnSpc>
                <a:spcPct val="100000"/>
              </a:lnSpc>
              <a:spcBef>
                <a:spcPts val="100"/>
              </a:spcBef>
              <a:buClr>
                <a:srgbClr val="040F6A"/>
              </a:buClr>
              <a:buSzPct val="75000"/>
              <a:buFont typeface="Lucida Grande"/>
              <a:buChar char="‣"/>
              <a:defRPr sz="2000"/>
            </a:pPr>
            <a:r>
              <a:t>permettre le découpage de l’espace d’adressage en </a:t>
            </a:r>
            <a:r>
              <a:rPr b="1"/>
              <a:t>blocs de taille variable</a:t>
            </a:r>
          </a:p>
          <a:p>
            <a:pPr lvl="2">
              <a:lnSpc>
                <a:spcPct val="100000"/>
              </a:lnSpc>
              <a:spcBef>
                <a:spcPts val="100"/>
              </a:spcBef>
              <a:buClr>
                <a:srgbClr val="040F6A"/>
              </a:buClr>
              <a:buSzPct val="75000"/>
              <a:buFont typeface="Lucida Grande"/>
              <a:buChar char="‣"/>
              <a:defRPr sz="2000"/>
            </a:pPr>
            <a:r>
              <a:t>distribuer les blocs d’adresses contiguës à des gros FAI (Fournisseur d’accès à Internet = ISP = </a:t>
            </a:r>
            <a:r>
              <a:rPr i="1"/>
              <a:t>Internet Service Provider</a:t>
            </a:r>
            <a:r>
              <a:t>) et en tenant compte de la topologie du réseau</a:t>
            </a:r>
          </a:p>
          <a:p>
            <a:pPr lvl="2">
              <a:lnSpc>
                <a:spcPct val="100000"/>
              </a:lnSpc>
              <a:spcBef>
                <a:spcPts val="100"/>
              </a:spcBef>
              <a:buClr>
                <a:srgbClr val="040F6A"/>
              </a:buClr>
              <a:buSzPct val="75000"/>
              <a:buFont typeface="Lucida Grande"/>
              <a:buChar char="‣"/>
              <a:defRPr sz="2000"/>
            </a:pPr>
            <a:r>
              <a:t>modifier les protocoles de routage pour qu’une adresse IP soit accompagnée de la longueur du préfixe associée (VLSM : </a:t>
            </a:r>
            <a:r>
              <a:rPr i="1"/>
              <a:t>Variable-Length Subnet Mask</a:t>
            </a:r>
            <a:r>
              <a:t>)</a:t>
            </a:r>
          </a:p>
        </p:txBody>
      </p:sp>
      <p:sp>
        <p:nvSpPr>
          <p:cNvPr id="2556" name="4 - La couche Internet - Sous-réseau IPv4"/>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Sous-réseau IPv4</a:t>
            </a:r>
          </a:p>
        </p:txBody>
      </p:sp>
      <p:sp>
        <p:nvSpPr>
          <p:cNvPr id="2557"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558"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spTree>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2"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grpSp>
        <p:nvGrpSpPr>
          <p:cNvPr id="2565" name="Grouper"/>
          <p:cNvGrpSpPr/>
          <p:nvPr/>
        </p:nvGrpSpPr>
        <p:grpSpPr>
          <a:xfrm>
            <a:off x="317500" y="1270000"/>
            <a:ext cx="9525000" cy="38100"/>
            <a:chOff x="0" y="0"/>
            <a:chExt cx="9525000" cy="38100"/>
          </a:xfrm>
        </p:grpSpPr>
        <p:sp>
          <p:nvSpPr>
            <p:cNvPr id="2563"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564"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566" name="Adresses particulières"/>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Adresses particulières</a:t>
            </a:r>
          </a:p>
        </p:txBody>
      </p:sp>
      <p:sp>
        <p:nvSpPr>
          <p:cNvPr id="2567"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129</a:t>
            </a:fld>
            <a:endParaRPr/>
          </a:p>
        </p:txBody>
      </p:sp>
      <p:sp>
        <p:nvSpPr>
          <p:cNvPr id="2568" name="0.0.0.0 :…"/>
          <p:cNvSpPr txBox="1">
            <a:spLocks noGrp="1"/>
          </p:cNvSpPr>
          <p:nvPr>
            <p:ph type="body" idx="1"/>
          </p:nvPr>
        </p:nvSpPr>
        <p:spPr>
          <a:xfrm>
            <a:off x="279400" y="2038350"/>
            <a:ext cx="9601200" cy="5124946"/>
          </a:xfrm>
          <a:prstGeom prst="rect">
            <a:avLst/>
          </a:prstGeom>
        </p:spPr>
        <p:txBody>
          <a:bodyPr anchor="t"/>
          <a:lstStyle/>
          <a:p>
            <a:pPr lvl="1">
              <a:lnSpc>
                <a:spcPct val="120000"/>
              </a:lnSpc>
              <a:spcBef>
                <a:spcPts val="100"/>
              </a:spcBef>
              <a:buClr>
                <a:srgbClr val="040F6A"/>
              </a:buClr>
              <a:buSzPct val="75000"/>
              <a:buFont typeface="Lucida Grande"/>
              <a:buChar char="‣"/>
              <a:defRPr sz="2000" b="1"/>
            </a:pPr>
            <a:r>
              <a:t>0.0.0.0 : </a:t>
            </a:r>
          </a:p>
          <a:p>
            <a:pPr lvl="2">
              <a:lnSpc>
                <a:spcPct val="110000"/>
              </a:lnSpc>
              <a:spcBef>
                <a:spcPts val="100"/>
              </a:spcBef>
              <a:buClr>
                <a:srgbClr val="040F6A"/>
              </a:buClr>
              <a:buSzPct val="75000"/>
              <a:buFont typeface="Lucida Grande"/>
              <a:buChar char="‣"/>
              <a:defRPr sz="2000"/>
            </a:pPr>
            <a:r>
              <a:t>soit la route par défaut des tables de routage (la passerelle par défaut)</a:t>
            </a:r>
          </a:p>
          <a:p>
            <a:pPr lvl="2">
              <a:lnSpc>
                <a:spcPct val="110000"/>
              </a:lnSpc>
              <a:spcBef>
                <a:spcPts val="200"/>
              </a:spcBef>
              <a:buClr>
                <a:srgbClr val="040F6A"/>
              </a:buClr>
              <a:buSzPct val="75000"/>
              <a:buFont typeface="Lucida Grande"/>
              <a:buChar char="‣"/>
              <a:defRPr sz="2000"/>
            </a:pPr>
            <a:r>
              <a:t>soit « cet hôte » (au démarrage d’une station)</a:t>
            </a:r>
          </a:p>
          <a:p>
            <a:pPr lvl="1">
              <a:lnSpc>
                <a:spcPct val="120000"/>
              </a:lnSpc>
              <a:spcBef>
                <a:spcPts val="100"/>
              </a:spcBef>
              <a:buClr>
                <a:srgbClr val="040F6A"/>
              </a:buClr>
              <a:buSzPct val="75000"/>
              <a:buFont typeface="Lucida Grande"/>
              <a:buChar char="‣"/>
              <a:defRPr sz="2000"/>
            </a:pPr>
            <a:r>
              <a:rPr b="1"/>
              <a:t>Id_réseau à 0</a:t>
            </a:r>
            <a:r>
              <a:t> : ce réseau local. Ex. 0.0.0.108 =&gt; l’hôte #108 sur ce réseau local</a:t>
            </a:r>
          </a:p>
          <a:p>
            <a:pPr lvl="1">
              <a:lnSpc>
                <a:spcPct val="120000"/>
              </a:lnSpc>
              <a:spcBef>
                <a:spcPts val="100"/>
              </a:spcBef>
              <a:buClr>
                <a:srgbClr val="040F6A"/>
              </a:buClr>
              <a:buSzPct val="75000"/>
              <a:buFont typeface="Lucida Grande"/>
              <a:buChar char="‣"/>
              <a:defRPr sz="2000"/>
            </a:pPr>
            <a:r>
              <a:rPr b="1"/>
              <a:t>Id_hôte tout à 1</a:t>
            </a:r>
            <a:r>
              <a:t> : diffusion sur ce réseau</a:t>
            </a:r>
          </a:p>
          <a:p>
            <a:pPr lvl="1">
              <a:lnSpc>
                <a:spcPct val="120000"/>
              </a:lnSpc>
              <a:spcBef>
                <a:spcPts val="100"/>
              </a:spcBef>
              <a:buClr>
                <a:srgbClr val="040F6A"/>
              </a:buClr>
              <a:buSzPct val="75000"/>
              <a:buFont typeface="Lucida Grande"/>
              <a:buChar char="‣"/>
              <a:defRPr sz="2000"/>
            </a:pPr>
            <a:r>
              <a:rPr b="1"/>
              <a:t>255.255.255.255</a:t>
            </a:r>
            <a:r>
              <a:t> : </a:t>
            </a:r>
            <a:r>
              <a:rPr i="1"/>
              <a:t>Broadcast</a:t>
            </a:r>
            <a:r>
              <a:t> (diffusion générale) sur le réseau local</a:t>
            </a:r>
          </a:p>
          <a:p>
            <a:pPr lvl="1">
              <a:lnSpc>
                <a:spcPct val="120000"/>
              </a:lnSpc>
              <a:spcBef>
                <a:spcPts val="100"/>
              </a:spcBef>
              <a:buClr>
                <a:srgbClr val="040F6A"/>
              </a:buClr>
              <a:buSzPct val="75000"/>
              <a:buFont typeface="Lucida Grande"/>
              <a:buChar char="‣"/>
              <a:defRPr sz="2000"/>
            </a:pPr>
            <a:r>
              <a:rPr b="1"/>
              <a:t>127.0.0.0/8</a:t>
            </a:r>
            <a:r>
              <a:t> : test de bouclage. On utilise plutôt 127.0.0.1  (</a:t>
            </a:r>
            <a:r>
              <a:rPr sz="2500"/>
              <a:t>≃ </a:t>
            </a:r>
            <a:r>
              <a:rPr b="1" i="1"/>
              <a:t>localhost</a:t>
            </a:r>
            <a:r>
              <a:t>)</a:t>
            </a:r>
          </a:p>
          <a:p>
            <a:pPr lvl="1">
              <a:lnSpc>
                <a:spcPct val="120000"/>
              </a:lnSpc>
              <a:spcBef>
                <a:spcPts val="100"/>
              </a:spcBef>
              <a:buClr>
                <a:srgbClr val="040F6A"/>
              </a:buClr>
              <a:buSzPct val="75000"/>
              <a:buFont typeface="Lucida Grande"/>
              <a:buChar char="‣"/>
              <a:defRPr sz="2000"/>
            </a:pPr>
            <a:r>
              <a:rPr b="1"/>
              <a:t>169.254.0.0/16</a:t>
            </a:r>
            <a:r>
              <a:t> : adresses locales auto-configurées (RFC 3927)</a:t>
            </a:r>
          </a:p>
          <a:p>
            <a:pPr lvl="2">
              <a:lnSpc>
                <a:spcPct val="120000"/>
              </a:lnSpc>
              <a:spcBef>
                <a:spcPts val="100"/>
              </a:spcBef>
              <a:buClr>
                <a:srgbClr val="040F6A"/>
              </a:buClr>
              <a:buSzPct val="75000"/>
              <a:buFont typeface="Lucida Grande"/>
              <a:buChar char="‣"/>
              <a:defRPr sz="2000"/>
            </a:pPr>
            <a:r>
              <a:t>APIPA (</a:t>
            </a:r>
            <a:r>
              <a:rPr i="1"/>
              <a:t>Automatic Private Internet Protocol Addressing</a:t>
            </a:r>
            <a:r>
              <a:t>) </a:t>
            </a:r>
          </a:p>
          <a:p>
            <a:pPr lvl="2">
              <a:lnSpc>
                <a:spcPct val="120000"/>
              </a:lnSpc>
              <a:spcBef>
                <a:spcPts val="100"/>
              </a:spcBef>
              <a:buClr>
                <a:srgbClr val="040F6A"/>
              </a:buClr>
              <a:buSzPct val="75000"/>
              <a:buFont typeface="Lucida Grande"/>
              <a:buChar char="‣"/>
              <a:defRPr sz="2000"/>
            </a:pPr>
            <a:r>
              <a:t>Lorsqu’il n’y a pas de serveur DHCP</a:t>
            </a:r>
          </a:p>
        </p:txBody>
      </p:sp>
      <p:sp>
        <p:nvSpPr>
          <p:cNvPr id="2569"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sp>
        <p:nvSpPr>
          <p:cNvPr id="2570" name="4 - La couche Internet - Adresses particulières ; adressage privé"/>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Adresses particulières ; adressage privé</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444" name="Grouper"/>
          <p:cNvGrpSpPr/>
          <p:nvPr/>
        </p:nvGrpSpPr>
        <p:grpSpPr>
          <a:xfrm>
            <a:off x="317500" y="1270000"/>
            <a:ext cx="9525000" cy="38100"/>
            <a:chOff x="0" y="0"/>
            <a:chExt cx="9525000" cy="38100"/>
          </a:xfrm>
        </p:grpSpPr>
        <p:sp>
          <p:nvSpPr>
            <p:cNvPr id="44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44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445"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446" name="3 - Le modèle de référence OSI"/>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3 - Le modèle de référence OSI</a:t>
            </a:r>
          </a:p>
        </p:txBody>
      </p:sp>
      <p:sp>
        <p:nvSpPr>
          <p:cNvPr id="447" name="Pour  Le  Réseau  Tout  Se Passe Automatiquement"/>
          <p:cNvSpPr txBox="1"/>
          <p:nvPr/>
        </p:nvSpPr>
        <p:spPr>
          <a:xfrm>
            <a:off x="177800" y="1597054"/>
            <a:ext cx="2634914" cy="5680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p>
            <a:pPr marL="228600" lvl="1" indent="-228600">
              <a:lnSpc>
                <a:spcPct val="140000"/>
              </a:lnSpc>
              <a:buClr>
                <a:srgbClr val="040F6A"/>
              </a:buClr>
              <a:buSzPct val="75000"/>
              <a:buFont typeface="Lucida Grande"/>
              <a:buChar char="‣"/>
              <a:defRPr>
                <a:solidFill>
                  <a:srgbClr val="000000"/>
                </a:solidFill>
              </a:defRPr>
            </a:pPr>
            <a:r>
              <a:t>P</a:t>
            </a:r>
            <a:r>
              <a:rPr b="0"/>
              <a:t>our</a:t>
            </a:r>
            <a:r>
              <a:t> </a:t>
            </a:r>
            <a:br/>
            <a:r>
              <a:t>L</a:t>
            </a:r>
            <a:r>
              <a:rPr b="0"/>
              <a:t>e</a:t>
            </a:r>
            <a:r>
              <a:t> </a:t>
            </a:r>
            <a:br/>
            <a:r>
              <a:t>R</a:t>
            </a:r>
            <a:r>
              <a:rPr b="0"/>
              <a:t>éseau</a:t>
            </a:r>
            <a:r>
              <a:t> </a:t>
            </a:r>
            <a:br/>
            <a:r>
              <a:t>T</a:t>
            </a:r>
            <a:r>
              <a:rPr b="0"/>
              <a:t>out </a:t>
            </a:r>
            <a:br>
              <a:rPr b="0"/>
            </a:br>
            <a:r>
              <a:t>S</a:t>
            </a:r>
            <a:r>
              <a:rPr b="0"/>
              <a:t>e</a:t>
            </a:r>
            <a:br>
              <a:rPr b="0"/>
            </a:br>
            <a:r>
              <a:t>P</a:t>
            </a:r>
            <a:r>
              <a:rPr b="0"/>
              <a:t>asse</a:t>
            </a:r>
            <a:br>
              <a:rPr b="0"/>
            </a:br>
            <a:r>
              <a:t>A</a:t>
            </a:r>
            <a:r>
              <a:rPr b="0"/>
              <a:t>utomatiquement</a:t>
            </a:r>
          </a:p>
        </p:txBody>
      </p:sp>
      <p:sp>
        <p:nvSpPr>
          <p:cNvPr id="448" name="Fig 1.5 - Schéma du modèle en couche OSI"/>
          <p:cNvSpPr txBox="1"/>
          <p:nvPr/>
        </p:nvSpPr>
        <p:spPr>
          <a:xfrm>
            <a:off x="601218" y="7214841"/>
            <a:ext cx="5133338"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1.5 - Schéma du modèle en couche OSI</a:t>
            </a:r>
          </a:p>
        </p:txBody>
      </p:sp>
      <p:pic>
        <p:nvPicPr>
          <p:cNvPr id="449" name="OSI.jpg" descr="OSI.jpg"/>
          <p:cNvPicPr>
            <a:picLocks noChangeAspect="1"/>
          </p:cNvPicPr>
          <p:nvPr/>
        </p:nvPicPr>
        <p:blipFill>
          <a:blip r:embed="rId3"/>
          <a:stretch>
            <a:fillRect/>
          </a:stretch>
        </p:blipFill>
        <p:spPr>
          <a:xfrm>
            <a:off x="2606200" y="1312830"/>
            <a:ext cx="7502237" cy="5967428"/>
          </a:xfrm>
          <a:prstGeom prst="rect">
            <a:avLst/>
          </a:prstGeom>
          <a:ln w="12700">
            <a:miter lim="400000"/>
          </a:ln>
        </p:spPr>
      </p:pic>
      <p:pic>
        <p:nvPicPr>
          <p:cNvPr id="450" name="OSIMODELET.png" descr="OSIMODELET.png"/>
          <p:cNvPicPr>
            <a:picLocks noChangeAspect="1"/>
          </p:cNvPicPr>
          <p:nvPr/>
        </p:nvPicPr>
        <p:blipFill>
          <a:blip r:embed="rId4"/>
          <a:stretch>
            <a:fillRect/>
          </a:stretch>
        </p:blipFill>
        <p:spPr>
          <a:xfrm>
            <a:off x="7299740" y="209593"/>
            <a:ext cx="1828801" cy="933407"/>
          </a:xfrm>
          <a:prstGeom prst="rect">
            <a:avLst/>
          </a:prstGeom>
          <a:ln w="12700">
            <a:miter lim="400000"/>
          </a:ln>
        </p:spPr>
      </p:pic>
      <p:sp>
        <p:nvSpPr>
          <p:cNvPr id="451" name="Architecture de communication en couches                 Ch.1"/>
          <p:cNvSpPr txBox="1"/>
          <p:nvPr/>
        </p:nvSpPr>
        <p:spPr>
          <a:xfrm>
            <a:off x="279400" y="139700"/>
            <a:ext cx="959823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00000"/>
              </a:lnSpc>
              <a:spcBef>
                <a:spcPts val="0"/>
              </a:spcBef>
              <a:defRPr sz="3600" b="0" i="0" spc="-72">
                <a:latin typeface="+mj-lt"/>
                <a:ea typeface="+mj-ea"/>
                <a:cs typeface="+mj-cs"/>
                <a:sym typeface="Garamond"/>
              </a:defRPr>
            </a:pPr>
            <a:r>
              <a:rPr sz="3300" spc="-131"/>
              <a:t>Architecture de communication en couches</a:t>
            </a:r>
            <a:r>
              <a:rPr sz="2200" spc="-44">
                <a:latin typeface="Consolas"/>
                <a:ea typeface="Consolas"/>
                <a:cs typeface="Consolas"/>
                <a:sym typeface="Consolas"/>
              </a:rPr>
              <a:t>                 Ch.1</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47"/>
                                        </p:tgtEl>
                                        <p:attrNameLst>
                                          <p:attrName>style.visibility</p:attrName>
                                        </p:attrNameLst>
                                      </p:cBhvr>
                                      <p:to>
                                        <p:strVal val="visible"/>
                                      </p:to>
                                    </p:set>
                                    <p:animEffect transition="in" filter="fade">
                                      <p:cBhvr>
                                        <p:cTn id="7" dur="1000"/>
                                        <p:tgtEl>
                                          <p:spTgt spid="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 grpId="1" animBg="1" advAuto="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2"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grpSp>
        <p:nvGrpSpPr>
          <p:cNvPr id="2575" name="Grouper"/>
          <p:cNvGrpSpPr/>
          <p:nvPr/>
        </p:nvGrpSpPr>
        <p:grpSpPr>
          <a:xfrm>
            <a:off x="317500" y="1270000"/>
            <a:ext cx="9525000" cy="38100"/>
            <a:chOff x="0" y="0"/>
            <a:chExt cx="9525000" cy="38100"/>
          </a:xfrm>
        </p:grpSpPr>
        <p:sp>
          <p:nvSpPr>
            <p:cNvPr id="2573"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574"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576" name="Adressage privé"/>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Adressage privé</a:t>
            </a:r>
          </a:p>
        </p:txBody>
      </p:sp>
      <p:sp>
        <p:nvSpPr>
          <p:cNvPr id="2577"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130</a:t>
            </a:fld>
            <a:endParaRPr/>
          </a:p>
        </p:txBody>
      </p:sp>
      <p:sp>
        <p:nvSpPr>
          <p:cNvPr id="2578" name="Le RFC 1918 réserve des plages d’adresses à usage privé…"/>
          <p:cNvSpPr txBox="1">
            <a:spLocks noGrp="1"/>
          </p:cNvSpPr>
          <p:nvPr>
            <p:ph type="body" idx="1"/>
          </p:nvPr>
        </p:nvSpPr>
        <p:spPr>
          <a:xfrm>
            <a:off x="279400" y="2038350"/>
            <a:ext cx="9601200" cy="4772413"/>
          </a:xfrm>
          <a:prstGeom prst="rect">
            <a:avLst/>
          </a:prstGeom>
        </p:spPr>
        <p:txBody>
          <a:bodyPr anchor="t"/>
          <a:lstStyle/>
          <a:p>
            <a:pPr lvl="1">
              <a:lnSpc>
                <a:spcPct val="100000"/>
              </a:lnSpc>
              <a:spcBef>
                <a:spcPts val="100"/>
              </a:spcBef>
              <a:buClr>
                <a:srgbClr val="040F6A"/>
              </a:buClr>
              <a:buSzPct val="75000"/>
              <a:buFont typeface="Lucida Grande"/>
              <a:buChar char="‣"/>
              <a:defRPr sz="2000"/>
            </a:pPr>
            <a:r>
              <a:t>Le RFC 1918 réserve des plages d’adresses à usage </a:t>
            </a:r>
            <a:r>
              <a:rPr b="1"/>
              <a:t>privé</a:t>
            </a:r>
          </a:p>
          <a:p>
            <a:pPr lvl="2">
              <a:lnSpc>
                <a:spcPct val="100000"/>
              </a:lnSpc>
              <a:spcBef>
                <a:spcPts val="100"/>
              </a:spcBef>
              <a:buClr>
                <a:srgbClr val="040F6A"/>
              </a:buClr>
              <a:buSzPct val="75000"/>
              <a:buFont typeface="Lucida Grande"/>
              <a:buChar char="‣"/>
              <a:defRPr sz="2000"/>
            </a:pPr>
            <a:r>
              <a:rPr b="1"/>
              <a:t>Non routées</a:t>
            </a:r>
            <a:r>
              <a:t> sur internet</a:t>
            </a:r>
          </a:p>
          <a:p>
            <a:pPr lvl="2">
              <a:lnSpc>
                <a:spcPct val="100000"/>
              </a:lnSpc>
              <a:spcBef>
                <a:spcPts val="100"/>
              </a:spcBef>
              <a:buClr>
                <a:srgbClr val="040F6A"/>
              </a:buClr>
              <a:buSzPct val="75000"/>
              <a:buFont typeface="Lucida Grande"/>
              <a:buChar char="‣"/>
              <a:defRPr sz="2000"/>
            </a:pPr>
            <a:r>
              <a:t>Au sein de réseaux locaux</a:t>
            </a:r>
          </a:p>
          <a:p>
            <a:pPr marL="0" lvl="1" indent="228600">
              <a:lnSpc>
                <a:spcPct val="100000"/>
              </a:lnSpc>
              <a:spcBef>
                <a:spcPts val="100"/>
              </a:spcBef>
              <a:buClrTx/>
              <a:buSzTx/>
              <a:buFontTx/>
              <a:buNone/>
              <a:defRPr sz="2000"/>
            </a:pPr>
            <a:br/>
            <a:r>
              <a:t>		Préfixe				Plage d’adresse				Nombre d’adresses</a:t>
            </a:r>
          </a:p>
          <a:p>
            <a:pPr lvl="1">
              <a:lnSpc>
                <a:spcPct val="100000"/>
              </a:lnSpc>
              <a:spcBef>
                <a:spcPts val="100"/>
              </a:spcBef>
              <a:buClr>
                <a:srgbClr val="040F6A"/>
              </a:buClr>
              <a:buSzPct val="75000"/>
              <a:buFont typeface="Lucida Grande"/>
              <a:buChar char="‣"/>
              <a:defRPr sz="2000"/>
            </a:pPr>
            <a:r>
              <a:rPr b="1"/>
              <a:t>10.0.0.0 / 8</a:t>
            </a:r>
            <a:r>
              <a:t> 			10.0.0.0 – 10.255.255.255			16 777 216</a:t>
            </a:r>
          </a:p>
          <a:p>
            <a:pPr lvl="1">
              <a:lnSpc>
                <a:spcPct val="100000"/>
              </a:lnSpc>
              <a:spcBef>
                <a:spcPts val="100"/>
              </a:spcBef>
              <a:buClr>
                <a:srgbClr val="040F6A"/>
              </a:buClr>
              <a:buSzPct val="75000"/>
              <a:buFont typeface="Lucida Grande"/>
              <a:buChar char="‣"/>
              <a:defRPr sz="2000"/>
            </a:pPr>
            <a:r>
              <a:rPr b="1"/>
              <a:t>172.16.0.0 /12</a:t>
            </a:r>
            <a:r>
              <a:t>		172.16.0.0 – 172.31.255.255		1 048 576</a:t>
            </a:r>
          </a:p>
          <a:p>
            <a:pPr lvl="1">
              <a:lnSpc>
                <a:spcPct val="100000"/>
              </a:lnSpc>
              <a:spcBef>
                <a:spcPts val="100"/>
              </a:spcBef>
              <a:buClr>
                <a:srgbClr val="040F6A"/>
              </a:buClr>
              <a:buSzPct val="75000"/>
              <a:buFont typeface="Lucida Grande"/>
              <a:buChar char="‣"/>
              <a:defRPr sz="2000"/>
            </a:pPr>
            <a:r>
              <a:rPr b="1"/>
              <a:t>192.168.0.0 /16</a:t>
            </a:r>
            <a:r>
              <a:t>		192.168.0.0 – 192.168.255.255		65 536</a:t>
            </a:r>
          </a:p>
          <a:p>
            <a:pPr lvl="1">
              <a:lnSpc>
                <a:spcPct val="100000"/>
              </a:lnSpc>
              <a:spcBef>
                <a:spcPts val="100"/>
              </a:spcBef>
              <a:buClr>
                <a:srgbClr val="040F6A"/>
              </a:buClr>
              <a:buSzPct val="75000"/>
              <a:buFont typeface="Lucida Grande"/>
              <a:buChar char="‣"/>
              <a:defRPr sz="2000"/>
            </a:pPr>
            <a:endParaRPr/>
          </a:p>
          <a:p>
            <a:pPr lvl="1">
              <a:lnSpc>
                <a:spcPct val="100000"/>
              </a:lnSpc>
              <a:spcBef>
                <a:spcPts val="100"/>
              </a:spcBef>
              <a:buClr>
                <a:srgbClr val="040F6A"/>
              </a:buClr>
              <a:buSzPct val="75000"/>
              <a:buFont typeface="Lucida Grande"/>
              <a:buChar char="‣"/>
              <a:defRPr sz="2000"/>
            </a:pPr>
            <a:r>
              <a:t>Pour relier un réseau privé à l'Internet, on utilise NAT (</a:t>
            </a:r>
            <a:r>
              <a:rPr i="1"/>
              <a:t>Network address translation</a:t>
            </a:r>
            <a:r>
              <a:t>), généralement intégré à un routeur, ou NAPT (</a:t>
            </a:r>
            <a:r>
              <a:rPr i="1"/>
              <a:t>Network address &amp; port translation</a:t>
            </a:r>
            <a:r>
              <a:t>)</a:t>
            </a:r>
          </a:p>
        </p:txBody>
      </p:sp>
      <p:sp>
        <p:nvSpPr>
          <p:cNvPr id="2579"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sp>
        <p:nvSpPr>
          <p:cNvPr id="2580" name="4 - La couche Internet - Adresses particulières ; adressage privé"/>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Adresses particulières ; adressage privé</a:t>
            </a:r>
          </a:p>
        </p:txBody>
      </p:sp>
    </p:spTree>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2"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grpSp>
        <p:nvGrpSpPr>
          <p:cNvPr id="2585" name="Grouper"/>
          <p:cNvGrpSpPr/>
          <p:nvPr/>
        </p:nvGrpSpPr>
        <p:grpSpPr>
          <a:xfrm>
            <a:off x="317500" y="1270000"/>
            <a:ext cx="9525000" cy="38100"/>
            <a:chOff x="0" y="0"/>
            <a:chExt cx="9525000" cy="38100"/>
          </a:xfrm>
        </p:grpSpPr>
        <p:sp>
          <p:nvSpPr>
            <p:cNvPr id="2583"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584"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586" name="NAPT (Network Address and Port Translation)"/>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pPr defTabSz="457200">
              <a:spcBef>
                <a:spcPts val="0"/>
              </a:spcBef>
              <a:defRPr i="0">
                <a:solidFill>
                  <a:schemeClr val="accent1">
                    <a:hueOff val="54751"/>
                    <a:satOff val="-1697"/>
                    <a:lumOff val="-18038"/>
                  </a:schemeClr>
                </a:solidFill>
              </a:defRPr>
            </a:pPr>
            <a:r>
              <a:t>NAPT (</a:t>
            </a:r>
            <a:r>
              <a:rPr i="1"/>
              <a:t>Network Address and Port Translation</a:t>
            </a:r>
            <a:r>
              <a:t>) </a:t>
            </a:r>
          </a:p>
        </p:txBody>
      </p:sp>
      <p:sp>
        <p:nvSpPr>
          <p:cNvPr id="2587"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131</a:t>
            </a:fld>
            <a:endParaRPr/>
          </a:p>
        </p:txBody>
      </p:sp>
      <p:grpSp>
        <p:nvGrpSpPr>
          <p:cNvPr id="2636" name="Grouper"/>
          <p:cNvGrpSpPr/>
          <p:nvPr/>
        </p:nvGrpSpPr>
        <p:grpSpPr>
          <a:xfrm>
            <a:off x="353828" y="2319689"/>
            <a:ext cx="9083482" cy="4668247"/>
            <a:chOff x="-50800" y="-50800"/>
            <a:chExt cx="9083481" cy="4668245"/>
          </a:xfrm>
        </p:grpSpPr>
        <p:grpSp>
          <p:nvGrpSpPr>
            <p:cNvPr id="2590" name="Rectangle aux angles arrondis"/>
            <p:cNvGrpSpPr/>
            <p:nvPr/>
          </p:nvGrpSpPr>
          <p:grpSpPr>
            <a:xfrm>
              <a:off x="-50800" y="-50800"/>
              <a:ext cx="9068598" cy="4668246"/>
              <a:chOff x="0" y="0"/>
              <a:chExt cx="9068597" cy="4668245"/>
            </a:xfrm>
          </p:grpSpPr>
          <p:sp>
            <p:nvSpPr>
              <p:cNvPr id="2589" name="Rectangle aux angles arrondis"/>
              <p:cNvSpPr/>
              <p:nvPr/>
            </p:nvSpPr>
            <p:spPr>
              <a:xfrm>
                <a:off x="50800" y="50800"/>
                <a:ext cx="8966998" cy="4566646"/>
              </a:xfrm>
              <a:prstGeom prst="roundRect">
                <a:avLst>
                  <a:gd name="adj" fmla="val 2568"/>
                </a:avLst>
              </a:prstGeom>
              <a:solidFill>
                <a:srgbClr val="F5F5F5"/>
              </a:solidFill>
              <a:ln>
                <a:noFill/>
              </a:ln>
              <a:effectLst/>
            </p:spPr>
            <p:txBody>
              <a:bodyPr wrap="square" lIns="101600" tIns="101600" rIns="101600" bIns="101600" numCol="1" anchor="t">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pic>
            <p:nvPicPr>
              <p:cNvPr id="2588" name="Rectangle aux angles arrondis Rectangle aux angles arrondis" descr="Rectangle aux angles arrondis Rectangle aux angles arrondis"/>
              <p:cNvPicPr>
                <a:picLocks/>
              </p:cNvPicPr>
              <p:nvPr/>
            </p:nvPicPr>
            <p:blipFill>
              <a:blip r:embed="rId3"/>
              <a:stretch>
                <a:fillRect/>
              </a:stretch>
            </p:blipFill>
            <p:spPr>
              <a:xfrm>
                <a:off x="0" y="0"/>
                <a:ext cx="9068598" cy="4668246"/>
              </a:xfrm>
              <a:prstGeom prst="rect">
                <a:avLst/>
              </a:prstGeom>
              <a:effectLst/>
            </p:spPr>
          </p:pic>
        </p:grpSp>
        <p:pic>
          <p:nvPicPr>
            <p:cNvPr id="2591" name="Nuage-bleu.png" descr="Nuage-bleu.png"/>
            <p:cNvPicPr>
              <a:picLocks/>
            </p:cNvPicPr>
            <p:nvPr/>
          </p:nvPicPr>
          <p:blipFill>
            <a:blip r:embed="rId4"/>
            <a:stretch>
              <a:fillRect/>
            </a:stretch>
          </p:blipFill>
          <p:spPr>
            <a:xfrm>
              <a:off x="63082" y="146010"/>
              <a:ext cx="2221350" cy="4348600"/>
            </a:xfrm>
            <a:prstGeom prst="rect">
              <a:avLst/>
            </a:prstGeom>
            <a:ln w="12700" cap="flat">
              <a:noFill/>
              <a:miter lim="400000"/>
            </a:ln>
            <a:effectLst/>
          </p:spPr>
        </p:pic>
        <p:sp>
          <p:nvSpPr>
            <p:cNvPr id="2592" name="Rectangle aux angles arrondis"/>
            <p:cNvSpPr/>
            <p:nvPr/>
          </p:nvSpPr>
          <p:spPr>
            <a:xfrm>
              <a:off x="4205670" y="1371792"/>
              <a:ext cx="905698" cy="1856414"/>
            </a:xfrm>
            <a:prstGeom prst="roundRect">
              <a:avLst>
                <a:gd name="adj" fmla="val 9810"/>
              </a:avLst>
            </a:prstGeom>
            <a:solidFill>
              <a:srgbClr val="C47459">
                <a:alpha val="52000"/>
              </a:srgbClr>
            </a:solidFill>
            <a:ln w="12700" cap="flat">
              <a:solidFill>
                <a:srgbClr val="000000">
                  <a:alpha val="52000"/>
                </a:srgbClr>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593" name="Ligne"/>
            <p:cNvSpPr/>
            <p:nvPr/>
          </p:nvSpPr>
          <p:spPr>
            <a:xfrm flipV="1">
              <a:off x="1218463" y="1852755"/>
              <a:ext cx="2952350" cy="20399"/>
            </a:xfrm>
            <a:prstGeom prst="line">
              <a:avLst/>
            </a:prstGeom>
            <a:noFill/>
            <a:ln w="38100" cap="flat">
              <a:solidFill>
                <a:srgbClr val="7878D1"/>
              </a:solidFill>
              <a:prstDash val="solid"/>
              <a:miter lim="400000"/>
              <a:headEnd type="stealth" w="med" len="med"/>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594" name="131.10.0.10"/>
            <p:cNvSpPr txBox="1"/>
            <p:nvPr/>
          </p:nvSpPr>
          <p:spPr>
            <a:xfrm>
              <a:off x="260009" y="2757397"/>
              <a:ext cx="1619805" cy="3677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450000">
                <a:lnSpc>
                  <a:spcPct val="100000"/>
                </a:lnSpc>
                <a:spcBef>
                  <a:spcPts val="0"/>
                </a:spcBef>
                <a:defRPr sz="1300" b="0" i="0" spc="0">
                  <a:solidFill>
                    <a:srgbClr val="000000"/>
                  </a:solidFill>
                  <a:latin typeface="Helvetica"/>
                  <a:ea typeface="Helvetica"/>
                  <a:cs typeface="Helvetica"/>
                  <a:sym typeface="Helvetica"/>
                </a:defRPr>
              </a:lvl1pPr>
            </a:lstStyle>
            <a:p>
              <a:r>
                <a:t>131.10.0.10</a:t>
              </a:r>
            </a:p>
          </p:txBody>
        </p:sp>
        <p:sp>
          <p:nvSpPr>
            <p:cNvPr id="2595" name="Ligne"/>
            <p:cNvSpPr/>
            <p:nvPr/>
          </p:nvSpPr>
          <p:spPr>
            <a:xfrm flipV="1">
              <a:off x="5128812" y="2343122"/>
              <a:ext cx="2401479" cy="1"/>
            </a:xfrm>
            <a:prstGeom prst="line">
              <a:avLst/>
            </a:prstGeom>
            <a:noFill/>
            <a:ln w="12700" cap="flat">
              <a:solidFill>
                <a:srgbClr val="515151"/>
              </a:solidFill>
              <a:prstDash val="solid"/>
              <a:miter lim="400000"/>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grpSp>
          <p:nvGrpSpPr>
            <p:cNvPr id="2598" name="Grouper"/>
            <p:cNvGrpSpPr/>
            <p:nvPr/>
          </p:nvGrpSpPr>
          <p:grpSpPr>
            <a:xfrm>
              <a:off x="7999139" y="3207773"/>
              <a:ext cx="731526" cy="735561"/>
              <a:chOff x="0" y="0"/>
              <a:chExt cx="731524" cy="735560"/>
            </a:xfrm>
          </p:grpSpPr>
          <p:sp>
            <p:nvSpPr>
              <p:cNvPr id="2596" name="Rectangle aux angles arrondis"/>
              <p:cNvSpPr/>
              <p:nvPr/>
            </p:nvSpPr>
            <p:spPr>
              <a:xfrm>
                <a:off x="187736" y="0"/>
                <a:ext cx="543789" cy="409416"/>
              </a:xfrm>
              <a:prstGeom prst="roundRect">
                <a:avLst>
                  <a:gd name="adj" fmla="val 20399"/>
                </a:avLst>
              </a:prstGeom>
              <a:solidFill>
                <a:srgbClr val="789BD7">
                  <a:alpha val="49000"/>
                </a:srgbClr>
              </a:solidFill>
              <a:ln w="12700" cap="flat">
                <a:solidFill>
                  <a:srgbClr val="000000">
                    <a:alpha val="49000"/>
                  </a:srgbClr>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597" name="Figure"/>
              <p:cNvSpPr/>
              <p:nvPr/>
            </p:nvSpPr>
            <p:spPr>
              <a:xfrm>
                <a:off x="0" y="427457"/>
                <a:ext cx="725052" cy="308104"/>
              </a:xfrm>
              <a:custGeom>
                <a:avLst/>
                <a:gdLst/>
                <a:ahLst/>
                <a:cxnLst>
                  <a:cxn ang="0">
                    <a:pos x="wd2" y="hd2"/>
                  </a:cxn>
                  <a:cxn ang="5400000">
                    <a:pos x="wd2" y="hd2"/>
                  </a:cxn>
                  <a:cxn ang="10800000">
                    <a:pos x="wd2" y="hd2"/>
                  </a:cxn>
                  <a:cxn ang="16200000">
                    <a:pos x="wd2" y="hd2"/>
                  </a:cxn>
                </a:cxnLst>
                <a:rect l="0" t="0" r="r" b="b"/>
                <a:pathLst>
                  <a:path w="21600" h="21600" extrusionOk="0">
                    <a:moveTo>
                      <a:pt x="5428" y="0"/>
                    </a:moveTo>
                    <a:lnTo>
                      <a:pt x="0" y="21600"/>
                    </a:lnTo>
                    <a:lnTo>
                      <a:pt x="16007" y="21600"/>
                    </a:lnTo>
                    <a:lnTo>
                      <a:pt x="21600" y="359"/>
                    </a:lnTo>
                    <a:lnTo>
                      <a:pt x="5428" y="0"/>
                    </a:lnTo>
                    <a:close/>
                  </a:path>
                </a:pathLst>
              </a:custGeom>
              <a:solidFill>
                <a:srgbClr val="6676DE">
                  <a:alpha val="49000"/>
                </a:srgbClr>
              </a:solidFill>
              <a:ln w="12700" cap="flat">
                <a:solidFill>
                  <a:srgbClr val="000000">
                    <a:alpha val="49000"/>
                  </a:srgbClr>
                </a:solidFill>
                <a:prstDash val="solid"/>
                <a:miter lim="400000"/>
              </a:ln>
              <a:effectLst/>
            </p:spPr>
            <p:txBody>
              <a:bodyPr wrap="square" lIns="0" tIns="0" rIns="0" bIns="0" numCol="1" anchor="t">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599" name="Rectangle aux angles arrondis"/>
            <p:cNvSpPr/>
            <p:nvPr/>
          </p:nvSpPr>
          <p:spPr>
            <a:xfrm>
              <a:off x="4315080" y="124895"/>
              <a:ext cx="4531108" cy="4298682"/>
            </a:xfrm>
            <a:prstGeom prst="roundRect">
              <a:avLst>
                <a:gd name="adj" fmla="val 6200"/>
              </a:avLst>
            </a:prstGeom>
            <a:noFill/>
            <a:ln w="12700" cap="flat">
              <a:solidFill>
                <a:srgbClr val="787DAA"/>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00" name="LAN"/>
            <p:cNvSpPr txBox="1"/>
            <p:nvPr/>
          </p:nvSpPr>
          <p:spPr>
            <a:xfrm>
              <a:off x="7903010" y="19528"/>
              <a:ext cx="627022" cy="315241"/>
            </a:xfrm>
            <a:prstGeom prst="rect">
              <a:avLst/>
            </a:prstGeom>
            <a:solidFill>
              <a:srgbClr val="F5F5F5"/>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450000">
                <a:lnSpc>
                  <a:spcPct val="100000"/>
                </a:lnSpc>
                <a:spcBef>
                  <a:spcPts val="0"/>
                </a:spcBef>
                <a:defRPr sz="1400" b="0" i="0" spc="0">
                  <a:solidFill>
                    <a:srgbClr val="021EAA"/>
                  </a:solidFill>
                  <a:latin typeface="Helvetica"/>
                  <a:ea typeface="Helvetica"/>
                  <a:cs typeface="Helvetica"/>
                  <a:sym typeface="Helvetica"/>
                </a:defRPr>
              </a:lvl1pPr>
            </a:lstStyle>
            <a:p>
              <a:r>
                <a:t>LAN</a:t>
              </a:r>
            </a:p>
          </p:txBody>
        </p:sp>
        <p:grpSp>
          <p:nvGrpSpPr>
            <p:cNvPr id="2604" name="Grouper"/>
            <p:cNvGrpSpPr/>
            <p:nvPr/>
          </p:nvGrpSpPr>
          <p:grpSpPr>
            <a:xfrm>
              <a:off x="869612" y="1566490"/>
              <a:ext cx="400598" cy="1137155"/>
              <a:chOff x="0" y="0"/>
              <a:chExt cx="400596" cy="1137154"/>
            </a:xfrm>
          </p:grpSpPr>
          <p:sp>
            <p:nvSpPr>
              <p:cNvPr id="2601" name="Rectangle aux angles arrondis"/>
              <p:cNvSpPr/>
              <p:nvPr/>
            </p:nvSpPr>
            <p:spPr>
              <a:xfrm>
                <a:off x="0" y="0"/>
                <a:ext cx="400597" cy="1137155"/>
              </a:xfrm>
              <a:prstGeom prst="roundRect">
                <a:avLst>
                  <a:gd name="adj" fmla="val 22178"/>
                </a:avLst>
              </a:prstGeom>
              <a:solidFill>
                <a:srgbClr val="C39BBF">
                  <a:alpha val="64000"/>
                </a:srgbClr>
              </a:solidFill>
              <a:ln w="12700" cap="flat">
                <a:solidFill>
                  <a:srgbClr val="000000">
                    <a:alpha val="64000"/>
                  </a:srgbClr>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02" name="Ligne"/>
              <p:cNvSpPr/>
              <p:nvPr/>
            </p:nvSpPr>
            <p:spPr>
              <a:xfrm flipV="1">
                <a:off x="61630" y="295363"/>
                <a:ext cx="276789" cy="2"/>
              </a:xfrm>
              <a:prstGeom prst="line">
                <a:avLst/>
              </a:prstGeom>
              <a:noFill/>
              <a:ln w="25400" cap="flat">
                <a:solidFill>
                  <a:srgbClr val="000000">
                    <a:alpha val="64000"/>
                  </a:srgbClr>
                </a:solidFill>
                <a:prstDash val="solid"/>
                <a:miter lim="400000"/>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03" name="Cercle"/>
              <p:cNvSpPr/>
              <p:nvPr/>
            </p:nvSpPr>
            <p:spPr>
              <a:xfrm>
                <a:off x="231113" y="930398"/>
                <a:ext cx="77039" cy="73842"/>
              </a:xfrm>
              <a:prstGeom prst="ellipse">
                <a:avLst/>
              </a:prstGeom>
              <a:solidFill>
                <a:srgbClr val="000000">
                  <a:alpha val="64000"/>
                </a:srgbClr>
              </a:solidFill>
              <a:ln w="12700" cap="flat">
                <a:solidFill>
                  <a:srgbClr val="000000">
                    <a:alpha val="64000"/>
                  </a:srgbClr>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605" name="Serveur web"/>
            <p:cNvSpPr txBox="1"/>
            <p:nvPr/>
          </p:nvSpPr>
          <p:spPr>
            <a:xfrm>
              <a:off x="294843" y="1251250"/>
              <a:ext cx="1654640" cy="3677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450000">
                <a:lnSpc>
                  <a:spcPct val="100000"/>
                </a:lnSpc>
                <a:spcBef>
                  <a:spcPts val="0"/>
                </a:spcBef>
                <a:defRPr sz="1300" b="0" i="0" spc="0">
                  <a:solidFill>
                    <a:srgbClr val="000000"/>
                  </a:solidFill>
                  <a:latin typeface="Helvetica"/>
                  <a:ea typeface="Helvetica"/>
                  <a:cs typeface="Helvetica"/>
                  <a:sym typeface="Helvetica"/>
                </a:defRPr>
              </a:lvl1pPr>
            </a:lstStyle>
            <a:p>
              <a:r>
                <a:t>Serveur web</a:t>
              </a:r>
            </a:p>
          </p:txBody>
        </p:sp>
        <p:grpSp>
          <p:nvGrpSpPr>
            <p:cNvPr id="2608" name="Grouper"/>
            <p:cNvGrpSpPr/>
            <p:nvPr/>
          </p:nvGrpSpPr>
          <p:grpSpPr>
            <a:xfrm>
              <a:off x="7999139" y="1829190"/>
              <a:ext cx="731526" cy="735561"/>
              <a:chOff x="0" y="0"/>
              <a:chExt cx="731524" cy="735560"/>
            </a:xfrm>
          </p:grpSpPr>
          <p:sp>
            <p:nvSpPr>
              <p:cNvPr id="2606" name="Rectangle aux angles arrondis"/>
              <p:cNvSpPr/>
              <p:nvPr/>
            </p:nvSpPr>
            <p:spPr>
              <a:xfrm>
                <a:off x="187736" y="0"/>
                <a:ext cx="543789" cy="409416"/>
              </a:xfrm>
              <a:prstGeom prst="roundRect">
                <a:avLst>
                  <a:gd name="adj" fmla="val 20399"/>
                </a:avLst>
              </a:prstGeom>
              <a:solidFill>
                <a:srgbClr val="789BD7">
                  <a:alpha val="49000"/>
                </a:srgbClr>
              </a:solidFill>
              <a:ln w="12700" cap="flat">
                <a:solidFill>
                  <a:srgbClr val="000000">
                    <a:alpha val="49000"/>
                  </a:srgbClr>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07" name="Figure"/>
              <p:cNvSpPr/>
              <p:nvPr/>
            </p:nvSpPr>
            <p:spPr>
              <a:xfrm>
                <a:off x="0" y="427457"/>
                <a:ext cx="725052" cy="308104"/>
              </a:xfrm>
              <a:custGeom>
                <a:avLst/>
                <a:gdLst/>
                <a:ahLst/>
                <a:cxnLst>
                  <a:cxn ang="0">
                    <a:pos x="wd2" y="hd2"/>
                  </a:cxn>
                  <a:cxn ang="5400000">
                    <a:pos x="wd2" y="hd2"/>
                  </a:cxn>
                  <a:cxn ang="10800000">
                    <a:pos x="wd2" y="hd2"/>
                  </a:cxn>
                  <a:cxn ang="16200000">
                    <a:pos x="wd2" y="hd2"/>
                  </a:cxn>
                </a:cxnLst>
                <a:rect l="0" t="0" r="r" b="b"/>
                <a:pathLst>
                  <a:path w="21600" h="21600" extrusionOk="0">
                    <a:moveTo>
                      <a:pt x="5428" y="0"/>
                    </a:moveTo>
                    <a:lnTo>
                      <a:pt x="0" y="21600"/>
                    </a:lnTo>
                    <a:lnTo>
                      <a:pt x="16007" y="21600"/>
                    </a:lnTo>
                    <a:lnTo>
                      <a:pt x="21600" y="359"/>
                    </a:lnTo>
                    <a:lnTo>
                      <a:pt x="5428" y="0"/>
                    </a:lnTo>
                    <a:close/>
                  </a:path>
                </a:pathLst>
              </a:custGeom>
              <a:solidFill>
                <a:srgbClr val="6676DE">
                  <a:alpha val="49000"/>
                </a:srgbClr>
              </a:solidFill>
              <a:ln w="12700" cap="flat">
                <a:solidFill>
                  <a:srgbClr val="000000">
                    <a:alpha val="49000"/>
                  </a:srgbClr>
                </a:solidFill>
                <a:prstDash val="solid"/>
                <a:miter lim="400000"/>
              </a:ln>
              <a:effectLst/>
            </p:spPr>
            <p:txBody>
              <a:bodyPr wrap="square" lIns="0" tIns="0" rIns="0" bIns="0" numCol="1" anchor="t">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609" name="Ligne"/>
            <p:cNvSpPr/>
            <p:nvPr/>
          </p:nvSpPr>
          <p:spPr>
            <a:xfrm flipH="1">
              <a:off x="7551284" y="494601"/>
              <a:ext cx="3943" cy="3488773"/>
            </a:xfrm>
            <a:prstGeom prst="line">
              <a:avLst/>
            </a:prstGeom>
            <a:noFill/>
            <a:ln w="12700" cap="flat">
              <a:solidFill>
                <a:srgbClr val="515151"/>
              </a:solidFill>
              <a:prstDash val="solid"/>
              <a:miter lim="400000"/>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10" name="Ligne"/>
            <p:cNvSpPr/>
            <p:nvPr/>
          </p:nvSpPr>
          <p:spPr>
            <a:xfrm flipV="1">
              <a:off x="7560332" y="2268620"/>
              <a:ext cx="613399" cy="4"/>
            </a:xfrm>
            <a:prstGeom prst="line">
              <a:avLst/>
            </a:prstGeom>
            <a:noFill/>
            <a:ln w="12700" cap="flat">
              <a:solidFill>
                <a:srgbClr val="515151"/>
              </a:solidFill>
              <a:prstDash val="solid"/>
              <a:miter lim="400000"/>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11" name="Ligne"/>
            <p:cNvSpPr/>
            <p:nvPr/>
          </p:nvSpPr>
          <p:spPr>
            <a:xfrm flipV="1">
              <a:off x="7563701" y="786231"/>
              <a:ext cx="613399" cy="4"/>
            </a:xfrm>
            <a:prstGeom prst="line">
              <a:avLst/>
            </a:prstGeom>
            <a:noFill/>
            <a:ln w="12700" cap="flat">
              <a:solidFill>
                <a:srgbClr val="515151"/>
              </a:solidFill>
              <a:prstDash val="solid"/>
              <a:miter lim="400000"/>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12" name="Ligne"/>
            <p:cNvSpPr/>
            <p:nvPr/>
          </p:nvSpPr>
          <p:spPr>
            <a:xfrm flipV="1">
              <a:off x="7563701" y="3675931"/>
              <a:ext cx="613399" cy="4"/>
            </a:xfrm>
            <a:prstGeom prst="line">
              <a:avLst/>
            </a:prstGeom>
            <a:noFill/>
            <a:ln w="12700" cap="flat">
              <a:solidFill>
                <a:srgbClr val="515151"/>
              </a:solidFill>
              <a:prstDash val="solid"/>
              <a:miter lim="400000"/>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grpSp>
          <p:nvGrpSpPr>
            <p:cNvPr id="2615" name="Grouper"/>
            <p:cNvGrpSpPr/>
            <p:nvPr/>
          </p:nvGrpSpPr>
          <p:grpSpPr>
            <a:xfrm>
              <a:off x="7999139" y="550717"/>
              <a:ext cx="731526" cy="735562"/>
              <a:chOff x="0" y="0"/>
              <a:chExt cx="731524" cy="735560"/>
            </a:xfrm>
          </p:grpSpPr>
          <p:sp>
            <p:nvSpPr>
              <p:cNvPr id="2613" name="Rectangle aux angles arrondis"/>
              <p:cNvSpPr/>
              <p:nvPr/>
            </p:nvSpPr>
            <p:spPr>
              <a:xfrm>
                <a:off x="187736" y="0"/>
                <a:ext cx="543789" cy="409416"/>
              </a:xfrm>
              <a:prstGeom prst="roundRect">
                <a:avLst>
                  <a:gd name="adj" fmla="val 20399"/>
                </a:avLst>
              </a:prstGeom>
              <a:solidFill>
                <a:srgbClr val="789BD7">
                  <a:alpha val="49000"/>
                </a:srgbClr>
              </a:solidFill>
              <a:ln w="12700" cap="flat">
                <a:solidFill>
                  <a:srgbClr val="000000">
                    <a:alpha val="49000"/>
                  </a:srgbClr>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14" name="Figure"/>
              <p:cNvSpPr/>
              <p:nvPr/>
            </p:nvSpPr>
            <p:spPr>
              <a:xfrm>
                <a:off x="0" y="427457"/>
                <a:ext cx="725052" cy="308104"/>
              </a:xfrm>
              <a:custGeom>
                <a:avLst/>
                <a:gdLst/>
                <a:ahLst/>
                <a:cxnLst>
                  <a:cxn ang="0">
                    <a:pos x="wd2" y="hd2"/>
                  </a:cxn>
                  <a:cxn ang="5400000">
                    <a:pos x="wd2" y="hd2"/>
                  </a:cxn>
                  <a:cxn ang="10800000">
                    <a:pos x="wd2" y="hd2"/>
                  </a:cxn>
                  <a:cxn ang="16200000">
                    <a:pos x="wd2" y="hd2"/>
                  </a:cxn>
                </a:cxnLst>
                <a:rect l="0" t="0" r="r" b="b"/>
                <a:pathLst>
                  <a:path w="21600" h="21600" extrusionOk="0">
                    <a:moveTo>
                      <a:pt x="5428" y="0"/>
                    </a:moveTo>
                    <a:lnTo>
                      <a:pt x="0" y="21600"/>
                    </a:lnTo>
                    <a:lnTo>
                      <a:pt x="16007" y="21600"/>
                    </a:lnTo>
                    <a:lnTo>
                      <a:pt x="21600" y="359"/>
                    </a:lnTo>
                    <a:lnTo>
                      <a:pt x="5428" y="0"/>
                    </a:lnTo>
                    <a:close/>
                  </a:path>
                </a:pathLst>
              </a:custGeom>
              <a:solidFill>
                <a:srgbClr val="6676DE">
                  <a:alpha val="49000"/>
                </a:srgbClr>
              </a:solidFill>
              <a:ln w="12700" cap="flat">
                <a:solidFill>
                  <a:srgbClr val="000000">
                    <a:alpha val="49000"/>
                  </a:srgbClr>
                </a:solidFill>
                <a:prstDash val="solid"/>
                <a:miter lim="400000"/>
              </a:ln>
              <a:effectLst/>
            </p:spPr>
            <p:txBody>
              <a:bodyPr wrap="square" lIns="0" tIns="0" rIns="0" bIns="0" numCol="1" anchor="t">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616" name="S=10.0.0.3:2035…"/>
            <p:cNvSpPr txBox="1"/>
            <p:nvPr/>
          </p:nvSpPr>
          <p:spPr>
            <a:xfrm>
              <a:off x="5334299" y="252991"/>
              <a:ext cx="2368748" cy="7180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0000">
                <a:lnSpc>
                  <a:spcPct val="100000"/>
                </a:lnSpc>
                <a:spcBef>
                  <a:spcPts val="0"/>
                </a:spcBef>
                <a:defRPr sz="1300" b="0" i="0" spc="0">
                  <a:solidFill>
                    <a:srgbClr val="000000"/>
                  </a:solidFill>
                  <a:latin typeface="Helvetica"/>
                  <a:ea typeface="Helvetica"/>
                  <a:cs typeface="Helvetica"/>
                  <a:sym typeface="Helvetica"/>
                </a:defRPr>
              </a:pPr>
              <a:r>
                <a:t>S=</a:t>
              </a:r>
              <a:r>
                <a:rPr>
                  <a:solidFill>
                    <a:srgbClr val="CF232B"/>
                  </a:solidFill>
                </a:rPr>
                <a:t>10.0.0.3</a:t>
              </a:r>
              <a:r>
                <a:t>:2035</a:t>
              </a:r>
            </a:p>
            <a:p>
              <a:pPr algn="ctr" defTabSz="450000">
                <a:lnSpc>
                  <a:spcPct val="100000"/>
                </a:lnSpc>
                <a:spcBef>
                  <a:spcPts val="0"/>
                </a:spcBef>
                <a:defRPr sz="1300" b="0" i="0" spc="0">
                  <a:solidFill>
                    <a:srgbClr val="000000"/>
                  </a:solidFill>
                  <a:latin typeface="Helvetica"/>
                  <a:ea typeface="Helvetica"/>
                  <a:cs typeface="Helvetica"/>
                  <a:sym typeface="Helvetica"/>
                </a:defRPr>
              </a:pPr>
              <a:r>
                <a:t>D=131.10.0.10:80</a:t>
              </a:r>
            </a:p>
          </p:txBody>
        </p:sp>
        <p:sp>
          <p:nvSpPr>
            <p:cNvPr id="2617" name="S=131.10.0.10:80…"/>
            <p:cNvSpPr txBox="1"/>
            <p:nvPr/>
          </p:nvSpPr>
          <p:spPr>
            <a:xfrm>
              <a:off x="1593082" y="2564750"/>
              <a:ext cx="2490668" cy="7180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0000">
                <a:lnSpc>
                  <a:spcPct val="100000"/>
                </a:lnSpc>
                <a:spcBef>
                  <a:spcPts val="0"/>
                </a:spcBef>
                <a:defRPr sz="1300" b="0" i="0" spc="0">
                  <a:solidFill>
                    <a:srgbClr val="000000"/>
                  </a:solidFill>
                  <a:latin typeface="Helvetica"/>
                  <a:ea typeface="Helvetica"/>
                  <a:cs typeface="Helvetica"/>
                  <a:sym typeface="Helvetica"/>
                </a:defRPr>
              </a:pPr>
              <a:r>
                <a:t>S=131.10.0.10:80</a:t>
              </a:r>
            </a:p>
            <a:p>
              <a:pPr algn="ctr" defTabSz="450000">
                <a:lnSpc>
                  <a:spcPct val="100000"/>
                </a:lnSpc>
                <a:spcBef>
                  <a:spcPts val="0"/>
                </a:spcBef>
                <a:defRPr sz="1300" b="0" i="0" spc="0">
                  <a:solidFill>
                    <a:srgbClr val="000000"/>
                  </a:solidFill>
                  <a:latin typeface="Helvetica"/>
                  <a:ea typeface="Helvetica"/>
                  <a:cs typeface="Helvetica"/>
                  <a:sym typeface="Helvetica"/>
                </a:defRPr>
              </a:pPr>
              <a:r>
                <a:t>D=194.12.10.1:</a:t>
              </a:r>
              <a:r>
                <a:rPr>
                  <a:solidFill>
                    <a:srgbClr val="CF232B"/>
                  </a:solidFill>
                </a:rPr>
                <a:t>3043</a:t>
              </a:r>
            </a:p>
          </p:txBody>
        </p:sp>
        <p:sp>
          <p:nvSpPr>
            <p:cNvPr id="2618" name="Ligne"/>
            <p:cNvSpPr/>
            <p:nvPr/>
          </p:nvSpPr>
          <p:spPr>
            <a:xfrm flipH="1">
              <a:off x="1261088" y="2513647"/>
              <a:ext cx="2923824" cy="3"/>
            </a:xfrm>
            <a:prstGeom prst="line">
              <a:avLst/>
            </a:prstGeom>
            <a:noFill/>
            <a:ln w="38100" cap="flat">
              <a:solidFill>
                <a:srgbClr val="D178BE"/>
              </a:solidFill>
              <a:prstDash val="solid"/>
              <a:miter lim="400000"/>
              <a:headEnd type="stealth" w="med" len="med"/>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19" name="S=194.12.10.1:3043…"/>
            <p:cNvSpPr txBox="1"/>
            <p:nvPr/>
          </p:nvSpPr>
          <p:spPr>
            <a:xfrm>
              <a:off x="1836923" y="1216224"/>
              <a:ext cx="2490668" cy="7180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0000">
                <a:lnSpc>
                  <a:spcPct val="100000"/>
                </a:lnSpc>
                <a:spcBef>
                  <a:spcPts val="0"/>
                </a:spcBef>
                <a:defRPr sz="1300" b="0" i="0" spc="0">
                  <a:solidFill>
                    <a:srgbClr val="000000"/>
                  </a:solidFill>
                  <a:latin typeface="Helvetica"/>
                  <a:ea typeface="Helvetica"/>
                  <a:cs typeface="Helvetica"/>
                  <a:sym typeface="Helvetica"/>
                </a:defRPr>
              </a:pPr>
              <a:r>
                <a:t>S=194.12.10.1:</a:t>
              </a:r>
              <a:r>
                <a:rPr>
                  <a:solidFill>
                    <a:srgbClr val="CF232B"/>
                  </a:solidFill>
                </a:rPr>
                <a:t>3043</a:t>
              </a:r>
            </a:p>
            <a:p>
              <a:pPr algn="ctr" defTabSz="450000">
                <a:lnSpc>
                  <a:spcPct val="100000"/>
                </a:lnSpc>
                <a:spcBef>
                  <a:spcPts val="0"/>
                </a:spcBef>
                <a:defRPr sz="1300" b="0" i="0" spc="0">
                  <a:solidFill>
                    <a:srgbClr val="000000"/>
                  </a:solidFill>
                  <a:latin typeface="Helvetica"/>
                  <a:ea typeface="Helvetica"/>
                  <a:cs typeface="Helvetica"/>
                  <a:sym typeface="Helvetica"/>
                </a:defRPr>
              </a:pPr>
              <a:r>
                <a:t>D=131.10.0.10:80</a:t>
              </a:r>
            </a:p>
          </p:txBody>
        </p:sp>
        <p:sp>
          <p:nvSpPr>
            <p:cNvPr id="2620" name="Ligne"/>
            <p:cNvSpPr/>
            <p:nvPr/>
          </p:nvSpPr>
          <p:spPr>
            <a:xfrm flipV="1">
              <a:off x="5106673" y="1867710"/>
              <a:ext cx="2223618" cy="3"/>
            </a:xfrm>
            <a:prstGeom prst="line">
              <a:avLst/>
            </a:prstGeom>
            <a:noFill/>
            <a:ln w="38100" cap="flat">
              <a:solidFill>
                <a:srgbClr val="7878D1"/>
              </a:solidFill>
              <a:prstDash val="solid"/>
              <a:miter lim="400000"/>
              <a:headEnd type="stealth" w="med" len="med"/>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21" name="Ligne"/>
            <p:cNvSpPr/>
            <p:nvPr/>
          </p:nvSpPr>
          <p:spPr>
            <a:xfrm>
              <a:off x="7301560" y="922373"/>
              <a:ext cx="836933" cy="3"/>
            </a:xfrm>
            <a:prstGeom prst="line">
              <a:avLst/>
            </a:prstGeom>
            <a:noFill/>
            <a:ln w="38100" cap="flat">
              <a:solidFill>
                <a:srgbClr val="7878D1"/>
              </a:solidFill>
              <a:prstDash val="solid"/>
              <a:miter lim="400000"/>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22" name="Ligne"/>
            <p:cNvSpPr/>
            <p:nvPr/>
          </p:nvSpPr>
          <p:spPr>
            <a:xfrm flipH="1">
              <a:off x="7329775" y="914983"/>
              <a:ext cx="1086" cy="959754"/>
            </a:xfrm>
            <a:prstGeom prst="line">
              <a:avLst/>
            </a:prstGeom>
            <a:noFill/>
            <a:ln w="38100" cap="flat">
              <a:solidFill>
                <a:srgbClr val="7878D1"/>
              </a:solidFill>
              <a:prstDash val="solid"/>
              <a:miter lim="400000"/>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23" name="Ligne"/>
            <p:cNvSpPr/>
            <p:nvPr/>
          </p:nvSpPr>
          <p:spPr>
            <a:xfrm>
              <a:off x="5163681" y="2568259"/>
              <a:ext cx="2333816" cy="3"/>
            </a:xfrm>
            <a:prstGeom prst="line">
              <a:avLst/>
            </a:prstGeom>
            <a:noFill/>
            <a:ln w="38100" cap="flat">
              <a:solidFill>
                <a:srgbClr val="D178BE"/>
              </a:solidFill>
              <a:prstDash val="solid"/>
              <a:miter lim="400000"/>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24" name="Ligne"/>
            <p:cNvSpPr/>
            <p:nvPr/>
          </p:nvSpPr>
          <p:spPr>
            <a:xfrm flipH="1" flipV="1">
              <a:off x="7459187" y="1174429"/>
              <a:ext cx="599238" cy="407"/>
            </a:xfrm>
            <a:prstGeom prst="line">
              <a:avLst/>
            </a:prstGeom>
            <a:noFill/>
            <a:ln w="38100" cap="flat">
              <a:solidFill>
                <a:srgbClr val="D178BE"/>
              </a:solidFill>
              <a:prstDash val="solid"/>
              <a:miter lim="400000"/>
              <a:headEnd type="triangle" w="med" len="med"/>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25" name="Ligne"/>
            <p:cNvSpPr/>
            <p:nvPr/>
          </p:nvSpPr>
          <p:spPr>
            <a:xfrm flipH="1">
              <a:off x="7479908" y="1163663"/>
              <a:ext cx="1620" cy="1432629"/>
            </a:xfrm>
            <a:prstGeom prst="line">
              <a:avLst/>
            </a:prstGeom>
            <a:noFill/>
            <a:ln w="38100" cap="flat">
              <a:solidFill>
                <a:srgbClr val="D178BE"/>
              </a:solidFill>
              <a:prstDash val="solid"/>
              <a:miter lim="400000"/>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26" name="S=131.10.0.10:80…"/>
            <p:cNvSpPr txBox="1"/>
            <p:nvPr/>
          </p:nvSpPr>
          <p:spPr>
            <a:xfrm>
              <a:off x="5369135" y="2582263"/>
              <a:ext cx="2368747" cy="71804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0000">
                <a:lnSpc>
                  <a:spcPct val="100000"/>
                </a:lnSpc>
                <a:spcBef>
                  <a:spcPts val="0"/>
                </a:spcBef>
                <a:defRPr sz="1300" b="0" i="0" spc="0">
                  <a:solidFill>
                    <a:srgbClr val="000000"/>
                  </a:solidFill>
                  <a:latin typeface="Helvetica"/>
                  <a:ea typeface="Helvetica"/>
                  <a:cs typeface="Helvetica"/>
                  <a:sym typeface="Helvetica"/>
                </a:defRPr>
              </a:pPr>
              <a:r>
                <a:t>S=131.10.0.10:80</a:t>
              </a:r>
            </a:p>
            <a:p>
              <a:pPr algn="ctr" defTabSz="450000">
                <a:lnSpc>
                  <a:spcPct val="100000"/>
                </a:lnSpc>
                <a:spcBef>
                  <a:spcPts val="0"/>
                </a:spcBef>
                <a:defRPr sz="1300" b="0" i="0" spc="0">
                  <a:solidFill>
                    <a:srgbClr val="000000"/>
                  </a:solidFill>
                  <a:latin typeface="Helvetica"/>
                  <a:ea typeface="Helvetica"/>
                  <a:cs typeface="Helvetica"/>
                  <a:sym typeface="Helvetica"/>
                </a:defRPr>
              </a:pPr>
              <a:r>
                <a:t>D=</a:t>
              </a:r>
              <a:r>
                <a:rPr>
                  <a:solidFill>
                    <a:srgbClr val="CF232B"/>
                  </a:solidFill>
                </a:rPr>
                <a:t>10.0.0.3</a:t>
              </a:r>
              <a:r>
                <a:t>:2035</a:t>
              </a:r>
            </a:p>
          </p:txBody>
        </p:sp>
        <p:sp>
          <p:nvSpPr>
            <p:cNvPr id="2627" name="10.0.0.3"/>
            <p:cNvSpPr txBox="1"/>
            <p:nvPr/>
          </p:nvSpPr>
          <p:spPr>
            <a:xfrm>
              <a:off x="7540318" y="1299238"/>
              <a:ext cx="1492364" cy="3730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450000">
                <a:lnSpc>
                  <a:spcPct val="100000"/>
                </a:lnSpc>
                <a:spcBef>
                  <a:spcPts val="0"/>
                </a:spcBef>
                <a:defRPr sz="1300" b="0" i="0" spc="0">
                  <a:solidFill>
                    <a:srgbClr val="000000"/>
                  </a:solidFill>
                  <a:latin typeface="Helvetica"/>
                  <a:ea typeface="Helvetica"/>
                  <a:cs typeface="Helvetica"/>
                  <a:sym typeface="Helvetica"/>
                </a:defRPr>
              </a:lvl1pPr>
            </a:lstStyle>
            <a:p>
              <a:r>
                <a:t>10.0.0.3</a:t>
              </a:r>
            </a:p>
          </p:txBody>
        </p:sp>
        <p:grpSp>
          <p:nvGrpSpPr>
            <p:cNvPr id="2632" name="Grouper"/>
            <p:cNvGrpSpPr/>
            <p:nvPr/>
          </p:nvGrpSpPr>
          <p:grpSpPr>
            <a:xfrm>
              <a:off x="4392847" y="1660981"/>
              <a:ext cx="555480" cy="1166431"/>
              <a:chOff x="0" y="17354"/>
              <a:chExt cx="555479" cy="1166429"/>
            </a:xfrm>
          </p:grpSpPr>
          <p:sp>
            <p:nvSpPr>
              <p:cNvPr id="2628" name="Ligne"/>
              <p:cNvSpPr/>
              <p:nvPr/>
            </p:nvSpPr>
            <p:spPr>
              <a:xfrm flipH="1" flipV="1">
                <a:off x="0" y="66515"/>
                <a:ext cx="261834" cy="497540"/>
              </a:xfrm>
              <a:prstGeom prst="line">
                <a:avLst/>
              </a:prstGeom>
              <a:noFill/>
              <a:ln w="38100" cap="flat">
                <a:solidFill>
                  <a:srgbClr val="E0E0E0"/>
                </a:solidFill>
                <a:prstDash val="solid"/>
                <a:miter lim="400000"/>
                <a:headEnd type="triangle" w="med" len="med"/>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29" name="Ligne"/>
              <p:cNvSpPr/>
              <p:nvPr/>
            </p:nvSpPr>
            <p:spPr>
              <a:xfrm>
                <a:off x="312255" y="663661"/>
                <a:ext cx="243225" cy="478480"/>
              </a:xfrm>
              <a:prstGeom prst="line">
                <a:avLst/>
              </a:prstGeom>
              <a:noFill/>
              <a:ln w="38100" cap="flat">
                <a:solidFill>
                  <a:srgbClr val="E0E0E0"/>
                </a:solidFill>
                <a:prstDash val="solid"/>
                <a:miter lim="400000"/>
                <a:headEnd type="triangle" w="med" len="med"/>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30" name="Ligne"/>
              <p:cNvSpPr/>
              <p:nvPr/>
            </p:nvSpPr>
            <p:spPr>
              <a:xfrm flipV="1">
                <a:off x="21565" y="636803"/>
                <a:ext cx="237634" cy="546982"/>
              </a:xfrm>
              <a:prstGeom prst="line">
                <a:avLst/>
              </a:prstGeom>
              <a:noFill/>
              <a:ln w="38100" cap="flat">
                <a:solidFill>
                  <a:srgbClr val="E0E0E0"/>
                </a:solidFill>
                <a:prstDash val="solid"/>
                <a:miter lim="400000"/>
                <a:headEnd type="triangle" w="med" len="med"/>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31" name="Ligne"/>
              <p:cNvSpPr/>
              <p:nvPr/>
            </p:nvSpPr>
            <p:spPr>
              <a:xfrm flipH="1">
                <a:off x="321378" y="17354"/>
                <a:ext cx="231163" cy="551797"/>
              </a:xfrm>
              <a:prstGeom prst="line">
                <a:avLst/>
              </a:prstGeom>
              <a:noFill/>
              <a:ln w="38100" cap="flat">
                <a:solidFill>
                  <a:srgbClr val="E0E0E0"/>
                </a:solidFill>
                <a:prstDash val="solid"/>
                <a:miter lim="400000"/>
                <a:headEnd type="triangle" w="med" len="med"/>
              </a:ln>
              <a:effectLst/>
            </p:spPr>
            <p:txBody>
              <a:bodyPr wrap="square" lIns="50800" tIns="50800" rIns="50800" bIns="50800" numCol="1" anchor="ctr">
                <a:noAutofit/>
              </a:bodyPr>
              <a:lstStyle/>
              <a:p>
                <a:pPr defTabSz="4500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633" name="NAT"/>
            <p:cNvSpPr txBox="1"/>
            <p:nvPr/>
          </p:nvSpPr>
          <p:spPr>
            <a:xfrm>
              <a:off x="4048914" y="1079945"/>
              <a:ext cx="1254043" cy="3677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450000">
                <a:lnSpc>
                  <a:spcPct val="100000"/>
                </a:lnSpc>
                <a:spcBef>
                  <a:spcPts val="0"/>
                </a:spcBef>
                <a:defRPr sz="1400" b="0" i="0" spc="0">
                  <a:solidFill>
                    <a:srgbClr val="021EAA"/>
                  </a:solidFill>
                  <a:latin typeface="Helvetica"/>
                  <a:ea typeface="Helvetica"/>
                  <a:cs typeface="Helvetica"/>
                  <a:sym typeface="Helvetica"/>
                </a:defRPr>
              </a:lvl1pPr>
            </a:lstStyle>
            <a:p>
              <a:r>
                <a:t>NAT</a:t>
              </a:r>
            </a:p>
          </p:txBody>
        </p:sp>
        <p:sp>
          <p:nvSpPr>
            <p:cNvPr id="2634" name="194.12.10.1"/>
            <p:cNvSpPr txBox="1"/>
            <p:nvPr/>
          </p:nvSpPr>
          <p:spPr>
            <a:xfrm>
              <a:off x="2657731" y="2056264"/>
              <a:ext cx="1787416" cy="5153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450000">
                <a:lnSpc>
                  <a:spcPct val="100000"/>
                </a:lnSpc>
                <a:spcBef>
                  <a:spcPts val="0"/>
                </a:spcBef>
                <a:defRPr sz="1300" b="0" i="0" spc="0">
                  <a:solidFill>
                    <a:srgbClr val="000000"/>
                  </a:solidFill>
                  <a:latin typeface="Helvetica"/>
                  <a:ea typeface="Helvetica"/>
                  <a:cs typeface="Helvetica"/>
                  <a:sym typeface="Helvetica"/>
                </a:defRPr>
              </a:lvl1pPr>
            </a:lstStyle>
            <a:p>
              <a:r>
                <a:t>194.12.10.1</a:t>
              </a:r>
            </a:p>
          </p:txBody>
        </p:sp>
        <p:sp>
          <p:nvSpPr>
            <p:cNvPr id="2635" name="10.0.0.1"/>
            <p:cNvSpPr txBox="1"/>
            <p:nvPr/>
          </p:nvSpPr>
          <p:spPr>
            <a:xfrm>
              <a:off x="4683403" y="2079275"/>
              <a:ext cx="1787416" cy="5153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450000">
                <a:lnSpc>
                  <a:spcPct val="100000"/>
                </a:lnSpc>
                <a:spcBef>
                  <a:spcPts val="0"/>
                </a:spcBef>
                <a:defRPr sz="1300" b="0" i="0" spc="0">
                  <a:solidFill>
                    <a:srgbClr val="606060"/>
                  </a:solidFill>
                  <a:latin typeface="Helvetica"/>
                  <a:ea typeface="Helvetica"/>
                  <a:cs typeface="Helvetica"/>
                  <a:sym typeface="Helvetica"/>
                </a:defRPr>
              </a:lvl1pPr>
            </a:lstStyle>
            <a:p>
              <a:r>
                <a:t>10.0.0.1</a:t>
              </a:r>
            </a:p>
          </p:txBody>
        </p:sp>
      </p:grpSp>
      <p:sp>
        <p:nvSpPr>
          <p:cNvPr id="2637" name="Fig 4.12 -Fonction NAPT d’un routeur"/>
          <p:cNvSpPr txBox="1"/>
          <p:nvPr/>
        </p:nvSpPr>
        <p:spPr>
          <a:xfrm>
            <a:off x="427665" y="7188200"/>
            <a:ext cx="4667087"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4.12 -Fonction NAPT d’un routeur </a:t>
            </a:r>
          </a:p>
        </p:txBody>
      </p:sp>
      <p:sp>
        <p:nvSpPr>
          <p:cNvPr id="2638"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sp>
        <p:nvSpPr>
          <p:cNvPr id="2639" name="4 - La couche Internet - Adresses particulières ; adressage privé"/>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Adresses particulières ; adressage privé</a:t>
            </a:r>
          </a:p>
        </p:txBody>
      </p:sp>
    </p:spTree>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2641" name="La configuration dynamique d’interface réseau est la plus simple…"/>
          <p:cNvSpPr txBox="1">
            <a:spLocks noGrp="1"/>
          </p:cNvSpPr>
          <p:nvPr>
            <p:ph type="body" idx="1"/>
          </p:nvPr>
        </p:nvSpPr>
        <p:spPr>
          <a:xfrm>
            <a:off x="304800" y="2038350"/>
            <a:ext cx="9601200" cy="5238750"/>
          </a:xfrm>
          <a:prstGeom prst="rect">
            <a:avLst/>
          </a:prstGeom>
        </p:spPr>
        <p:txBody>
          <a:bodyPr lIns="25400" tIns="25400" rIns="25400" bIns="25400" anchor="t"/>
          <a:lstStyle/>
          <a:p>
            <a:pPr>
              <a:lnSpc>
                <a:spcPct val="100000"/>
              </a:lnSpc>
              <a:spcBef>
                <a:spcPts val="100"/>
              </a:spcBef>
              <a:buClr>
                <a:srgbClr val="040F6A"/>
              </a:buClr>
              <a:buFont typeface="Lucida Grande"/>
              <a:defRPr sz="2000"/>
            </a:pPr>
            <a:r>
              <a:t>La </a:t>
            </a:r>
            <a:r>
              <a:rPr b="1"/>
              <a:t>configuration dynamique</a:t>
            </a:r>
            <a:r>
              <a:t> d’interface réseau est la plus simple</a:t>
            </a:r>
          </a:p>
          <a:p>
            <a:pPr lvl="1">
              <a:lnSpc>
                <a:spcPct val="100000"/>
              </a:lnSpc>
              <a:spcBef>
                <a:spcPts val="100"/>
              </a:spcBef>
              <a:buClr>
                <a:srgbClr val="040F6A"/>
              </a:buClr>
              <a:buSzPct val="75000"/>
              <a:buFont typeface="Lucida Grande"/>
              <a:buChar char="‣"/>
              <a:defRPr sz="2000"/>
            </a:pPr>
            <a:r>
              <a:t>L’ensemble des paramètres IP est délivré par un </a:t>
            </a:r>
            <a:r>
              <a:rPr b="1"/>
              <a:t>serveur DHCP</a:t>
            </a:r>
            <a:r>
              <a:t> (</a:t>
            </a:r>
            <a:r>
              <a:rPr i="1"/>
              <a:t>Dynamic Host Configuration Protocol</a:t>
            </a:r>
            <a:r>
              <a:t>)</a:t>
            </a:r>
          </a:p>
          <a:p>
            <a:pPr lvl="1">
              <a:lnSpc>
                <a:spcPct val="100000"/>
              </a:lnSpc>
              <a:spcBef>
                <a:spcPts val="100"/>
              </a:spcBef>
              <a:buClr>
                <a:srgbClr val="040F6A"/>
              </a:buClr>
              <a:buSzPct val="75000"/>
              <a:buFont typeface="Lucida Grande"/>
              <a:buChar char="‣"/>
              <a:defRPr sz="2000"/>
            </a:pPr>
            <a:r>
              <a:t>Ce serveur DHCP peut être associé au routeur de bordure du réseau local </a:t>
            </a:r>
          </a:p>
        </p:txBody>
      </p:sp>
      <p:grpSp>
        <p:nvGrpSpPr>
          <p:cNvPr id="2644" name="Grouper"/>
          <p:cNvGrpSpPr/>
          <p:nvPr/>
        </p:nvGrpSpPr>
        <p:grpSpPr>
          <a:xfrm>
            <a:off x="317500" y="1270000"/>
            <a:ext cx="9525000" cy="38100"/>
            <a:chOff x="0" y="0"/>
            <a:chExt cx="9525000" cy="38100"/>
          </a:xfrm>
        </p:grpSpPr>
        <p:sp>
          <p:nvSpPr>
            <p:cNvPr id="264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4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645" name="Numéro de diapositive"/>
          <p:cNvSpPr txBox="1">
            <a:spLocks noGrp="1"/>
          </p:cNvSpPr>
          <p:nvPr>
            <p:ph type="sldNum" sz="quarter" idx="4294967295"/>
          </p:nvPr>
        </p:nvSpPr>
        <p:spPr>
          <a:xfrm>
            <a:off x="9550400" y="7200900"/>
            <a:ext cx="342901"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457200">
              <a:lnSpc>
                <a:spcPct val="100000"/>
              </a:lnSpc>
              <a:spcBef>
                <a:spcPts val="0"/>
              </a:spcBef>
              <a:defRPr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132</a:t>
            </a:fld>
            <a:endParaRPr/>
          </a:p>
        </p:txBody>
      </p:sp>
      <p:sp>
        <p:nvSpPr>
          <p:cNvPr id="2646" name="Configuration dynamique"/>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Configuration dynamique</a:t>
            </a:r>
          </a:p>
        </p:txBody>
      </p:sp>
      <p:sp>
        <p:nvSpPr>
          <p:cNvPr id="2647"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132</a:t>
            </a:fld>
            <a:endParaRPr/>
          </a:p>
        </p:txBody>
      </p:sp>
      <p:sp>
        <p:nvSpPr>
          <p:cNvPr id="2648" name="Fig 4.13 - Serveur DHCP associé à un routeur"/>
          <p:cNvSpPr txBox="1"/>
          <p:nvPr/>
        </p:nvSpPr>
        <p:spPr>
          <a:xfrm>
            <a:off x="427665" y="7188200"/>
            <a:ext cx="5150139"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4.13 - Serveur DHCP associé à un routeur </a:t>
            </a:r>
          </a:p>
        </p:txBody>
      </p:sp>
      <p:sp>
        <p:nvSpPr>
          <p:cNvPr id="2649"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sp>
        <p:nvSpPr>
          <p:cNvPr id="2650" name="4 - La couche Internet - Configuration IPv4 des hôtes"/>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Configuration IPv4 des hôtes</a:t>
            </a:r>
          </a:p>
        </p:txBody>
      </p:sp>
      <p:pic>
        <p:nvPicPr>
          <p:cNvPr id="2651"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pic>
        <p:nvPicPr>
          <p:cNvPr id="2652" name="4.13-serveur DHCP.pdf" descr="4.13-serveur DHCP.pdf"/>
          <p:cNvPicPr>
            <a:picLocks noChangeAspect="1"/>
          </p:cNvPicPr>
          <p:nvPr/>
        </p:nvPicPr>
        <p:blipFill>
          <a:blip r:embed="rId4"/>
          <a:stretch>
            <a:fillRect/>
          </a:stretch>
        </p:blipFill>
        <p:spPr>
          <a:xfrm>
            <a:off x="1456841" y="3529534"/>
            <a:ext cx="6720183" cy="3607349"/>
          </a:xfrm>
          <a:prstGeom prst="rect">
            <a:avLst/>
          </a:prstGeom>
          <a:ln w="12700">
            <a:miter lim="400000"/>
          </a:ln>
        </p:spPr>
      </p:pic>
    </p:spTree>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658" name="Grouper"/>
          <p:cNvGrpSpPr/>
          <p:nvPr/>
        </p:nvGrpSpPr>
        <p:grpSpPr>
          <a:xfrm>
            <a:off x="317500" y="1270000"/>
            <a:ext cx="9525000" cy="38100"/>
            <a:chOff x="0" y="0"/>
            <a:chExt cx="9525000" cy="38100"/>
          </a:xfrm>
        </p:grpSpPr>
        <p:sp>
          <p:nvSpPr>
            <p:cNvPr id="2656"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57"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659" name="Numéro de diapositive"/>
          <p:cNvSpPr txBox="1">
            <a:spLocks noGrp="1"/>
          </p:cNvSpPr>
          <p:nvPr>
            <p:ph type="sldNum" sz="quarter" idx="4294967295"/>
          </p:nvPr>
        </p:nvSpPr>
        <p:spPr>
          <a:xfrm>
            <a:off x="9550400" y="7200900"/>
            <a:ext cx="342901"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457200">
              <a:lnSpc>
                <a:spcPct val="100000"/>
              </a:lnSpc>
              <a:spcBef>
                <a:spcPts val="0"/>
              </a:spcBef>
              <a:defRPr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133</a:t>
            </a:fld>
            <a:endParaRPr/>
          </a:p>
        </p:txBody>
      </p:sp>
      <p:sp>
        <p:nvSpPr>
          <p:cNvPr id="2660" name="Configuration dynamique"/>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Configuration dynamique</a:t>
            </a:r>
          </a:p>
        </p:txBody>
      </p:sp>
      <p:sp>
        <p:nvSpPr>
          <p:cNvPr id="2661" name="Avec Windows 10, 8.1 ou 7…"/>
          <p:cNvSpPr txBox="1">
            <a:spLocks noGrp="1"/>
          </p:cNvSpPr>
          <p:nvPr>
            <p:ph type="body" sz="quarter" idx="1"/>
          </p:nvPr>
        </p:nvSpPr>
        <p:spPr>
          <a:xfrm>
            <a:off x="304800" y="2038350"/>
            <a:ext cx="5254645" cy="1685312"/>
          </a:xfrm>
          <a:prstGeom prst="rect">
            <a:avLst/>
          </a:prstGeom>
        </p:spPr>
        <p:txBody>
          <a:bodyPr lIns="25400" tIns="25400" rIns="25400" bIns="25400" anchor="t"/>
          <a:lstStyle/>
          <a:p>
            <a:pPr>
              <a:lnSpc>
                <a:spcPct val="100000"/>
              </a:lnSpc>
              <a:spcBef>
                <a:spcPts val="100"/>
              </a:spcBef>
              <a:buClr>
                <a:srgbClr val="040F6A"/>
              </a:buClr>
              <a:buFont typeface="Lucida Grande"/>
              <a:defRPr sz="2000"/>
            </a:pPr>
            <a:r>
              <a:t>Avec Windows 10, 8.1 ou 7</a:t>
            </a:r>
          </a:p>
          <a:p>
            <a:pPr lvl="1">
              <a:lnSpc>
                <a:spcPct val="100000"/>
              </a:lnSpc>
              <a:spcBef>
                <a:spcPts val="100"/>
              </a:spcBef>
              <a:buClr>
                <a:srgbClr val="040F6A"/>
              </a:buClr>
              <a:buSzPct val="75000"/>
              <a:buFont typeface="Lucida Grande"/>
              <a:buChar char="‣"/>
              <a:defRPr sz="2000"/>
            </a:pPr>
            <a:r>
              <a:t>Lien : </a:t>
            </a:r>
            <a:r>
              <a:rPr sz="1800" u="sng">
                <a:solidFill>
                  <a:srgbClr val="1A4291"/>
                </a:solidFill>
                <a:hlinkClick r:id="rId3"/>
              </a:rPr>
              <a:t>https://support.microsoft.com/fr-fr/windows/modifier-les-paramètres-tcp-ip-bd0a07af-15f5-cd6a-363f-ca2b6f391ace</a:t>
            </a:r>
          </a:p>
        </p:txBody>
      </p:sp>
      <p:sp>
        <p:nvSpPr>
          <p:cNvPr id="2662"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133</a:t>
            </a:fld>
            <a:endParaRPr/>
          </a:p>
        </p:txBody>
      </p:sp>
      <p:sp>
        <p:nvSpPr>
          <p:cNvPr id="2663" name="Fig 4.14 - Propriétés de ‘Protocole Internet v4’ sous Windows"/>
          <p:cNvSpPr txBox="1"/>
          <p:nvPr/>
        </p:nvSpPr>
        <p:spPr>
          <a:xfrm>
            <a:off x="435840" y="7053501"/>
            <a:ext cx="7393614"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4.14 - Propriétés de ‘Protocole Internet v4’ sous Windows </a:t>
            </a:r>
          </a:p>
        </p:txBody>
      </p:sp>
      <p:sp>
        <p:nvSpPr>
          <p:cNvPr id="2664"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sp>
        <p:nvSpPr>
          <p:cNvPr id="2665" name="4 - La couche Internet - Configuration IPv4 des hôtes"/>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Configuration IPv4 des hôtes</a:t>
            </a:r>
          </a:p>
        </p:txBody>
      </p:sp>
      <p:pic>
        <p:nvPicPr>
          <p:cNvPr id="2666" name="Internet-transit-3.png" descr="Internet-transit-3.png"/>
          <p:cNvPicPr>
            <a:picLocks noChangeAspect="1"/>
          </p:cNvPicPr>
          <p:nvPr/>
        </p:nvPicPr>
        <p:blipFill>
          <a:blip r:embed="rId4"/>
          <a:stretch>
            <a:fillRect/>
          </a:stretch>
        </p:blipFill>
        <p:spPr>
          <a:xfrm>
            <a:off x="7082925" y="46153"/>
            <a:ext cx="1316973" cy="921881"/>
          </a:xfrm>
          <a:prstGeom prst="rect">
            <a:avLst/>
          </a:prstGeom>
          <a:ln w="12700">
            <a:miter lim="400000"/>
          </a:ln>
        </p:spPr>
      </p:pic>
      <p:grpSp>
        <p:nvGrpSpPr>
          <p:cNvPr id="2669" name="Grouper"/>
          <p:cNvGrpSpPr/>
          <p:nvPr/>
        </p:nvGrpSpPr>
        <p:grpSpPr>
          <a:xfrm>
            <a:off x="304800" y="1610066"/>
            <a:ext cx="9686359" cy="4784530"/>
            <a:chOff x="0" y="0"/>
            <a:chExt cx="9686358" cy="4784528"/>
          </a:xfrm>
        </p:grpSpPr>
        <p:sp>
          <p:nvSpPr>
            <p:cNvPr id="2667" name="Éditez les propriétés de la connexion (interface réseau) a modifier, puis éditez les propriétés de l’élément « Protocole Internet version 4 (TCP/IPv4)."/>
            <p:cNvSpPr txBox="1"/>
            <p:nvPr/>
          </p:nvSpPr>
          <p:spPr>
            <a:xfrm>
              <a:off x="0" y="2035620"/>
              <a:ext cx="5254645" cy="16853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noAutofit/>
            </a:bodyPr>
            <a:lstStyle/>
            <a:p>
              <a:pPr marL="571500" lvl="1" indent="-254000" defTabSz="457200">
                <a:lnSpc>
                  <a:spcPct val="100000"/>
                </a:lnSpc>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Éditez les propriétés de la connexion (interface réseau) a modifier, puis éditez les propriétés de l’élément « </a:t>
              </a:r>
              <a:r>
                <a:rPr i="1"/>
                <a:t>Protocole Internet version 4 (TCP/IPv4). </a:t>
              </a:r>
            </a:p>
          </p:txBody>
        </p:sp>
        <p:pic>
          <p:nvPicPr>
            <p:cNvPr id="2668" name="4.14.1-activer DHCP dans Windows 10.png" descr="4.14.1-activer DHCP dans Windows 10.png"/>
            <p:cNvPicPr>
              <a:picLocks noChangeAspect="1"/>
            </p:cNvPicPr>
            <p:nvPr/>
          </p:nvPicPr>
          <p:blipFill>
            <a:blip r:embed="rId5"/>
            <a:stretch>
              <a:fillRect/>
            </a:stretch>
          </p:blipFill>
          <p:spPr>
            <a:xfrm>
              <a:off x="5186864" y="0"/>
              <a:ext cx="4499495" cy="4784529"/>
            </a:xfrm>
            <a:prstGeom prst="rect">
              <a:avLst/>
            </a:prstGeom>
            <a:ln w="12700" cap="flat">
              <a:noFill/>
              <a:miter lim="400000"/>
            </a:ln>
            <a:effectLst/>
          </p:spPr>
        </p:pic>
      </p:gr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669"/>
                                        </p:tgtEl>
                                        <p:attrNameLst>
                                          <p:attrName>style.visibility</p:attrName>
                                        </p:attrNameLst>
                                      </p:cBhvr>
                                      <p:to>
                                        <p:strVal val="visible"/>
                                      </p:to>
                                    </p:set>
                                    <p:animEffect transition="in" filter="wipe(left)">
                                      <p:cBhvr>
                                        <p:cTn id="7" dur="1000"/>
                                        <p:tgtEl>
                                          <p:spTgt spid="2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9" grpId="1" animBg="1" advAuto="0"/>
    </p:bld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675" name="Grouper"/>
          <p:cNvGrpSpPr/>
          <p:nvPr/>
        </p:nvGrpSpPr>
        <p:grpSpPr>
          <a:xfrm>
            <a:off x="317500" y="1270000"/>
            <a:ext cx="9525000" cy="38100"/>
            <a:chOff x="0" y="0"/>
            <a:chExt cx="9525000" cy="38100"/>
          </a:xfrm>
        </p:grpSpPr>
        <p:sp>
          <p:nvSpPr>
            <p:cNvPr id="2673"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74"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676" name="Numéro de diapositive"/>
          <p:cNvSpPr txBox="1">
            <a:spLocks noGrp="1"/>
          </p:cNvSpPr>
          <p:nvPr>
            <p:ph type="sldNum" sz="quarter" idx="4294967295"/>
          </p:nvPr>
        </p:nvSpPr>
        <p:spPr>
          <a:xfrm>
            <a:off x="9550400" y="7200900"/>
            <a:ext cx="342901"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457200">
              <a:lnSpc>
                <a:spcPct val="100000"/>
              </a:lnSpc>
              <a:spcBef>
                <a:spcPts val="0"/>
              </a:spcBef>
              <a:defRPr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134</a:t>
            </a:fld>
            <a:endParaRPr/>
          </a:p>
        </p:txBody>
      </p:sp>
      <p:sp>
        <p:nvSpPr>
          <p:cNvPr id="2677" name="Configuration dynamique"/>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Configuration dynamique</a:t>
            </a:r>
          </a:p>
        </p:txBody>
      </p:sp>
      <p:sp>
        <p:nvSpPr>
          <p:cNvPr id="2678" name="Avec Windows 11, 10, 8.1 ou 7…"/>
          <p:cNvSpPr txBox="1">
            <a:spLocks noGrp="1"/>
          </p:cNvSpPr>
          <p:nvPr>
            <p:ph type="body" sz="quarter" idx="1"/>
          </p:nvPr>
        </p:nvSpPr>
        <p:spPr>
          <a:xfrm>
            <a:off x="304800" y="2038350"/>
            <a:ext cx="5254645" cy="1685312"/>
          </a:xfrm>
          <a:prstGeom prst="rect">
            <a:avLst/>
          </a:prstGeom>
        </p:spPr>
        <p:txBody>
          <a:bodyPr lIns="25400" tIns="25400" rIns="25400" bIns="25400" anchor="t"/>
          <a:lstStyle/>
          <a:p>
            <a:pPr>
              <a:lnSpc>
                <a:spcPct val="100000"/>
              </a:lnSpc>
              <a:spcBef>
                <a:spcPts val="100"/>
              </a:spcBef>
              <a:buClr>
                <a:srgbClr val="040F6A"/>
              </a:buClr>
              <a:buFont typeface="Lucida Grande"/>
              <a:defRPr sz="2000"/>
            </a:pPr>
            <a:r>
              <a:t>Avec Windows 11, 10, 8.1 ou 7</a:t>
            </a:r>
          </a:p>
          <a:p>
            <a:pPr lvl="1">
              <a:lnSpc>
                <a:spcPct val="100000"/>
              </a:lnSpc>
              <a:spcBef>
                <a:spcPts val="100"/>
              </a:spcBef>
              <a:buClr>
                <a:srgbClr val="040F6A"/>
              </a:buClr>
              <a:buSzPct val="75000"/>
              <a:buFont typeface="Lucida Grande"/>
              <a:buChar char="‣"/>
              <a:defRPr sz="2000"/>
            </a:pPr>
            <a:r>
              <a:t>Lien : </a:t>
            </a:r>
            <a:r>
              <a:rPr sz="1800" u="sng">
                <a:solidFill>
                  <a:srgbClr val="1A4291"/>
                </a:solidFill>
                <a:hlinkClick r:id="rId3"/>
              </a:rPr>
              <a:t>https://support.microsoft.com/fr-fr/windows/modifier-les-paramètres-tcp-ip-bd0a07af-15f5-cd6a-363f-ca2b6f391ace</a:t>
            </a:r>
          </a:p>
        </p:txBody>
      </p:sp>
      <p:sp>
        <p:nvSpPr>
          <p:cNvPr id="2679"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134</a:t>
            </a:fld>
            <a:endParaRPr/>
          </a:p>
        </p:txBody>
      </p:sp>
      <p:sp>
        <p:nvSpPr>
          <p:cNvPr id="2680" name="Fig 4.14 - Propriétés de ‘Protocole Internet v4’ sous Windows"/>
          <p:cNvSpPr txBox="1"/>
          <p:nvPr/>
        </p:nvSpPr>
        <p:spPr>
          <a:xfrm>
            <a:off x="435840" y="7053501"/>
            <a:ext cx="6502698"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4.14 - Propriétés de ‘Protocole Internet v4’ sous Windows </a:t>
            </a:r>
          </a:p>
        </p:txBody>
      </p:sp>
      <p:sp>
        <p:nvSpPr>
          <p:cNvPr id="2681"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sp>
        <p:nvSpPr>
          <p:cNvPr id="2682" name="4 - La couche Internet - Configuration IPv4 des hôtes"/>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Configuration IPv4 des hôtes</a:t>
            </a:r>
          </a:p>
        </p:txBody>
      </p:sp>
      <p:pic>
        <p:nvPicPr>
          <p:cNvPr id="2683" name="Internet-transit-3.png" descr="Internet-transit-3.png"/>
          <p:cNvPicPr>
            <a:picLocks noChangeAspect="1"/>
          </p:cNvPicPr>
          <p:nvPr/>
        </p:nvPicPr>
        <p:blipFill>
          <a:blip r:embed="rId4"/>
          <a:stretch>
            <a:fillRect/>
          </a:stretch>
        </p:blipFill>
        <p:spPr>
          <a:xfrm>
            <a:off x="7082925" y="46153"/>
            <a:ext cx="1316973" cy="921881"/>
          </a:xfrm>
          <a:prstGeom prst="rect">
            <a:avLst/>
          </a:prstGeom>
          <a:ln w="12700">
            <a:miter lim="400000"/>
          </a:ln>
        </p:spPr>
      </p:pic>
      <p:sp>
        <p:nvSpPr>
          <p:cNvPr id="2684" name="Grouper"/>
          <p:cNvSpPr txBox="1"/>
          <p:nvPr/>
        </p:nvSpPr>
        <p:spPr>
          <a:xfrm>
            <a:off x="304800" y="3645686"/>
            <a:ext cx="5254645" cy="1685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p>
            <a:pPr marL="571500" lvl="1" indent="-254000" defTabSz="457200">
              <a:lnSpc>
                <a:spcPct val="100000"/>
              </a:lnSpc>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Éditez les propriétés de la connexion (interface réseau) a modifier, puis éditez les propriétés de l’élément « </a:t>
            </a:r>
            <a:r>
              <a:rPr i="1"/>
              <a:t>Protocole Internet version 4 (TCP/IPv4). </a:t>
            </a:r>
          </a:p>
        </p:txBody>
      </p:sp>
      <p:grpSp>
        <p:nvGrpSpPr>
          <p:cNvPr id="2687" name="Grouper"/>
          <p:cNvGrpSpPr/>
          <p:nvPr/>
        </p:nvGrpSpPr>
        <p:grpSpPr>
          <a:xfrm>
            <a:off x="304800" y="1535101"/>
            <a:ext cx="9685242" cy="5318882"/>
            <a:chOff x="0" y="0"/>
            <a:chExt cx="9685241" cy="5318881"/>
          </a:xfrm>
        </p:grpSpPr>
        <p:sp>
          <p:nvSpPr>
            <p:cNvPr id="2685" name="Cochez « Obtenir une adresse IP automatiquement » pour utiliser le protocole DHCP."/>
            <p:cNvSpPr txBox="1"/>
            <p:nvPr/>
          </p:nvSpPr>
          <p:spPr>
            <a:xfrm>
              <a:off x="0" y="3633570"/>
              <a:ext cx="5254645" cy="16853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noAutofit/>
            </a:bodyPr>
            <a:lstStyle/>
            <a:p>
              <a:pPr marL="571500" lvl="1" indent="-254000" defTabSz="457200">
                <a:lnSpc>
                  <a:spcPct val="100000"/>
                </a:lnSpc>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Cochez « </a:t>
              </a:r>
              <a:r>
                <a:rPr i="1"/>
                <a:t>Obtenir une adresse IP automatiquement</a:t>
              </a:r>
              <a:r>
                <a:t> » pour utiliser le protocole DHCP.</a:t>
              </a:r>
            </a:p>
          </p:txBody>
        </p:sp>
        <p:pic>
          <p:nvPicPr>
            <p:cNvPr id="2686" name="4.14.2-activer DHCP dans Windows 10.png" descr="4.14.2-activer DHCP dans Windows 10.png"/>
            <p:cNvPicPr>
              <a:picLocks noChangeAspect="1"/>
            </p:cNvPicPr>
            <p:nvPr/>
          </p:nvPicPr>
          <p:blipFill>
            <a:blip r:embed="rId5"/>
            <a:stretch>
              <a:fillRect/>
            </a:stretch>
          </p:blipFill>
          <p:spPr>
            <a:xfrm>
              <a:off x="5185747" y="0"/>
              <a:ext cx="4499495" cy="5118175"/>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687"/>
                                        </p:tgtEl>
                                        <p:attrNameLst>
                                          <p:attrName>style.visibility</p:attrName>
                                        </p:attrNameLst>
                                      </p:cBhvr>
                                      <p:to>
                                        <p:strVal val="visible"/>
                                      </p:to>
                                    </p:set>
                                    <p:animEffect transition="in" filter="wipe(left)">
                                      <p:cBhvr>
                                        <p:cTn id="7" dur="1000"/>
                                        <p:tgtEl>
                                          <p:spTgt spid="2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7" grpId="1" animBg="1" advAuto="0"/>
    </p:bld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696" name="Grouper"/>
          <p:cNvGrpSpPr/>
          <p:nvPr/>
        </p:nvGrpSpPr>
        <p:grpSpPr>
          <a:xfrm>
            <a:off x="313287" y="1768025"/>
            <a:ext cx="9732950" cy="4862718"/>
            <a:chOff x="-76200" y="0"/>
            <a:chExt cx="9732948" cy="4862717"/>
          </a:xfrm>
        </p:grpSpPr>
        <p:sp>
          <p:nvSpPr>
            <p:cNvPr id="2691" name="Préférences Système / Réseau  / Sélectionner un service de connexion"/>
            <p:cNvSpPr txBox="1"/>
            <p:nvPr/>
          </p:nvSpPr>
          <p:spPr>
            <a:xfrm>
              <a:off x="-76200" y="1359575"/>
              <a:ext cx="4287547" cy="12217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noAutofit/>
            </a:bodyPr>
            <a:lstStyle/>
            <a:p>
              <a:pPr marL="571500" lvl="1" indent="-254000" defTabSz="457200">
                <a:lnSpc>
                  <a:spcPct val="100000"/>
                </a:lnSpc>
                <a:spcBef>
                  <a:spcPts val="100"/>
                </a:spcBef>
                <a:buClr>
                  <a:srgbClr val="040F6A"/>
                </a:buClr>
                <a:buSzPct val="75000"/>
                <a:buFont typeface="Lucida Grande"/>
                <a:buChar char="‣"/>
                <a:defRPr sz="2000" b="0" i="0" spc="-79">
                  <a:solidFill>
                    <a:srgbClr val="000000"/>
                  </a:solidFill>
                  <a:latin typeface="+mn-lt"/>
                  <a:ea typeface="+mn-ea"/>
                  <a:cs typeface="+mn-cs"/>
                  <a:sym typeface="Book Antiqua"/>
                </a:defRPr>
              </a:pPr>
              <a:r>
                <a:t>Préférences Système / Réseau</a:t>
              </a:r>
              <a:r>
                <a:rPr baseline="-10000"/>
                <a:t> </a:t>
              </a:r>
              <a:r>
                <a:t>/ Sélectionner un service de connexion</a:t>
              </a:r>
            </a:p>
          </p:txBody>
        </p:sp>
        <p:pic>
          <p:nvPicPr>
            <p:cNvPr id="2692" name="pasted-image.tiff" descr="pasted-image.tiff"/>
            <p:cNvPicPr>
              <a:picLocks noChangeAspect="1"/>
            </p:cNvPicPr>
            <p:nvPr/>
          </p:nvPicPr>
          <p:blipFill>
            <a:blip r:embed="rId3"/>
            <a:stretch>
              <a:fillRect/>
            </a:stretch>
          </p:blipFill>
          <p:spPr>
            <a:xfrm>
              <a:off x="-76200" y="1359575"/>
              <a:ext cx="304458" cy="304458"/>
            </a:xfrm>
            <a:prstGeom prst="rect">
              <a:avLst/>
            </a:prstGeom>
            <a:ln w="12700" cap="flat">
              <a:noFill/>
              <a:miter lim="400000"/>
            </a:ln>
            <a:effectLst/>
          </p:spPr>
        </p:pic>
        <p:pic>
          <p:nvPicPr>
            <p:cNvPr id="2693" name="4.15.1 Préf réseau.2.pdf" descr="4.15.1 Préf réseau.2.pdf"/>
            <p:cNvPicPr>
              <a:picLocks noChangeAspect="1"/>
            </p:cNvPicPr>
            <p:nvPr/>
          </p:nvPicPr>
          <p:blipFill>
            <a:blip r:embed="rId4"/>
            <a:stretch>
              <a:fillRect/>
            </a:stretch>
          </p:blipFill>
          <p:spPr>
            <a:xfrm>
              <a:off x="4219090" y="0"/>
              <a:ext cx="5437659" cy="4862718"/>
            </a:xfrm>
            <a:prstGeom prst="rect">
              <a:avLst/>
            </a:prstGeom>
            <a:ln w="12700" cap="flat">
              <a:noFill/>
              <a:miter lim="400000"/>
            </a:ln>
            <a:effectLst/>
          </p:spPr>
        </p:pic>
        <p:pic>
          <p:nvPicPr>
            <p:cNvPr id="2694" name="Rectangle Carré" descr="Rectangle Carré"/>
            <p:cNvPicPr>
              <a:picLocks/>
            </p:cNvPicPr>
            <p:nvPr/>
          </p:nvPicPr>
          <p:blipFill>
            <a:blip r:embed="rId5"/>
            <a:stretch>
              <a:fillRect/>
            </a:stretch>
          </p:blipFill>
          <p:spPr>
            <a:xfrm>
              <a:off x="4392458" y="933067"/>
              <a:ext cx="1545118" cy="475245"/>
            </a:xfrm>
            <a:prstGeom prst="rect">
              <a:avLst/>
            </a:prstGeom>
            <a:effectLst/>
          </p:spPr>
        </p:pic>
      </p:grpSp>
      <p:grpSp>
        <p:nvGrpSpPr>
          <p:cNvPr id="2699" name="Grouper"/>
          <p:cNvGrpSpPr/>
          <p:nvPr/>
        </p:nvGrpSpPr>
        <p:grpSpPr>
          <a:xfrm>
            <a:off x="317500" y="1270000"/>
            <a:ext cx="9525000" cy="38100"/>
            <a:chOff x="0" y="0"/>
            <a:chExt cx="9525000" cy="38100"/>
          </a:xfrm>
        </p:grpSpPr>
        <p:sp>
          <p:nvSpPr>
            <p:cNvPr id="2697"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698"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700" name="Numéro de diapositive"/>
          <p:cNvSpPr txBox="1">
            <a:spLocks noGrp="1"/>
          </p:cNvSpPr>
          <p:nvPr>
            <p:ph type="sldNum" sz="quarter" idx="4294967295"/>
          </p:nvPr>
        </p:nvSpPr>
        <p:spPr>
          <a:xfrm>
            <a:off x="9550400" y="7200900"/>
            <a:ext cx="342901"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457200">
              <a:lnSpc>
                <a:spcPct val="100000"/>
              </a:lnSpc>
              <a:spcBef>
                <a:spcPts val="0"/>
              </a:spcBef>
              <a:defRPr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135</a:t>
            </a:fld>
            <a:endParaRPr/>
          </a:p>
        </p:txBody>
      </p:sp>
      <p:sp>
        <p:nvSpPr>
          <p:cNvPr id="2701" name="Configuration dynamique"/>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Configuration dynamique</a:t>
            </a:r>
          </a:p>
        </p:txBody>
      </p:sp>
      <p:sp>
        <p:nvSpPr>
          <p:cNvPr id="2702" name="Avec macOS…"/>
          <p:cNvSpPr txBox="1">
            <a:spLocks noGrp="1"/>
          </p:cNvSpPr>
          <p:nvPr>
            <p:ph type="body" sz="quarter" idx="1"/>
          </p:nvPr>
        </p:nvSpPr>
        <p:spPr>
          <a:xfrm>
            <a:off x="304799" y="2038350"/>
            <a:ext cx="4441968" cy="1081079"/>
          </a:xfrm>
          <a:prstGeom prst="rect">
            <a:avLst/>
          </a:prstGeom>
        </p:spPr>
        <p:txBody>
          <a:bodyPr lIns="25400" tIns="25400" rIns="25400" bIns="25400" anchor="t"/>
          <a:lstStyle/>
          <a:p>
            <a:pPr>
              <a:lnSpc>
                <a:spcPct val="100000"/>
              </a:lnSpc>
              <a:spcBef>
                <a:spcPts val="100"/>
              </a:spcBef>
              <a:buClr>
                <a:srgbClr val="040F6A"/>
              </a:buClr>
              <a:buFont typeface="Lucida Grande"/>
              <a:defRPr sz="2000"/>
            </a:pPr>
            <a:r>
              <a:t>Avec macOS</a:t>
            </a:r>
          </a:p>
          <a:p>
            <a:pPr lvl="1">
              <a:lnSpc>
                <a:spcPct val="100000"/>
              </a:lnSpc>
              <a:spcBef>
                <a:spcPts val="100"/>
              </a:spcBef>
              <a:buClr>
                <a:srgbClr val="040F6A"/>
              </a:buClr>
              <a:buSzPct val="75000"/>
              <a:buFont typeface="Lucida Grande"/>
              <a:buChar char="‣"/>
              <a:defRPr sz="2000"/>
            </a:pPr>
            <a:r>
              <a:t>Lien : </a:t>
            </a:r>
            <a:r>
              <a:rPr sz="1800" u="sng">
                <a:solidFill>
                  <a:srgbClr val="1A4291"/>
                </a:solidFill>
                <a:hlinkClick r:id="rId6"/>
              </a:rPr>
              <a:t>support.apple.com/fr-fr/guide/mac-help/mchlp2718/mac</a:t>
            </a:r>
          </a:p>
        </p:txBody>
      </p:sp>
      <p:sp>
        <p:nvSpPr>
          <p:cNvPr id="2703"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135</a:t>
            </a:fld>
            <a:endParaRPr/>
          </a:p>
        </p:txBody>
      </p:sp>
      <p:sp>
        <p:nvSpPr>
          <p:cNvPr id="2704" name="Fig 4.15 - Préférences d’un service de connexion réseau sous macOS"/>
          <p:cNvSpPr txBox="1"/>
          <p:nvPr/>
        </p:nvSpPr>
        <p:spPr>
          <a:xfrm>
            <a:off x="532500" y="7066661"/>
            <a:ext cx="7853472"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4.15 - Préférences d’un service de connexion réseau sous macOS</a:t>
            </a:r>
          </a:p>
        </p:txBody>
      </p:sp>
      <p:sp>
        <p:nvSpPr>
          <p:cNvPr id="2705"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sp>
        <p:nvSpPr>
          <p:cNvPr id="2706" name="4 - La couche Internet - Configuration IPv4 des hôtes"/>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Configuration IPv4 des hôtes</a:t>
            </a:r>
          </a:p>
        </p:txBody>
      </p:sp>
      <p:pic>
        <p:nvPicPr>
          <p:cNvPr id="2707" name="Internet-transit-3.png" descr="Internet-transit-3.png"/>
          <p:cNvPicPr>
            <a:picLocks noChangeAspect="1"/>
          </p:cNvPicPr>
          <p:nvPr/>
        </p:nvPicPr>
        <p:blipFill>
          <a:blip r:embed="rId7"/>
          <a:stretch>
            <a:fillRect/>
          </a:stretch>
        </p:blipFill>
        <p:spPr>
          <a:xfrm>
            <a:off x="7082925" y="46153"/>
            <a:ext cx="1316973" cy="921881"/>
          </a:xfrm>
          <a:prstGeom prst="rect">
            <a:avLst/>
          </a:prstGeom>
          <a:ln w="12700">
            <a:miter lim="400000"/>
          </a:ln>
        </p:spPr>
      </p:pic>
      <p:grpSp>
        <p:nvGrpSpPr>
          <p:cNvPr id="2712" name="Grouper"/>
          <p:cNvGrpSpPr/>
          <p:nvPr/>
        </p:nvGrpSpPr>
        <p:grpSpPr>
          <a:xfrm>
            <a:off x="338687" y="1771650"/>
            <a:ext cx="9707550" cy="4862718"/>
            <a:chOff x="-50800" y="0"/>
            <a:chExt cx="9707548" cy="4862717"/>
          </a:xfrm>
        </p:grpSpPr>
        <p:pic>
          <p:nvPicPr>
            <p:cNvPr id="2708" name="4.15.1 Préf réseau.2.pdf" descr="4.15.1 Préf réseau.2.pdf"/>
            <p:cNvPicPr>
              <a:picLocks noChangeAspect="1"/>
            </p:cNvPicPr>
            <p:nvPr/>
          </p:nvPicPr>
          <p:blipFill>
            <a:blip r:embed="rId4"/>
            <a:stretch>
              <a:fillRect/>
            </a:stretch>
          </p:blipFill>
          <p:spPr>
            <a:xfrm>
              <a:off x="4219090" y="0"/>
              <a:ext cx="5437659" cy="4862718"/>
            </a:xfrm>
            <a:prstGeom prst="rect">
              <a:avLst/>
            </a:prstGeom>
            <a:ln w="12700" cap="flat">
              <a:noFill/>
              <a:miter lim="400000"/>
            </a:ln>
            <a:effectLst/>
          </p:spPr>
        </p:pic>
        <p:sp>
          <p:nvSpPr>
            <p:cNvPr id="2709" name="Avec le menu déroulant « Configurer IPv4 », choisir « Via DHCP »"/>
            <p:cNvSpPr txBox="1"/>
            <p:nvPr/>
          </p:nvSpPr>
          <p:spPr>
            <a:xfrm>
              <a:off x="-50800" y="2395456"/>
              <a:ext cx="4272591" cy="12559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noAutofit/>
            </a:bodyPr>
            <a:lstStyle/>
            <a:p>
              <a:pPr marL="571500" lvl="1" indent="-254000" defTabSz="457200">
                <a:lnSpc>
                  <a:spcPct val="100000"/>
                </a:lnSpc>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Avec le menu déroulant « Configurer IPv4 », choisir « </a:t>
              </a:r>
              <a:r>
                <a:rPr b="1"/>
                <a:t>Via DHCP</a:t>
              </a:r>
              <a:r>
                <a:t> » </a:t>
              </a:r>
            </a:p>
          </p:txBody>
        </p:sp>
        <p:pic>
          <p:nvPicPr>
            <p:cNvPr id="2710" name="Rectangle Carré" descr="Rectangle Carré"/>
            <p:cNvPicPr>
              <a:picLocks/>
            </p:cNvPicPr>
            <p:nvPr/>
          </p:nvPicPr>
          <p:blipFill>
            <a:blip r:embed="rId8"/>
            <a:stretch>
              <a:fillRect/>
            </a:stretch>
          </p:blipFill>
          <p:spPr>
            <a:xfrm>
              <a:off x="6165361" y="1617587"/>
              <a:ext cx="3060489" cy="387572"/>
            </a:xfrm>
            <a:prstGeom prst="rect">
              <a:avLst/>
            </a:prstGeom>
            <a:effectLst/>
          </p:spPr>
        </p:pic>
      </p:gr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696"/>
                                        </p:tgtEl>
                                        <p:attrNameLst>
                                          <p:attrName>style.visibility</p:attrName>
                                        </p:attrNameLst>
                                      </p:cBhvr>
                                      <p:to>
                                        <p:strVal val="visible"/>
                                      </p:to>
                                    </p:set>
                                    <p:animEffect transition="in" filter="wipe(left)">
                                      <p:cBhvr>
                                        <p:cTn id="7" dur="1000"/>
                                        <p:tgtEl>
                                          <p:spTgt spid="26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712"/>
                                        </p:tgtEl>
                                        <p:attrNameLst>
                                          <p:attrName>style.visibility</p:attrName>
                                        </p:attrNameLst>
                                      </p:cBhvr>
                                      <p:to>
                                        <p:strVal val="visible"/>
                                      </p:to>
                                    </p:set>
                                    <p:animEffect transition="in" filter="wipe(left)">
                                      <p:cBhvr>
                                        <p:cTn id="12" dur="1000"/>
                                        <p:tgtEl>
                                          <p:spTgt spid="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6" grpId="1" animBg="1" advAuto="0"/>
      <p:bldP spid="2712" grpId="2" animBg="1" advAuto="0"/>
    </p:bld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721" name="Grouper"/>
          <p:cNvGrpSpPr/>
          <p:nvPr/>
        </p:nvGrpSpPr>
        <p:grpSpPr>
          <a:xfrm>
            <a:off x="313287" y="1768025"/>
            <a:ext cx="9732950" cy="4862718"/>
            <a:chOff x="-76200" y="0"/>
            <a:chExt cx="9732948" cy="4862717"/>
          </a:xfrm>
        </p:grpSpPr>
        <p:sp>
          <p:nvSpPr>
            <p:cNvPr id="2716" name="Préférences Système / Réseau  / Sélectionner un service de connexion"/>
            <p:cNvSpPr txBox="1"/>
            <p:nvPr/>
          </p:nvSpPr>
          <p:spPr>
            <a:xfrm>
              <a:off x="-76200" y="1359575"/>
              <a:ext cx="4287547" cy="12217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noAutofit/>
            </a:bodyPr>
            <a:lstStyle/>
            <a:p>
              <a:pPr marL="571500" lvl="1" indent="-254000" defTabSz="457200">
                <a:lnSpc>
                  <a:spcPct val="100000"/>
                </a:lnSpc>
                <a:spcBef>
                  <a:spcPts val="100"/>
                </a:spcBef>
                <a:buClr>
                  <a:srgbClr val="040F6A"/>
                </a:buClr>
                <a:buSzPct val="75000"/>
                <a:buFont typeface="Lucida Grande"/>
                <a:buChar char="‣"/>
                <a:defRPr sz="2000" b="0" i="0" spc="-79">
                  <a:solidFill>
                    <a:srgbClr val="000000"/>
                  </a:solidFill>
                  <a:latin typeface="+mn-lt"/>
                  <a:ea typeface="+mn-ea"/>
                  <a:cs typeface="+mn-cs"/>
                  <a:sym typeface="Book Antiqua"/>
                </a:defRPr>
              </a:pPr>
              <a:r>
                <a:t>Préférences Système / Réseau</a:t>
              </a:r>
              <a:r>
                <a:rPr baseline="-10000"/>
                <a:t> </a:t>
              </a:r>
              <a:r>
                <a:t>/ Sélectionner un service de connexion</a:t>
              </a:r>
            </a:p>
          </p:txBody>
        </p:sp>
        <p:pic>
          <p:nvPicPr>
            <p:cNvPr id="2717" name="pasted-image.tiff" descr="pasted-image.tiff"/>
            <p:cNvPicPr>
              <a:picLocks noChangeAspect="1"/>
            </p:cNvPicPr>
            <p:nvPr/>
          </p:nvPicPr>
          <p:blipFill>
            <a:blip r:embed="rId3"/>
            <a:stretch>
              <a:fillRect/>
            </a:stretch>
          </p:blipFill>
          <p:spPr>
            <a:xfrm>
              <a:off x="-76200" y="1359575"/>
              <a:ext cx="304458" cy="304458"/>
            </a:xfrm>
            <a:prstGeom prst="rect">
              <a:avLst/>
            </a:prstGeom>
            <a:ln w="12700" cap="flat">
              <a:noFill/>
              <a:miter lim="400000"/>
            </a:ln>
            <a:effectLst/>
          </p:spPr>
        </p:pic>
        <p:pic>
          <p:nvPicPr>
            <p:cNvPr id="2718" name="4.15.1 Préf réseau.2.pdf" descr="4.15.1 Préf réseau.2.pdf"/>
            <p:cNvPicPr>
              <a:picLocks noChangeAspect="1"/>
            </p:cNvPicPr>
            <p:nvPr/>
          </p:nvPicPr>
          <p:blipFill>
            <a:blip r:embed="rId4"/>
            <a:stretch>
              <a:fillRect/>
            </a:stretch>
          </p:blipFill>
          <p:spPr>
            <a:xfrm>
              <a:off x="4219090" y="0"/>
              <a:ext cx="5437659" cy="4862718"/>
            </a:xfrm>
            <a:prstGeom prst="rect">
              <a:avLst/>
            </a:prstGeom>
            <a:ln w="12700" cap="flat">
              <a:noFill/>
              <a:miter lim="400000"/>
            </a:ln>
            <a:effectLst/>
          </p:spPr>
        </p:pic>
        <p:pic>
          <p:nvPicPr>
            <p:cNvPr id="2719" name="Rectangle Carré" descr="Rectangle Carré"/>
            <p:cNvPicPr>
              <a:picLocks/>
            </p:cNvPicPr>
            <p:nvPr/>
          </p:nvPicPr>
          <p:blipFill>
            <a:blip r:embed="rId5"/>
            <a:stretch>
              <a:fillRect/>
            </a:stretch>
          </p:blipFill>
          <p:spPr>
            <a:xfrm>
              <a:off x="4392458" y="933067"/>
              <a:ext cx="1545118" cy="475245"/>
            </a:xfrm>
            <a:prstGeom prst="rect">
              <a:avLst/>
            </a:prstGeom>
            <a:effectLst/>
          </p:spPr>
        </p:pic>
      </p:grpSp>
      <p:grpSp>
        <p:nvGrpSpPr>
          <p:cNvPr id="2724" name="Grouper"/>
          <p:cNvGrpSpPr/>
          <p:nvPr/>
        </p:nvGrpSpPr>
        <p:grpSpPr>
          <a:xfrm>
            <a:off x="317500" y="1270000"/>
            <a:ext cx="9525000" cy="38100"/>
            <a:chOff x="0" y="0"/>
            <a:chExt cx="9525000" cy="38100"/>
          </a:xfrm>
        </p:grpSpPr>
        <p:sp>
          <p:nvSpPr>
            <p:cNvPr id="272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72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725" name="Numéro de diapositive"/>
          <p:cNvSpPr txBox="1">
            <a:spLocks noGrp="1"/>
          </p:cNvSpPr>
          <p:nvPr>
            <p:ph type="sldNum" sz="quarter" idx="4294967295"/>
          </p:nvPr>
        </p:nvSpPr>
        <p:spPr>
          <a:xfrm>
            <a:off x="9550400" y="7200900"/>
            <a:ext cx="342901"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457200">
              <a:lnSpc>
                <a:spcPct val="100000"/>
              </a:lnSpc>
              <a:spcBef>
                <a:spcPts val="0"/>
              </a:spcBef>
              <a:defRPr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136</a:t>
            </a:fld>
            <a:endParaRPr/>
          </a:p>
        </p:txBody>
      </p:sp>
      <p:sp>
        <p:nvSpPr>
          <p:cNvPr id="2726" name="Configuration dynamique"/>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Configuration dynamique</a:t>
            </a:r>
          </a:p>
        </p:txBody>
      </p:sp>
      <p:sp>
        <p:nvSpPr>
          <p:cNvPr id="2727" name="Avec macOS…"/>
          <p:cNvSpPr txBox="1">
            <a:spLocks noGrp="1"/>
          </p:cNvSpPr>
          <p:nvPr>
            <p:ph type="body" sz="quarter" idx="1"/>
          </p:nvPr>
        </p:nvSpPr>
        <p:spPr>
          <a:xfrm>
            <a:off x="304799" y="2038350"/>
            <a:ext cx="4441968" cy="1081079"/>
          </a:xfrm>
          <a:prstGeom prst="rect">
            <a:avLst/>
          </a:prstGeom>
        </p:spPr>
        <p:txBody>
          <a:bodyPr lIns="25400" tIns="25400" rIns="25400" bIns="25400" anchor="t"/>
          <a:lstStyle/>
          <a:p>
            <a:pPr>
              <a:lnSpc>
                <a:spcPct val="100000"/>
              </a:lnSpc>
              <a:spcBef>
                <a:spcPts val="100"/>
              </a:spcBef>
              <a:buClr>
                <a:srgbClr val="040F6A"/>
              </a:buClr>
              <a:buFont typeface="Lucida Grande"/>
              <a:defRPr sz="2000"/>
            </a:pPr>
            <a:r>
              <a:t>Avec macOS</a:t>
            </a:r>
          </a:p>
          <a:p>
            <a:pPr lvl="1">
              <a:lnSpc>
                <a:spcPct val="100000"/>
              </a:lnSpc>
              <a:spcBef>
                <a:spcPts val="100"/>
              </a:spcBef>
              <a:buClr>
                <a:srgbClr val="040F6A"/>
              </a:buClr>
              <a:buSzPct val="75000"/>
              <a:buFont typeface="Lucida Grande"/>
              <a:buChar char="‣"/>
              <a:defRPr sz="2000"/>
            </a:pPr>
            <a:r>
              <a:t>Lien : </a:t>
            </a:r>
            <a:r>
              <a:rPr sz="1800" u="sng">
                <a:solidFill>
                  <a:srgbClr val="1A4291"/>
                </a:solidFill>
                <a:hlinkClick r:id="rId6"/>
              </a:rPr>
              <a:t>support.apple.com/fr-fr/guide/mac-help/mchlp2718/mac</a:t>
            </a:r>
          </a:p>
        </p:txBody>
      </p:sp>
      <p:sp>
        <p:nvSpPr>
          <p:cNvPr id="2728"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136</a:t>
            </a:fld>
            <a:endParaRPr/>
          </a:p>
        </p:txBody>
      </p:sp>
      <p:sp>
        <p:nvSpPr>
          <p:cNvPr id="2729" name="Fig 4.15 - Préférences d’un service de connexion réseau sous OS X"/>
          <p:cNvSpPr txBox="1"/>
          <p:nvPr/>
        </p:nvSpPr>
        <p:spPr>
          <a:xfrm>
            <a:off x="532500" y="7066661"/>
            <a:ext cx="7195741"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4.15 - Préférences d’un service de connexion réseau sous OS X </a:t>
            </a:r>
          </a:p>
        </p:txBody>
      </p:sp>
      <p:sp>
        <p:nvSpPr>
          <p:cNvPr id="2730"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sp>
        <p:nvSpPr>
          <p:cNvPr id="2731" name="4 - La couche Internet - Configuration IPv4 des hôtes"/>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Configuration IPv4 des hôtes</a:t>
            </a:r>
          </a:p>
        </p:txBody>
      </p:sp>
      <p:pic>
        <p:nvPicPr>
          <p:cNvPr id="2732" name="Internet-transit-3.png" descr="Internet-transit-3.png"/>
          <p:cNvPicPr>
            <a:picLocks noChangeAspect="1"/>
          </p:cNvPicPr>
          <p:nvPr/>
        </p:nvPicPr>
        <p:blipFill>
          <a:blip r:embed="rId7"/>
          <a:stretch>
            <a:fillRect/>
          </a:stretch>
        </p:blipFill>
        <p:spPr>
          <a:xfrm>
            <a:off x="7082925" y="46153"/>
            <a:ext cx="1316973" cy="921881"/>
          </a:xfrm>
          <a:prstGeom prst="rect">
            <a:avLst/>
          </a:prstGeom>
          <a:ln w="12700">
            <a:miter lim="400000"/>
          </a:ln>
        </p:spPr>
      </p:pic>
      <p:grpSp>
        <p:nvGrpSpPr>
          <p:cNvPr id="2737" name="Grouper"/>
          <p:cNvGrpSpPr/>
          <p:nvPr/>
        </p:nvGrpSpPr>
        <p:grpSpPr>
          <a:xfrm>
            <a:off x="338687" y="1771650"/>
            <a:ext cx="9707550" cy="4862718"/>
            <a:chOff x="-50800" y="0"/>
            <a:chExt cx="9707548" cy="4862717"/>
          </a:xfrm>
        </p:grpSpPr>
        <p:pic>
          <p:nvPicPr>
            <p:cNvPr id="2733" name="4.15.1 Préf réseau.2.pdf" descr="4.15.1 Préf réseau.2.pdf"/>
            <p:cNvPicPr>
              <a:picLocks noChangeAspect="1"/>
            </p:cNvPicPr>
            <p:nvPr/>
          </p:nvPicPr>
          <p:blipFill>
            <a:blip r:embed="rId4"/>
            <a:stretch>
              <a:fillRect/>
            </a:stretch>
          </p:blipFill>
          <p:spPr>
            <a:xfrm>
              <a:off x="4219090" y="0"/>
              <a:ext cx="5437659" cy="4862718"/>
            </a:xfrm>
            <a:prstGeom prst="rect">
              <a:avLst/>
            </a:prstGeom>
            <a:ln w="12700" cap="flat">
              <a:noFill/>
              <a:miter lim="400000"/>
            </a:ln>
            <a:effectLst/>
          </p:spPr>
        </p:pic>
        <p:sp>
          <p:nvSpPr>
            <p:cNvPr id="2734" name="Avec le menu déroulant « Configurer IPv4 », choisir « Via DHCP »"/>
            <p:cNvSpPr txBox="1"/>
            <p:nvPr/>
          </p:nvSpPr>
          <p:spPr>
            <a:xfrm>
              <a:off x="-50800" y="2395456"/>
              <a:ext cx="4272591" cy="12559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noAutofit/>
            </a:bodyPr>
            <a:lstStyle/>
            <a:p>
              <a:pPr marL="571500" lvl="1" indent="-254000" defTabSz="457200">
                <a:lnSpc>
                  <a:spcPct val="100000"/>
                </a:lnSpc>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Avec le menu déroulant « Configurer IPv4 », choisir « </a:t>
              </a:r>
              <a:r>
                <a:rPr b="1"/>
                <a:t>Via DHCP</a:t>
              </a:r>
              <a:r>
                <a:t> » </a:t>
              </a:r>
            </a:p>
          </p:txBody>
        </p:sp>
        <p:pic>
          <p:nvPicPr>
            <p:cNvPr id="2735" name="Rectangle Carré" descr="Rectangle Carré"/>
            <p:cNvPicPr>
              <a:picLocks/>
            </p:cNvPicPr>
            <p:nvPr/>
          </p:nvPicPr>
          <p:blipFill>
            <a:blip r:embed="rId8"/>
            <a:stretch>
              <a:fillRect/>
            </a:stretch>
          </p:blipFill>
          <p:spPr>
            <a:xfrm>
              <a:off x="6165361" y="1617587"/>
              <a:ext cx="3060489" cy="387572"/>
            </a:xfrm>
            <a:prstGeom prst="rect">
              <a:avLst/>
            </a:prstGeom>
            <a:effectLst/>
          </p:spPr>
        </p:pic>
      </p:grpSp>
      <p:sp>
        <p:nvSpPr>
          <p:cNvPr id="2738" name="Le bouton « Avancé… » et l’onglet « TCP/IP » donne des réglages avancés"/>
          <p:cNvSpPr txBox="1"/>
          <p:nvPr/>
        </p:nvSpPr>
        <p:spPr>
          <a:xfrm>
            <a:off x="378304" y="5286166"/>
            <a:ext cx="4272592" cy="1685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p>
            <a:pPr marL="571500" lvl="1" indent="-254000" defTabSz="457200">
              <a:lnSpc>
                <a:spcPct val="100000"/>
              </a:lnSpc>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Le bouton « Avancé… » et l’onglet « TCP/IP » donne des réglages avancés</a:t>
            </a:r>
          </a:p>
        </p:txBody>
      </p:sp>
      <p:pic>
        <p:nvPicPr>
          <p:cNvPr id="2739" name="4.15.2 Préf réseau avancée.pdf" descr="4.15.2 Préf réseau avancée.pdf"/>
          <p:cNvPicPr>
            <a:picLocks noChangeAspect="1"/>
          </p:cNvPicPr>
          <p:nvPr/>
        </p:nvPicPr>
        <p:blipFill>
          <a:blip r:embed="rId9"/>
          <a:stretch>
            <a:fillRect/>
          </a:stretch>
        </p:blipFill>
        <p:spPr>
          <a:xfrm>
            <a:off x="4546136" y="1768025"/>
            <a:ext cx="5695148" cy="500027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738"/>
                                        </p:tgtEl>
                                        <p:attrNameLst>
                                          <p:attrName>style.visibility</p:attrName>
                                        </p:attrNameLst>
                                      </p:cBhvr>
                                      <p:to>
                                        <p:strVal val="visible"/>
                                      </p:to>
                                    </p:set>
                                    <p:animEffect transition="in" filter="wipe(left)">
                                      <p:cBhvr>
                                        <p:cTn id="7" dur="1000"/>
                                        <p:tgtEl>
                                          <p:spTgt spid="2738"/>
                                        </p:tgtEl>
                                      </p:cBhvr>
                                    </p:animEffect>
                                  </p:childTnLst>
                                </p:cTn>
                              </p:par>
                            </p:childTnLst>
                          </p:cTn>
                        </p:par>
                        <p:par>
                          <p:cTn id="8" fill="hold">
                            <p:stCondLst>
                              <p:cond delay="1000"/>
                            </p:stCondLst>
                            <p:childTnLst>
                              <p:par>
                                <p:cTn id="9" presetID="22" presetClass="entr" presetSubtype="8" fill="hold" grpId="2" nodeType="afterEffect">
                                  <p:stCondLst>
                                    <p:cond delay="0"/>
                                  </p:stCondLst>
                                  <p:iterate>
                                    <p:tmAbs val="0"/>
                                  </p:iterate>
                                  <p:childTnLst>
                                    <p:set>
                                      <p:cBhvr>
                                        <p:cTn id="10" fill="hold"/>
                                        <p:tgtEl>
                                          <p:spTgt spid="2739"/>
                                        </p:tgtEl>
                                        <p:attrNameLst>
                                          <p:attrName>style.visibility</p:attrName>
                                        </p:attrNameLst>
                                      </p:cBhvr>
                                      <p:to>
                                        <p:strVal val="visible"/>
                                      </p:to>
                                    </p:set>
                                    <p:animEffect transition="in" filter="wipe(left)">
                                      <p:cBhvr>
                                        <p:cTn id="11" dur="1000"/>
                                        <p:tgtEl>
                                          <p:spTgt spid="2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8" grpId="1" animBg="1" advAuto="0"/>
      <p:bldP spid="2739" grpId="2" animBg="1" advAuto="0"/>
    </p:bld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745" name="Grouper"/>
          <p:cNvGrpSpPr/>
          <p:nvPr/>
        </p:nvGrpSpPr>
        <p:grpSpPr>
          <a:xfrm>
            <a:off x="317500" y="1270000"/>
            <a:ext cx="9525000" cy="38100"/>
            <a:chOff x="0" y="0"/>
            <a:chExt cx="9525000" cy="38100"/>
          </a:xfrm>
        </p:grpSpPr>
        <p:sp>
          <p:nvSpPr>
            <p:cNvPr id="2743"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744"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746" name="Numéro de diapositive"/>
          <p:cNvSpPr txBox="1">
            <a:spLocks noGrp="1"/>
          </p:cNvSpPr>
          <p:nvPr>
            <p:ph type="sldNum" sz="quarter" idx="4294967295"/>
          </p:nvPr>
        </p:nvSpPr>
        <p:spPr>
          <a:xfrm>
            <a:off x="9550400" y="7200900"/>
            <a:ext cx="342901"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457200">
              <a:lnSpc>
                <a:spcPct val="100000"/>
              </a:lnSpc>
              <a:spcBef>
                <a:spcPts val="0"/>
              </a:spcBef>
              <a:defRPr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137</a:t>
            </a:fld>
            <a:endParaRPr/>
          </a:p>
        </p:txBody>
      </p:sp>
      <p:sp>
        <p:nvSpPr>
          <p:cNvPr id="2747" name="Configuration fixe"/>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Configuration fixe</a:t>
            </a:r>
          </a:p>
        </p:txBody>
      </p:sp>
      <p:sp>
        <p:nvSpPr>
          <p:cNvPr id="2748" name="Avec une configuration fixe, les propriétés de TCP/IP (partie adresse IP) sont réglés avec :…"/>
          <p:cNvSpPr txBox="1">
            <a:spLocks noGrp="1"/>
          </p:cNvSpPr>
          <p:nvPr>
            <p:ph type="body" idx="1"/>
          </p:nvPr>
        </p:nvSpPr>
        <p:spPr>
          <a:xfrm>
            <a:off x="304800" y="2032000"/>
            <a:ext cx="9601200" cy="4864100"/>
          </a:xfrm>
          <a:prstGeom prst="rect">
            <a:avLst/>
          </a:prstGeom>
        </p:spPr>
        <p:txBody>
          <a:bodyPr lIns="25400" tIns="25400" rIns="25400" bIns="25400" anchor="t"/>
          <a:lstStyle/>
          <a:p>
            <a:pPr>
              <a:lnSpc>
                <a:spcPct val="100000"/>
              </a:lnSpc>
              <a:spcBef>
                <a:spcPts val="100"/>
              </a:spcBef>
              <a:buClr>
                <a:srgbClr val="040F6A"/>
              </a:buClr>
              <a:buFont typeface="Lucida Grande"/>
              <a:defRPr sz="2000"/>
            </a:pPr>
            <a:r>
              <a:t>Avec une configuration fixe, les propriétés de TCP/IP (partie adresse IP) sont réglés avec :</a:t>
            </a:r>
          </a:p>
          <a:p>
            <a:pPr lvl="1">
              <a:lnSpc>
                <a:spcPct val="100000"/>
              </a:lnSpc>
              <a:spcBef>
                <a:spcPts val="100"/>
              </a:spcBef>
              <a:buClr>
                <a:srgbClr val="040F6A"/>
              </a:buClr>
              <a:buSzPct val="75000"/>
              <a:buFont typeface="Lucida Grande"/>
              <a:buChar char="‣"/>
              <a:defRPr sz="2000"/>
            </a:pPr>
            <a:r>
              <a:t>Une adresse IP</a:t>
            </a:r>
          </a:p>
          <a:p>
            <a:pPr lvl="1">
              <a:lnSpc>
                <a:spcPct val="100000"/>
              </a:lnSpc>
              <a:spcBef>
                <a:spcPts val="100"/>
              </a:spcBef>
              <a:buClr>
                <a:srgbClr val="040F6A"/>
              </a:buClr>
              <a:buSzPct val="75000"/>
              <a:buFont typeface="Lucida Grande"/>
              <a:buChar char="‣"/>
              <a:defRPr sz="2000"/>
            </a:pPr>
            <a:r>
              <a:t>Masque de sous-réseau</a:t>
            </a:r>
          </a:p>
          <a:p>
            <a:pPr lvl="1">
              <a:lnSpc>
                <a:spcPct val="100000"/>
              </a:lnSpc>
              <a:spcBef>
                <a:spcPts val="100"/>
              </a:spcBef>
              <a:buClr>
                <a:srgbClr val="040F6A"/>
              </a:buClr>
              <a:buSzPct val="75000"/>
              <a:buFont typeface="Lucida Grande"/>
              <a:buChar char="‣"/>
              <a:defRPr sz="2000"/>
            </a:pPr>
            <a:r>
              <a:t>Passerelle par défaut (adresse IP du routeur où seront envoyés les datagrammes hors de portée d’après le masque)</a:t>
            </a:r>
            <a:br/>
            <a:endParaRPr/>
          </a:p>
          <a:p>
            <a:pPr>
              <a:lnSpc>
                <a:spcPct val="100000"/>
              </a:lnSpc>
              <a:spcBef>
                <a:spcPts val="100"/>
              </a:spcBef>
              <a:buClr>
                <a:srgbClr val="040F6A"/>
              </a:buClr>
              <a:buFont typeface="Lucida Grande"/>
              <a:defRPr sz="2000"/>
            </a:pPr>
            <a:r>
              <a:t>Nota : d’autres paramètres sont également à renseigner</a:t>
            </a:r>
          </a:p>
          <a:p>
            <a:pPr lvl="1">
              <a:lnSpc>
                <a:spcPct val="100000"/>
              </a:lnSpc>
              <a:spcBef>
                <a:spcPts val="100"/>
              </a:spcBef>
              <a:buClr>
                <a:srgbClr val="040F6A"/>
              </a:buClr>
              <a:buSzPct val="75000"/>
              <a:buFont typeface="Lucida Grande"/>
              <a:buChar char="‣"/>
              <a:defRPr sz="2000"/>
            </a:pPr>
            <a:r>
              <a:t>Adresses de serveurs DNS</a:t>
            </a:r>
          </a:p>
          <a:p>
            <a:pPr lvl="1">
              <a:lnSpc>
                <a:spcPct val="100000"/>
              </a:lnSpc>
              <a:spcBef>
                <a:spcPts val="100"/>
              </a:spcBef>
              <a:buClr>
                <a:srgbClr val="040F6A"/>
              </a:buClr>
              <a:buSzPct val="75000"/>
              <a:buFont typeface="Lucida Grande"/>
              <a:buChar char="‣"/>
              <a:defRPr sz="2000"/>
            </a:pPr>
            <a:r>
              <a:t>…</a:t>
            </a:r>
          </a:p>
        </p:txBody>
      </p:sp>
      <p:sp>
        <p:nvSpPr>
          <p:cNvPr id="2749"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137</a:t>
            </a:fld>
            <a:endParaRPr/>
          </a:p>
        </p:txBody>
      </p:sp>
      <p:sp>
        <p:nvSpPr>
          <p:cNvPr id="2750"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sp>
        <p:nvSpPr>
          <p:cNvPr id="2751" name="4 - La couche Internet - Configuration IPv4 des hôtes"/>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Configuration IPv4 des hôtes</a:t>
            </a:r>
          </a:p>
        </p:txBody>
      </p:sp>
      <p:pic>
        <p:nvPicPr>
          <p:cNvPr id="2752"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756" name="Grouper"/>
          <p:cNvGrpSpPr/>
          <p:nvPr/>
        </p:nvGrpSpPr>
        <p:grpSpPr>
          <a:xfrm>
            <a:off x="317500" y="1270000"/>
            <a:ext cx="9525000" cy="38100"/>
            <a:chOff x="0" y="0"/>
            <a:chExt cx="9525000" cy="38100"/>
          </a:xfrm>
        </p:grpSpPr>
        <p:sp>
          <p:nvSpPr>
            <p:cNvPr id="2754"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755"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757" name="Numéro de diapositive"/>
          <p:cNvSpPr txBox="1">
            <a:spLocks noGrp="1"/>
          </p:cNvSpPr>
          <p:nvPr>
            <p:ph type="sldNum" sz="quarter" idx="4294967295"/>
          </p:nvPr>
        </p:nvSpPr>
        <p:spPr>
          <a:xfrm>
            <a:off x="9550400" y="7200900"/>
            <a:ext cx="342901"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457200">
              <a:lnSpc>
                <a:spcPct val="100000"/>
              </a:lnSpc>
              <a:spcBef>
                <a:spcPts val="0"/>
              </a:spcBef>
              <a:defRPr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138</a:t>
            </a:fld>
            <a:endParaRPr/>
          </a:p>
        </p:txBody>
      </p:sp>
      <p:sp>
        <p:nvSpPr>
          <p:cNvPr id="2758" name="Commandes utiles"/>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Commandes utiles</a:t>
            </a:r>
          </a:p>
        </p:txBody>
      </p:sp>
      <p:sp>
        <p:nvSpPr>
          <p:cNvPr id="2759" name="Unix et Linux…"/>
          <p:cNvSpPr txBox="1">
            <a:spLocks noGrp="1"/>
          </p:cNvSpPr>
          <p:nvPr>
            <p:ph type="body" idx="1"/>
          </p:nvPr>
        </p:nvSpPr>
        <p:spPr>
          <a:xfrm>
            <a:off x="304800" y="2032000"/>
            <a:ext cx="9601200" cy="4864100"/>
          </a:xfrm>
          <a:prstGeom prst="rect">
            <a:avLst/>
          </a:prstGeom>
        </p:spPr>
        <p:txBody>
          <a:bodyPr lIns="25400" tIns="25400" rIns="25400" bIns="25400" anchor="t"/>
          <a:lstStyle/>
          <a:p>
            <a:pPr>
              <a:lnSpc>
                <a:spcPct val="100000"/>
              </a:lnSpc>
              <a:spcBef>
                <a:spcPts val="100"/>
              </a:spcBef>
              <a:buClr>
                <a:srgbClr val="040F6A"/>
              </a:buClr>
              <a:buFont typeface="Lucida Grande"/>
              <a:defRPr sz="2000"/>
            </a:pPr>
            <a:r>
              <a:t>Unix et Linux</a:t>
            </a:r>
          </a:p>
          <a:p>
            <a:pPr lvl="1">
              <a:lnSpc>
                <a:spcPct val="100000"/>
              </a:lnSpc>
              <a:spcBef>
                <a:spcPts val="100"/>
              </a:spcBef>
              <a:buClr>
                <a:srgbClr val="040F6A"/>
              </a:buClr>
              <a:buSzPct val="75000"/>
              <a:buFont typeface="Lucida Grande"/>
              <a:buChar char="‣"/>
              <a:defRPr sz="2000"/>
            </a:pPr>
            <a:r>
              <a:rPr b="1">
                <a:latin typeface="Consolas"/>
                <a:ea typeface="Consolas"/>
                <a:cs typeface="Consolas"/>
                <a:sym typeface="Consolas"/>
              </a:rPr>
              <a:t>ifconfig</a:t>
            </a:r>
            <a:r>
              <a:t> </a:t>
            </a:r>
          </a:p>
          <a:p>
            <a:pPr lvl="2">
              <a:lnSpc>
                <a:spcPct val="100000"/>
              </a:lnSpc>
              <a:spcBef>
                <a:spcPts val="100"/>
              </a:spcBef>
              <a:buClr>
                <a:srgbClr val="040F6A"/>
              </a:buClr>
              <a:buSzPct val="75000"/>
              <a:buFont typeface="Lucida Grande"/>
              <a:buChar char="‣"/>
              <a:defRPr sz="2000"/>
            </a:pPr>
            <a:r>
              <a:t>Afficher les informations des interfaces réseau IP actives</a:t>
            </a:r>
          </a:p>
          <a:p>
            <a:pPr lvl="1">
              <a:lnSpc>
                <a:spcPct val="100000"/>
              </a:lnSpc>
              <a:spcBef>
                <a:spcPts val="100"/>
              </a:spcBef>
              <a:buClr>
                <a:srgbClr val="040F6A"/>
              </a:buClr>
              <a:buSzPct val="75000"/>
              <a:buFont typeface="Lucida Grande"/>
              <a:buChar char="‣"/>
              <a:defRPr sz="2000"/>
            </a:pPr>
            <a:r>
              <a:rPr b="1">
                <a:latin typeface="Consolas"/>
                <a:ea typeface="Consolas"/>
                <a:cs typeface="Consolas"/>
                <a:sym typeface="Consolas"/>
              </a:rPr>
              <a:t>ifconfig -a</a:t>
            </a:r>
            <a:r>
              <a:t> </a:t>
            </a:r>
          </a:p>
          <a:p>
            <a:pPr lvl="2">
              <a:lnSpc>
                <a:spcPct val="100000"/>
              </a:lnSpc>
              <a:spcBef>
                <a:spcPts val="100"/>
              </a:spcBef>
              <a:buClr>
                <a:srgbClr val="040F6A"/>
              </a:buClr>
              <a:buSzPct val="75000"/>
              <a:buFont typeface="Lucida Grande"/>
              <a:buChar char="‣"/>
              <a:defRPr sz="2000"/>
            </a:pPr>
            <a:r>
              <a:t>Afficher les informations de toutes les interfaces réseau, actives ou non.</a:t>
            </a:r>
          </a:p>
          <a:p>
            <a:pPr lvl="2">
              <a:lnSpc>
                <a:spcPct val="100000"/>
              </a:lnSpc>
              <a:spcBef>
                <a:spcPts val="100"/>
              </a:spcBef>
              <a:buClr>
                <a:srgbClr val="040F6A"/>
              </a:buClr>
              <a:buSzPct val="75000"/>
              <a:buFont typeface="Lucida Grande"/>
              <a:buChar char="‣"/>
              <a:defRPr sz="2000"/>
            </a:pPr>
            <a:endParaRPr/>
          </a:p>
          <a:p>
            <a:pPr lvl="1">
              <a:lnSpc>
                <a:spcPct val="100000"/>
              </a:lnSpc>
              <a:spcBef>
                <a:spcPts val="100"/>
              </a:spcBef>
              <a:buClr>
                <a:srgbClr val="040F6A"/>
              </a:buClr>
              <a:buSzPct val="75000"/>
              <a:buFont typeface="Lucida Grande"/>
              <a:buChar char="‣"/>
              <a:defRPr sz="2000"/>
            </a:pPr>
            <a:r>
              <a:t>La commande </a:t>
            </a:r>
            <a:r>
              <a:rPr b="1">
                <a:latin typeface="Consolas"/>
                <a:ea typeface="Consolas"/>
                <a:cs typeface="Consolas"/>
                <a:sym typeface="Consolas"/>
              </a:rPr>
              <a:t>ifconfig</a:t>
            </a:r>
            <a:r>
              <a:t> est déprécié dans les dernières versions d'Unix. Elle est remplacé par la commande </a:t>
            </a:r>
            <a:r>
              <a:rPr b="1">
                <a:latin typeface="Consolas"/>
                <a:ea typeface="Consolas"/>
                <a:cs typeface="Consolas"/>
                <a:sym typeface="Consolas"/>
              </a:rPr>
              <a:t>ip</a:t>
            </a:r>
            <a:r>
              <a:t>, si le paquet </a:t>
            </a:r>
            <a:r>
              <a:rPr b="1">
                <a:latin typeface="Consolas"/>
                <a:ea typeface="Consolas"/>
                <a:cs typeface="Consolas"/>
                <a:sym typeface="Consolas"/>
              </a:rPr>
              <a:t>iproute2</a:t>
            </a:r>
            <a:r>
              <a:t> est installé.</a:t>
            </a:r>
          </a:p>
          <a:p>
            <a:pPr lvl="1">
              <a:lnSpc>
                <a:spcPct val="100000"/>
              </a:lnSpc>
              <a:spcBef>
                <a:spcPts val="100"/>
              </a:spcBef>
              <a:buClr>
                <a:srgbClr val="040F6A"/>
              </a:buClr>
              <a:buSzPct val="75000"/>
              <a:buFont typeface="Lucida Grande"/>
              <a:buChar char="‣"/>
              <a:defRPr sz="2000"/>
            </a:pPr>
            <a:r>
              <a:rPr b="1">
                <a:latin typeface="Consolas"/>
                <a:ea typeface="Consolas"/>
                <a:cs typeface="Consolas"/>
                <a:sym typeface="Consolas"/>
              </a:rPr>
              <a:t>ip addr show</a:t>
            </a:r>
            <a:r>
              <a:t> ou son alias </a:t>
            </a:r>
            <a:r>
              <a:rPr b="1">
                <a:latin typeface="Consolas"/>
                <a:ea typeface="Consolas"/>
                <a:cs typeface="Consolas"/>
                <a:sym typeface="Consolas"/>
              </a:rPr>
              <a:t>ip a</a:t>
            </a:r>
          </a:p>
          <a:p>
            <a:pPr lvl="2">
              <a:lnSpc>
                <a:spcPct val="100000"/>
              </a:lnSpc>
              <a:spcBef>
                <a:spcPts val="100"/>
              </a:spcBef>
              <a:buClr>
                <a:srgbClr val="040F6A"/>
              </a:buClr>
              <a:buSzPct val="75000"/>
              <a:buFont typeface="Lucida Grande"/>
              <a:buChar char="‣"/>
              <a:defRPr sz="2000"/>
            </a:pPr>
            <a:r>
              <a:t>quasi-équivalent à ifconfig</a:t>
            </a:r>
          </a:p>
        </p:txBody>
      </p:sp>
      <p:sp>
        <p:nvSpPr>
          <p:cNvPr id="2760"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138</a:t>
            </a:fld>
            <a:endParaRPr/>
          </a:p>
        </p:txBody>
      </p:sp>
      <p:sp>
        <p:nvSpPr>
          <p:cNvPr id="2761"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sp>
        <p:nvSpPr>
          <p:cNvPr id="2762" name="4 - La couche Internet - Configuration IPv4 des hôtes"/>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Configuration IPv4 des hôtes</a:t>
            </a:r>
          </a:p>
        </p:txBody>
      </p:sp>
      <p:pic>
        <p:nvPicPr>
          <p:cNvPr id="2763"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769" name="Grouper"/>
          <p:cNvGrpSpPr/>
          <p:nvPr/>
        </p:nvGrpSpPr>
        <p:grpSpPr>
          <a:xfrm>
            <a:off x="317500" y="1270000"/>
            <a:ext cx="9525000" cy="38100"/>
            <a:chOff x="0" y="0"/>
            <a:chExt cx="9525000" cy="38100"/>
          </a:xfrm>
        </p:grpSpPr>
        <p:sp>
          <p:nvSpPr>
            <p:cNvPr id="2767"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768"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770" name="Numéro de diapositive"/>
          <p:cNvSpPr txBox="1">
            <a:spLocks noGrp="1"/>
          </p:cNvSpPr>
          <p:nvPr>
            <p:ph type="sldNum" sz="quarter" idx="4294967295"/>
          </p:nvPr>
        </p:nvSpPr>
        <p:spPr>
          <a:xfrm>
            <a:off x="9550400" y="7200900"/>
            <a:ext cx="342901"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457200">
              <a:lnSpc>
                <a:spcPct val="100000"/>
              </a:lnSpc>
              <a:spcBef>
                <a:spcPts val="0"/>
              </a:spcBef>
              <a:defRPr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139</a:t>
            </a:fld>
            <a:endParaRPr/>
          </a:p>
        </p:txBody>
      </p:sp>
      <p:sp>
        <p:nvSpPr>
          <p:cNvPr id="2771" name="Commandes utiles"/>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Commandes utiles</a:t>
            </a:r>
          </a:p>
        </p:txBody>
      </p:sp>
      <p:sp>
        <p:nvSpPr>
          <p:cNvPr id="2772" name="Windows…"/>
          <p:cNvSpPr txBox="1">
            <a:spLocks noGrp="1"/>
          </p:cNvSpPr>
          <p:nvPr>
            <p:ph type="body" idx="1"/>
          </p:nvPr>
        </p:nvSpPr>
        <p:spPr>
          <a:xfrm>
            <a:off x="304800" y="2032000"/>
            <a:ext cx="9601200" cy="4864100"/>
          </a:xfrm>
          <a:prstGeom prst="rect">
            <a:avLst/>
          </a:prstGeom>
        </p:spPr>
        <p:txBody>
          <a:bodyPr lIns="25400" tIns="25400" rIns="25400" bIns="25400" anchor="t"/>
          <a:lstStyle/>
          <a:p>
            <a:pPr>
              <a:lnSpc>
                <a:spcPct val="100000"/>
              </a:lnSpc>
              <a:spcBef>
                <a:spcPts val="100"/>
              </a:spcBef>
              <a:buClr>
                <a:srgbClr val="040F6A"/>
              </a:buClr>
              <a:buFont typeface="Lucida Grande"/>
              <a:defRPr sz="2000"/>
            </a:pPr>
            <a:r>
              <a:t>Windows</a:t>
            </a:r>
          </a:p>
          <a:p>
            <a:pPr lvl="1">
              <a:lnSpc>
                <a:spcPct val="100000"/>
              </a:lnSpc>
              <a:spcBef>
                <a:spcPts val="100"/>
              </a:spcBef>
              <a:buClr>
                <a:srgbClr val="040F6A"/>
              </a:buClr>
              <a:buSzPct val="75000"/>
              <a:buFont typeface="Lucida Grande"/>
              <a:buChar char="‣"/>
              <a:defRPr sz="2000"/>
            </a:pPr>
            <a:r>
              <a:rPr b="1">
                <a:latin typeface="Consolas"/>
                <a:ea typeface="Consolas"/>
                <a:cs typeface="Consolas"/>
                <a:sym typeface="Consolas"/>
              </a:rPr>
              <a:t>ipconfig</a:t>
            </a:r>
          </a:p>
          <a:p>
            <a:pPr lvl="1">
              <a:lnSpc>
                <a:spcPct val="100000"/>
              </a:lnSpc>
              <a:spcBef>
                <a:spcPts val="100"/>
              </a:spcBef>
              <a:buClr>
                <a:srgbClr val="040F6A"/>
              </a:buClr>
              <a:buSzPct val="75000"/>
              <a:buFont typeface="Lucida Grande"/>
              <a:buChar char="‣"/>
              <a:defRPr sz="2000"/>
            </a:pPr>
            <a:endParaRPr b="1">
              <a:latin typeface="Consolas"/>
              <a:ea typeface="Consolas"/>
              <a:cs typeface="Consolas"/>
              <a:sym typeface="Consolas"/>
            </a:endParaRPr>
          </a:p>
          <a:p>
            <a:pPr lvl="1">
              <a:lnSpc>
                <a:spcPct val="100000"/>
              </a:lnSpc>
              <a:spcBef>
                <a:spcPts val="100"/>
              </a:spcBef>
              <a:buClr>
                <a:srgbClr val="040F6A"/>
              </a:buClr>
              <a:buSzPct val="75000"/>
              <a:buFont typeface="Lucida Grande"/>
              <a:buChar char="‣"/>
              <a:defRPr sz="2000"/>
            </a:pPr>
            <a:endParaRPr b="1">
              <a:latin typeface="Consolas"/>
              <a:ea typeface="Consolas"/>
              <a:cs typeface="Consolas"/>
              <a:sym typeface="Consolas"/>
            </a:endParaRPr>
          </a:p>
          <a:p>
            <a:pPr lvl="1">
              <a:lnSpc>
                <a:spcPct val="100000"/>
              </a:lnSpc>
              <a:spcBef>
                <a:spcPts val="100"/>
              </a:spcBef>
              <a:buClr>
                <a:srgbClr val="040F6A"/>
              </a:buClr>
              <a:buSzPct val="75000"/>
              <a:buFont typeface="Lucida Grande"/>
              <a:buChar char="‣"/>
              <a:defRPr sz="2000"/>
            </a:pPr>
            <a:endParaRPr b="1">
              <a:latin typeface="Consolas"/>
              <a:ea typeface="Consolas"/>
              <a:cs typeface="Consolas"/>
              <a:sym typeface="Consolas"/>
            </a:endParaRPr>
          </a:p>
          <a:p>
            <a:pPr lvl="1">
              <a:lnSpc>
                <a:spcPct val="100000"/>
              </a:lnSpc>
              <a:spcBef>
                <a:spcPts val="100"/>
              </a:spcBef>
              <a:buClr>
                <a:srgbClr val="040F6A"/>
              </a:buClr>
              <a:buSzPct val="75000"/>
              <a:buFont typeface="Lucida Grande"/>
              <a:buChar char="‣"/>
              <a:defRPr sz="2000"/>
            </a:pPr>
            <a:endParaRPr b="1">
              <a:latin typeface="Consolas"/>
              <a:ea typeface="Consolas"/>
              <a:cs typeface="Consolas"/>
              <a:sym typeface="Consolas"/>
            </a:endParaRPr>
          </a:p>
          <a:p>
            <a:pPr lvl="1">
              <a:lnSpc>
                <a:spcPct val="100000"/>
              </a:lnSpc>
              <a:spcBef>
                <a:spcPts val="100"/>
              </a:spcBef>
              <a:buClr>
                <a:srgbClr val="040F6A"/>
              </a:buClr>
              <a:buSzPct val="75000"/>
              <a:buFont typeface="Lucida Grande"/>
              <a:buChar char="‣"/>
              <a:defRPr sz="2000"/>
            </a:pPr>
            <a:endParaRPr b="1">
              <a:latin typeface="Consolas"/>
              <a:ea typeface="Consolas"/>
              <a:cs typeface="Consolas"/>
              <a:sym typeface="Consolas"/>
            </a:endParaRPr>
          </a:p>
          <a:p>
            <a:pPr lvl="1">
              <a:lnSpc>
                <a:spcPct val="100000"/>
              </a:lnSpc>
              <a:spcBef>
                <a:spcPts val="100"/>
              </a:spcBef>
              <a:buClr>
                <a:srgbClr val="040F6A"/>
              </a:buClr>
              <a:buSzPct val="75000"/>
              <a:buFont typeface="Lucida Grande"/>
              <a:buChar char="‣"/>
              <a:defRPr sz="2000"/>
            </a:pPr>
            <a:endParaRPr b="1">
              <a:latin typeface="Consolas"/>
              <a:ea typeface="Consolas"/>
              <a:cs typeface="Consolas"/>
              <a:sym typeface="Consolas"/>
            </a:endParaRPr>
          </a:p>
          <a:p>
            <a:pPr lvl="1">
              <a:lnSpc>
                <a:spcPct val="100000"/>
              </a:lnSpc>
              <a:spcBef>
                <a:spcPts val="100"/>
              </a:spcBef>
              <a:buClr>
                <a:srgbClr val="040F6A"/>
              </a:buClr>
              <a:buSzPct val="75000"/>
              <a:buFont typeface="Lucida Grande"/>
              <a:buChar char="‣"/>
              <a:defRPr sz="2000"/>
            </a:pPr>
            <a:endParaRPr b="1">
              <a:latin typeface="Consolas"/>
              <a:ea typeface="Consolas"/>
              <a:cs typeface="Consolas"/>
              <a:sym typeface="Consolas"/>
            </a:endParaRPr>
          </a:p>
          <a:p>
            <a:pPr lvl="1">
              <a:lnSpc>
                <a:spcPct val="100000"/>
              </a:lnSpc>
              <a:spcBef>
                <a:spcPts val="100"/>
              </a:spcBef>
              <a:buClr>
                <a:srgbClr val="040F6A"/>
              </a:buClr>
              <a:buSzPct val="75000"/>
              <a:buFont typeface="Lucida Grande"/>
              <a:buChar char="‣"/>
              <a:defRPr sz="2000"/>
            </a:pPr>
            <a:endParaRPr b="1">
              <a:latin typeface="Consolas"/>
              <a:ea typeface="Consolas"/>
              <a:cs typeface="Consolas"/>
              <a:sym typeface="Consolas"/>
            </a:endParaRPr>
          </a:p>
          <a:p>
            <a:pPr lvl="1">
              <a:lnSpc>
                <a:spcPct val="100000"/>
              </a:lnSpc>
              <a:spcBef>
                <a:spcPts val="100"/>
              </a:spcBef>
              <a:buClr>
                <a:srgbClr val="040F6A"/>
              </a:buClr>
              <a:buSzPct val="75000"/>
              <a:buFont typeface="Lucida Grande"/>
              <a:buChar char="‣"/>
              <a:defRPr sz="2000"/>
            </a:pPr>
            <a:endParaRPr b="1">
              <a:latin typeface="Consolas"/>
              <a:ea typeface="Consolas"/>
              <a:cs typeface="Consolas"/>
              <a:sym typeface="Consolas"/>
            </a:endParaRPr>
          </a:p>
          <a:p>
            <a:pPr lvl="1">
              <a:lnSpc>
                <a:spcPct val="100000"/>
              </a:lnSpc>
              <a:spcBef>
                <a:spcPts val="100"/>
              </a:spcBef>
              <a:buClr>
                <a:srgbClr val="040F6A"/>
              </a:buClr>
              <a:buSzPct val="75000"/>
              <a:buFont typeface="Lucida Grande"/>
              <a:buChar char="‣"/>
              <a:defRPr sz="2000"/>
            </a:pPr>
            <a:endParaRPr b="1">
              <a:latin typeface="Consolas"/>
              <a:ea typeface="Consolas"/>
              <a:cs typeface="Consolas"/>
              <a:sym typeface="Consolas"/>
            </a:endParaRPr>
          </a:p>
          <a:p>
            <a:pPr lvl="1">
              <a:lnSpc>
                <a:spcPct val="100000"/>
              </a:lnSpc>
              <a:spcBef>
                <a:spcPts val="100"/>
              </a:spcBef>
              <a:buClr>
                <a:srgbClr val="040F6A"/>
              </a:buClr>
              <a:buSzPct val="75000"/>
              <a:buFont typeface="Lucida Grande"/>
              <a:buChar char="‣"/>
              <a:defRPr sz="2000"/>
            </a:pPr>
            <a:r>
              <a:rPr b="1">
                <a:latin typeface="Consolas"/>
                <a:ea typeface="Consolas"/>
                <a:cs typeface="Consolas"/>
                <a:sym typeface="Consolas"/>
              </a:rPr>
              <a:t>ipconfig /all</a:t>
            </a:r>
          </a:p>
          <a:p>
            <a:pPr lvl="2">
              <a:lnSpc>
                <a:spcPct val="100000"/>
              </a:lnSpc>
              <a:spcBef>
                <a:spcPts val="100"/>
              </a:spcBef>
              <a:buClr>
                <a:srgbClr val="040F6A"/>
              </a:buClr>
              <a:buSzPct val="75000"/>
              <a:buFont typeface="Lucida Grande"/>
              <a:buChar char="‣"/>
              <a:defRPr sz="2000"/>
            </a:pPr>
            <a:r>
              <a:t>Permet d'avoir toutes les caractéristiques des connexions réseaux : adresse IP, adresse MAC…</a:t>
            </a:r>
          </a:p>
        </p:txBody>
      </p:sp>
      <p:sp>
        <p:nvSpPr>
          <p:cNvPr id="2773"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139</a:t>
            </a:fld>
            <a:endParaRPr/>
          </a:p>
        </p:txBody>
      </p:sp>
      <p:sp>
        <p:nvSpPr>
          <p:cNvPr id="2774"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sp>
        <p:nvSpPr>
          <p:cNvPr id="2775" name="4 - La couche Internet - Configuration IPv4 des hôtes"/>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Configuration IPv4 des hôtes</a:t>
            </a:r>
          </a:p>
        </p:txBody>
      </p:sp>
      <p:pic>
        <p:nvPicPr>
          <p:cNvPr id="2776"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sp>
        <p:nvSpPr>
          <p:cNvPr id="2777" name="C:&gt;ipconfig…"/>
          <p:cNvSpPr txBox="1"/>
          <p:nvPr/>
        </p:nvSpPr>
        <p:spPr>
          <a:xfrm>
            <a:off x="3358451" y="2009092"/>
            <a:ext cx="6422852" cy="3728816"/>
          </a:xfrm>
          <a:prstGeom prst="rect">
            <a:avLst/>
          </a:prstGeom>
          <a:solidFill>
            <a:srgbClr val="F8F9FA"/>
          </a:solidFill>
          <a:ln w="12700">
            <a:miter lim="400000"/>
          </a:ln>
          <a:effectLst>
            <a:outerShdw blurRad="127000" dist="43006" dir="2441424"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lnSpc>
                <a:spcPct val="100000"/>
              </a:lnSpc>
              <a:spcBef>
                <a:spcPts val="0"/>
              </a:spcBef>
              <a:defRPr sz="1400" b="0" spc="0">
                <a:solidFill>
                  <a:srgbClr val="408080"/>
                </a:solidFill>
                <a:latin typeface="Consolas"/>
                <a:ea typeface="Consolas"/>
                <a:cs typeface="Consolas"/>
                <a:sym typeface="Consolas"/>
              </a:defRPr>
            </a:pPr>
            <a:r>
              <a:rPr i="0">
                <a:solidFill>
                  <a:srgbClr val="202123"/>
                </a:solidFill>
              </a:rPr>
              <a:t>C:</a:t>
            </a:r>
            <a:r>
              <a:t>&gt;ipconfig</a:t>
            </a:r>
            <a:endParaRPr i="0">
              <a:solidFill>
                <a:srgbClr val="202123"/>
              </a:solidFill>
            </a:endParaRPr>
          </a:p>
          <a:p>
            <a:pPr defTabSz="457200">
              <a:lnSpc>
                <a:spcPct val="100000"/>
              </a:lnSpc>
              <a:spcBef>
                <a:spcPts val="0"/>
              </a:spcBef>
              <a:defRPr sz="1400" b="0" i="0" spc="0">
                <a:solidFill>
                  <a:srgbClr val="202123"/>
                </a:solidFill>
                <a:latin typeface="Consolas"/>
                <a:ea typeface="Consolas"/>
                <a:cs typeface="Consolas"/>
                <a:sym typeface="Consolas"/>
              </a:defRPr>
            </a:pPr>
            <a:endParaRPr i="0">
              <a:solidFill>
                <a:srgbClr val="202123"/>
              </a:solidFill>
            </a:endParaRPr>
          </a:p>
          <a:p>
            <a:pPr defTabSz="457200">
              <a:lnSpc>
                <a:spcPct val="100000"/>
              </a:lnSpc>
              <a:spcBef>
                <a:spcPts val="0"/>
              </a:spcBef>
              <a:defRPr sz="1400" b="0" i="0" spc="0">
                <a:solidFill>
                  <a:srgbClr val="202123"/>
                </a:solidFill>
                <a:latin typeface="Consolas"/>
                <a:ea typeface="Consolas"/>
                <a:cs typeface="Consolas"/>
                <a:sym typeface="Consolas"/>
              </a:defRPr>
            </a:pPr>
            <a:r>
              <a:t>Configuration IP de Windows</a:t>
            </a:r>
          </a:p>
          <a:p>
            <a:pPr defTabSz="457200">
              <a:lnSpc>
                <a:spcPct val="100000"/>
              </a:lnSpc>
              <a:spcBef>
                <a:spcPts val="0"/>
              </a:spcBef>
              <a:defRPr sz="1400" b="0" i="0" spc="0">
                <a:solidFill>
                  <a:srgbClr val="202123"/>
                </a:solidFill>
                <a:latin typeface="Consolas"/>
                <a:ea typeface="Consolas"/>
                <a:cs typeface="Consolas"/>
                <a:sym typeface="Consolas"/>
              </a:defRPr>
            </a:pPr>
            <a:endParaRPr/>
          </a:p>
          <a:p>
            <a:pPr defTabSz="457200">
              <a:lnSpc>
                <a:spcPct val="100000"/>
              </a:lnSpc>
              <a:spcBef>
                <a:spcPts val="0"/>
              </a:spcBef>
              <a:defRPr sz="1400" b="0" i="0" spc="0">
                <a:solidFill>
                  <a:srgbClr val="202123"/>
                </a:solidFill>
                <a:latin typeface="Consolas"/>
                <a:ea typeface="Consolas"/>
                <a:cs typeface="Consolas"/>
                <a:sym typeface="Consolas"/>
              </a:defRPr>
            </a:pPr>
            <a:r>
              <a:t>Carte réseau sans fil Connexion réseau sans fil :</a:t>
            </a:r>
          </a:p>
          <a:p>
            <a:pPr defTabSz="457200">
              <a:lnSpc>
                <a:spcPct val="100000"/>
              </a:lnSpc>
              <a:spcBef>
                <a:spcPts val="0"/>
              </a:spcBef>
              <a:defRPr sz="1400" b="0" i="0" spc="0">
                <a:solidFill>
                  <a:srgbClr val="202123"/>
                </a:solidFill>
                <a:latin typeface="Consolas"/>
                <a:ea typeface="Consolas"/>
                <a:cs typeface="Consolas"/>
                <a:sym typeface="Consolas"/>
              </a:defRPr>
            </a:pPr>
            <a:endParaRPr/>
          </a:p>
          <a:p>
            <a:pPr defTabSz="457200">
              <a:lnSpc>
                <a:spcPct val="100000"/>
              </a:lnSpc>
              <a:spcBef>
                <a:spcPts val="0"/>
              </a:spcBef>
              <a:defRPr sz="1400" b="0" i="0" spc="0">
                <a:solidFill>
                  <a:srgbClr val="202123"/>
                </a:solidFill>
                <a:latin typeface="Consolas"/>
                <a:ea typeface="Consolas"/>
                <a:cs typeface="Consolas"/>
                <a:sym typeface="Consolas"/>
              </a:defRPr>
            </a:pPr>
            <a:r>
              <a:t>   Statut du média. . . . . . . . . . . . : Média déconnecté</a:t>
            </a:r>
          </a:p>
          <a:p>
            <a:pPr defTabSz="457200">
              <a:lnSpc>
                <a:spcPct val="100000"/>
              </a:lnSpc>
              <a:spcBef>
                <a:spcPts val="0"/>
              </a:spcBef>
              <a:defRPr sz="1400" b="0" i="0" spc="0">
                <a:solidFill>
                  <a:srgbClr val="202123"/>
                </a:solidFill>
                <a:latin typeface="Consolas"/>
                <a:ea typeface="Consolas"/>
                <a:cs typeface="Consolas"/>
                <a:sym typeface="Consolas"/>
              </a:defRPr>
            </a:pPr>
            <a:r>
              <a:t>   Suffixe DNS propre à la connexion. . . :</a:t>
            </a:r>
          </a:p>
          <a:p>
            <a:pPr defTabSz="457200">
              <a:lnSpc>
                <a:spcPct val="100000"/>
              </a:lnSpc>
              <a:spcBef>
                <a:spcPts val="0"/>
              </a:spcBef>
              <a:defRPr sz="1400" b="0" i="0" spc="0">
                <a:solidFill>
                  <a:srgbClr val="202123"/>
                </a:solidFill>
                <a:latin typeface="Consolas"/>
                <a:ea typeface="Consolas"/>
                <a:cs typeface="Consolas"/>
                <a:sym typeface="Consolas"/>
              </a:defRPr>
            </a:pPr>
            <a:endParaRPr/>
          </a:p>
          <a:p>
            <a:pPr defTabSz="457200">
              <a:lnSpc>
                <a:spcPct val="100000"/>
              </a:lnSpc>
              <a:spcBef>
                <a:spcPts val="0"/>
              </a:spcBef>
              <a:defRPr sz="1400" b="0" i="0" spc="0">
                <a:solidFill>
                  <a:srgbClr val="202123"/>
                </a:solidFill>
                <a:latin typeface="Consolas"/>
                <a:ea typeface="Consolas"/>
                <a:cs typeface="Consolas"/>
                <a:sym typeface="Consolas"/>
              </a:defRPr>
            </a:pPr>
            <a:r>
              <a:t>Carte Ethernet Connexion au réseau local :</a:t>
            </a:r>
          </a:p>
          <a:p>
            <a:pPr defTabSz="457200">
              <a:lnSpc>
                <a:spcPct val="100000"/>
              </a:lnSpc>
              <a:spcBef>
                <a:spcPts val="0"/>
              </a:spcBef>
              <a:defRPr sz="1400" b="0" i="0" spc="0">
                <a:solidFill>
                  <a:srgbClr val="202123"/>
                </a:solidFill>
                <a:latin typeface="Consolas"/>
                <a:ea typeface="Consolas"/>
                <a:cs typeface="Consolas"/>
                <a:sym typeface="Consolas"/>
              </a:defRPr>
            </a:pPr>
            <a:endParaRPr/>
          </a:p>
          <a:p>
            <a:pPr defTabSz="457200">
              <a:lnSpc>
                <a:spcPct val="100000"/>
              </a:lnSpc>
              <a:spcBef>
                <a:spcPts val="0"/>
              </a:spcBef>
              <a:defRPr sz="1400" b="0" i="0" spc="0">
                <a:solidFill>
                  <a:srgbClr val="202123"/>
                </a:solidFill>
                <a:latin typeface="Consolas"/>
                <a:ea typeface="Consolas"/>
                <a:cs typeface="Consolas"/>
                <a:sym typeface="Consolas"/>
              </a:defRPr>
            </a:pPr>
            <a:r>
              <a:t>   Suffixe DNS propre à la connexion. . . :</a:t>
            </a:r>
          </a:p>
          <a:p>
            <a:pPr defTabSz="457200">
              <a:lnSpc>
                <a:spcPct val="100000"/>
              </a:lnSpc>
              <a:spcBef>
                <a:spcPts val="0"/>
              </a:spcBef>
              <a:defRPr sz="1400" b="0" i="0" spc="0">
                <a:solidFill>
                  <a:srgbClr val="202123"/>
                </a:solidFill>
                <a:latin typeface="Consolas"/>
                <a:ea typeface="Consolas"/>
                <a:cs typeface="Consolas"/>
                <a:sym typeface="Consolas"/>
              </a:defRPr>
            </a:pPr>
            <a:r>
              <a:t>   Adresse IPv6 de liaison locale. . . . .: fe80::89c9:7d53:f73:c8c4</a:t>
            </a:r>
            <a:r>
              <a:rPr>
                <a:solidFill>
                  <a:srgbClr val="19177C"/>
                </a:solidFill>
              </a:rPr>
              <a:t>%1</a:t>
            </a:r>
            <a:r>
              <a:t>1</a:t>
            </a:r>
          </a:p>
          <a:p>
            <a:pPr defTabSz="457200">
              <a:lnSpc>
                <a:spcPct val="100000"/>
              </a:lnSpc>
              <a:spcBef>
                <a:spcPts val="0"/>
              </a:spcBef>
              <a:defRPr sz="1400" b="0" i="0" spc="0">
                <a:solidFill>
                  <a:srgbClr val="202123"/>
                </a:solidFill>
                <a:latin typeface="Consolas"/>
                <a:ea typeface="Consolas"/>
                <a:cs typeface="Consolas"/>
                <a:sym typeface="Consolas"/>
              </a:defRPr>
            </a:pPr>
            <a:r>
              <a:t>   Adresse IPv4. . . . . . . . . . . . . .: 192.168.1.2</a:t>
            </a:r>
          </a:p>
          <a:p>
            <a:pPr defTabSz="457200">
              <a:lnSpc>
                <a:spcPct val="100000"/>
              </a:lnSpc>
              <a:spcBef>
                <a:spcPts val="0"/>
              </a:spcBef>
              <a:defRPr sz="1400" b="0" i="0" spc="0">
                <a:solidFill>
                  <a:srgbClr val="202123"/>
                </a:solidFill>
                <a:latin typeface="Consolas"/>
                <a:ea typeface="Consolas"/>
                <a:cs typeface="Consolas"/>
                <a:sym typeface="Consolas"/>
              </a:defRPr>
            </a:pPr>
            <a:r>
              <a:t>   Masque de sous-réseau. . . . . . . . . : 255.255.255.0</a:t>
            </a:r>
          </a:p>
          <a:p>
            <a:pPr defTabSz="457200">
              <a:lnSpc>
                <a:spcPct val="100000"/>
              </a:lnSpc>
              <a:spcBef>
                <a:spcPts val="0"/>
              </a:spcBef>
              <a:defRPr sz="1400" b="0" i="0" spc="0">
                <a:solidFill>
                  <a:srgbClr val="202123"/>
                </a:solidFill>
                <a:latin typeface="Consolas"/>
                <a:ea typeface="Consolas"/>
                <a:cs typeface="Consolas"/>
                <a:sym typeface="Consolas"/>
              </a:defRPr>
            </a:pPr>
            <a:r>
              <a:t>   Passerelle [[par défaut]]. . . . . . . . . : 192.168.1.1</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457" name="Grouper"/>
          <p:cNvGrpSpPr/>
          <p:nvPr/>
        </p:nvGrpSpPr>
        <p:grpSpPr>
          <a:xfrm>
            <a:off x="317500" y="1270000"/>
            <a:ext cx="9525000" cy="38100"/>
            <a:chOff x="0" y="0"/>
            <a:chExt cx="9525000" cy="38100"/>
          </a:xfrm>
        </p:grpSpPr>
        <p:sp>
          <p:nvSpPr>
            <p:cNvPr id="455"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456"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458"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459" name="Le modèle OSI (Open Systems Interconnection) est un cadre conceptuel développé par l'Organisation internationale de normalisation (ISO) pour standardiser la communication entre systèmes informatiques en réseau.…"/>
          <p:cNvSpPr txBox="1">
            <a:spLocks noGrp="1"/>
          </p:cNvSpPr>
          <p:nvPr>
            <p:ph type="body" idx="1"/>
          </p:nvPr>
        </p:nvSpPr>
        <p:spPr>
          <a:xfrm>
            <a:off x="304800" y="1772509"/>
            <a:ext cx="9601200" cy="4691791"/>
          </a:xfrm>
          <a:prstGeom prst="rect">
            <a:avLst/>
          </a:prstGeom>
        </p:spPr>
        <p:txBody>
          <a:bodyPr lIns="25400" tIns="25400" rIns="25400" bIns="25400"/>
          <a:lstStyle/>
          <a:p>
            <a:pPr marL="571500" lvl="1" indent="-254000">
              <a:buSzPct val="75000"/>
              <a:buChar char="‣"/>
            </a:pPr>
            <a:r>
              <a:t>Le modèle OSI (</a:t>
            </a:r>
            <a:r>
              <a:rPr i="1"/>
              <a:t>Open Systems Interconnection</a:t>
            </a:r>
            <a:r>
              <a:t>) est un cadre conceptuel développé par l'Organisation internationale de normalisation (ISO) pour standardiser la communication entre systèmes informatiques en réseau. </a:t>
            </a:r>
          </a:p>
          <a:p>
            <a:pPr marL="571500" lvl="1" indent="-254000">
              <a:buSzPct val="75000"/>
              <a:buChar char="‣"/>
            </a:pPr>
            <a:endParaRPr/>
          </a:p>
          <a:p>
            <a:pPr marL="571500" marR="4800600" lvl="1" indent="-254000">
              <a:buSzPct val="75000"/>
              <a:buChar char="‣"/>
            </a:pPr>
            <a:r>
              <a:t>Créé dans les années 1970 et publié en 1984, ce modèle divise le processus de communication en </a:t>
            </a:r>
            <a:r>
              <a:rPr b="1"/>
              <a:t>sept couches distinctes</a:t>
            </a:r>
            <a:r>
              <a:t>, chacune ayant des fonctions spécifiques et interagissant avec les couches adjacentes. </a:t>
            </a:r>
          </a:p>
          <a:p>
            <a:pPr marL="571500" marR="4800600" lvl="1" indent="-254000">
              <a:buSzPct val="75000"/>
              <a:buChar char="‣"/>
            </a:pPr>
            <a:endParaRPr/>
          </a:p>
          <a:p>
            <a:pPr marL="571500" marR="4800600" lvl="1" indent="-254000">
              <a:buSzPct val="75000"/>
              <a:buChar char="‣"/>
            </a:pPr>
            <a:r>
              <a:t>Cette division facilite la compréhension, la conception et le dépannage des réseaux complexes.</a:t>
            </a:r>
          </a:p>
        </p:txBody>
      </p:sp>
      <p:sp>
        <p:nvSpPr>
          <p:cNvPr id="460" name="3 - Le modèle de référence OSI"/>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3 - Le modèle de référence OSI</a:t>
            </a:r>
          </a:p>
        </p:txBody>
      </p:sp>
      <p:pic>
        <p:nvPicPr>
          <p:cNvPr id="461" name="OSIMODELET.png" descr="OSIMODELET.png"/>
          <p:cNvPicPr>
            <a:picLocks noChangeAspect="1"/>
          </p:cNvPicPr>
          <p:nvPr/>
        </p:nvPicPr>
        <p:blipFill>
          <a:blip r:embed="rId2"/>
          <a:stretch>
            <a:fillRect/>
          </a:stretch>
        </p:blipFill>
        <p:spPr>
          <a:xfrm>
            <a:off x="7299740" y="209593"/>
            <a:ext cx="1828801" cy="933407"/>
          </a:xfrm>
          <a:prstGeom prst="rect">
            <a:avLst/>
          </a:prstGeom>
          <a:ln w="12700">
            <a:miter lim="400000"/>
          </a:ln>
        </p:spPr>
      </p:pic>
      <p:sp>
        <p:nvSpPr>
          <p:cNvPr id="462" name="Architecture de communication en couches                 Ch.1"/>
          <p:cNvSpPr txBox="1"/>
          <p:nvPr/>
        </p:nvSpPr>
        <p:spPr>
          <a:xfrm>
            <a:off x="279400" y="139700"/>
            <a:ext cx="959823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00000"/>
              </a:lnSpc>
              <a:spcBef>
                <a:spcPts val="0"/>
              </a:spcBef>
              <a:defRPr sz="3600" b="0" i="0" spc="-72">
                <a:latin typeface="+mj-lt"/>
                <a:ea typeface="+mj-ea"/>
                <a:cs typeface="+mj-cs"/>
                <a:sym typeface="Garamond"/>
              </a:defRPr>
            </a:pPr>
            <a:r>
              <a:rPr sz="3300" spc="-131"/>
              <a:t>Architecture de communication en couches</a:t>
            </a:r>
            <a:r>
              <a:rPr sz="2200" spc="-44">
                <a:latin typeface="Consolas"/>
                <a:ea typeface="Consolas"/>
                <a:cs typeface="Consolas"/>
                <a:sym typeface="Consolas"/>
              </a:rPr>
              <a:t>                 Ch.1</a:t>
            </a:r>
          </a:p>
        </p:txBody>
      </p:sp>
      <p:grpSp>
        <p:nvGrpSpPr>
          <p:cNvPr id="465" name="Modèle-OSI.png"/>
          <p:cNvGrpSpPr/>
          <p:nvPr/>
        </p:nvGrpSpPr>
        <p:grpSpPr>
          <a:xfrm>
            <a:off x="5184611" y="3187939"/>
            <a:ext cx="4769178" cy="3718800"/>
            <a:chOff x="0" y="0"/>
            <a:chExt cx="4769176" cy="3718799"/>
          </a:xfrm>
        </p:grpSpPr>
        <p:pic>
          <p:nvPicPr>
            <p:cNvPr id="464" name="Modèle-OSI.png" descr="Modèle-OSI.png"/>
            <p:cNvPicPr>
              <a:picLocks noChangeAspect="1"/>
            </p:cNvPicPr>
            <p:nvPr/>
          </p:nvPicPr>
          <p:blipFill>
            <a:blip r:embed="rId3"/>
            <a:stretch>
              <a:fillRect/>
            </a:stretch>
          </p:blipFill>
          <p:spPr>
            <a:xfrm>
              <a:off x="127000" y="88900"/>
              <a:ext cx="4515177" cy="3388600"/>
            </a:xfrm>
            <a:prstGeom prst="rect">
              <a:avLst/>
            </a:prstGeom>
            <a:ln>
              <a:noFill/>
            </a:ln>
            <a:effectLst/>
          </p:spPr>
        </p:pic>
        <p:pic>
          <p:nvPicPr>
            <p:cNvPr id="463" name="Modèle-OSI.png" descr="Modèle-OSI.png"/>
            <p:cNvPicPr>
              <a:picLocks/>
            </p:cNvPicPr>
            <p:nvPr/>
          </p:nvPicPr>
          <p:blipFill>
            <a:blip r:embed="rId4"/>
            <a:stretch>
              <a:fillRect/>
            </a:stretch>
          </p:blipFill>
          <p:spPr>
            <a:xfrm>
              <a:off x="0" y="0"/>
              <a:ext cx="4769177" cy="3718800"/>
            </a:xfrm>
            <a:prstGeom prst="rect">
              <a:avLst/>
            </a:prstGeom>
            <a:effectLst/>
          </p:spPr>
        </p:pic>
      </p:grpSp>
      <p:sp>
        <p:nvSpPr>
          <p:cNvPr id="466" name="Fig 1.8 - Le modèle OSI"/>
          <p:cNvSpPr txBox="1"/>
          <p:nvPr/>
        </p:nvSpPr>
        <p:spPr>
          <a:xfrm>
            <a:off x="5131264" y="6928709"/>
            <a:ext cx="3098760"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1.8 - Le modèle OSI</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781" name="Grouper"/>
          <p:cNvGrpSpPr/>
          <p:nvPr/>
        </p:nvGrpSpPr>
        <p:grpSpPr>
          <a:xfrm>
            <a:off x="317500" y="1270000"/>
            <a:ext cx="9525000" cy="38100"/>
            <a:chOff x="0" y="0"/>
            <a:chExt cx="9525000" cy="38100"/>
          </a:xfrm>
        </p:grpSpPr>
        <p:sp>
          <p:nvSpPr>
            <p:cNvPr id="2779"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780"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782" name="Numéro de diapositive"/>
          <p:cNvSpPr txBox="1">
            <a:spLocks noGrp="1"/>
          </p:cNvSpPr>
          <p:nvPr>
            <p:ph type="sldNum" sz="quarter" idx="4294967295"/>
          </p:nvPr>
        </p:nvSpPr>
        <p:spPr>
          <a:xfrm>
            <a:off x="9550400" y="7200900"/>
            <a:ext cx="342901"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457200">
              <a:lnSpc>
                <a:spcPct val="100000"/>
              </a:lnSpc>
              <a:spcBef>
                <a:spcPts val="0"/>
              </a:spcBef>
              <a:defRPr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140</a:t>
            </a:fld>
            <a:endParaRPr/>
          </a:p>
        </p:txBody>
      </p:sp>
      <p:sp>
        <p:nvSpPr>
          <p:cNvPr id="2783" name="ICMP - Internet Control Message Protocol"/>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pPr defTabSz="457200">
              <a:spcBef>
                <a:spcPts val="0"/>
              </a:spcBef>
              <a:defRPr i="0">
                <a:solidFill>
                  <a:schemeClr val="accent1">
                    <a:hueOff val="54751"/>
                    <a:satOff val="-1697"/>
                    <a:lumOff val="-18038"/>
                  </a:schemeClr>
                </a:solidFill>
              </a:defRPr>
            </a:pPr>
            <a:r>
              <a:t>ICMP - </a:t>
            </a:r>
            <a:r>
              <a:rPr i="1"/>
              <a:t>Internet Control Message Protocol</a:t>
            </a:r>
          </a:p>
        </p:txBody>
      </p:sp>
      <p:sp>
        <p:nvSpPr>
          <p:cNvPr id="2784" name="ICMP est le contrôleur de la couche internet…"/>
          <p:cNvSpPr txBox="1">
            <a:spLocks noGrp="1"/>
          </p:cNvSpPr>
          <p:nvPr>
            <p:ph type="body" idx="1"/>
          </p:nvPr>
        </p:nvSpPr>
        <p:spPr>
          <a:xfrm>
            <a:off x="304800" y="2032000"/>
            <a:ext cx="9601200" cy="4864100"/>
          </a:xfrm>
          <a:prstGeom prst="rect">
            <a:avLst/>
          </a:prstGeom>
        </p:spPr>
        <p:txBody>
          <a:bodyPr lIns="25400" tIns="25400" rIns="25400" bIns="25400" anchor="t"/>
          <a:lstStyle/>
          <a:p>
            <a:pPr>
              <a:lnSpc>
                <a:spcPct val="100000"/>
              </a:lnSpc>
              <a:spcBef>
                <a:spcPts val="100"/>
              </a:spcBef>
              <a:buClr>
                <a:srgbClr val="040F6A"/>
              </a:buClr>
              <a:buFont typeface="Lucida Grande"/>
              <a:defRPr sz="2000"/>
            </a:pPr>
            <a:r>
              <a:t>ICMP est le contrôleur de la couche internet</a:t>
            </a:r>
          </a:p>
          <a:p>
            <a:pPr lvl="1">
              <a:lnSpc>
                <a:spcPct val="100000"/>
              </a:lnSpc>
              <a:spcBef>
                <a:spcPts val="100"/>
              </a:spcBef>
              <a:buClr>
                <a:srgbClr val="040F6A"/>
              </a:buClr>
              <a:buSzPct val="75000"/>
              <a:buFont typeface="Lucida Grande"/>
              <a:buChar char="‣"/>
              <a:defRPr sz="2000"/>
            </a:pPr>
            <a:r>
              <a:t>RFC 792</a:t>
            </a:r>
          </a:p>
          <a:p>
            <a:pPr lvl="1">
              <a:lnSpc>
                <a:spcPct val="100000"/>
              </a:lnSpc>
              <a:spcBef>
                <a:spcPts val="100"/>
              </a:spcBef>
              <a:buClr>
                <a:srgbClr val="040F6A"/>
              </a:buClr>
              <a:buSzPct val="75000"/>
              <a:buFont typeface="Lucida Grande"/>
              <a:buChar char="‣"/>
              <a:defRPr sz="2000"/>
            </a:pPr>
            <a:r>
              <a:t>Message de contrôle et d’erreur</a:t>
            </a:r>
          </a:p>
          <a:p>
            <a:pPr lvl="1">
              <a:lnSpc>
                <a:spcPct val="100000"/>
              </a:lnSpc>
              <a:spcBef>
                <a:spcPts val="100"/>
              </a:spcBef>
              <a:buClr>
                <a:srgbClr val="040F6A"/>
              </a:buClr>
              <a:buSzPct val="75000"/>
              <a:buFont typeface="Lucida Grande"/>
              <a:buChar char="‣"/>
              <a:defRPr sz="2000"/>
            </a:pPr>
            <a:r>
              <a:t>Communications entre routeurs</a:t>
            </a:r>
          </a:p>
          <a:p>
            <a:pPr lvl="2">
              <a:lnSpc>
                <a:spcPct val="100000"/>
              </a:lnSpc>
              <a:spcBef>
                <a:spcPts val="100"/>
              </a:spcBef>
              <a:buClr>
                <a:srgbClr val="040F6A"/>
              </a:buClr>
              <a:buSzPct val="75000"/>
              <a:buFont typeface="Lucida Grande"/>
              <a:buChar char="‣"/>
              <a:defRPr sz="2000"/>
            </a:pPr>
            <a:r>
              <a:t>Signalisation de congestion</a:t>
            </a:r>
          </a:p>
          <a:p>
            <a:pPr lvl="2">
              <a:lnSpc>
                <a:spcPct val="100000"/>
              </a:lnSpc>
              <a:spcBef>
                <a:spcPts val="100"/>
              </a:spcBef>
              <a:buClr>
                <a:srgbClr val="040F6A"/>
              </a:buClr>
              <a:buSzPct val="75000"/>
              <a:buFont typeface="Lucida Grande"/>
              <a:buChar char="‣"/>
              <a:defRPr sz="2000"/>
            </a:pPr>
            <a:r>
              <a:t>Mise à jour de table de routage</a:t>
            </a:r>
          </a:p>
          <a:p>
            <a:pPr lvl="1">
              <a:lnSpc>
                <a:spcPct val="100000"/>
              </a:lnSpc>
              <a:spcBef>
                <a:spcPts val="100"/>
              </a:spcBef>
              <a:buClr>
                <a:srgbClr val="040F6A"/>
              </a:buClr>
              <a:buSzPct val="75000"/>
              <a:buFont typeface="Lucida Grande"/>
              <a:buChar char="‣"/>
              <a:defRPr sz="2000"/>
            </a:pPr>
            <a:r>
              <a:t>Un paquet ICMP est encapsulé dans un datagramme IP. </a:t>
            </a:r>
          </a:p>
          <a:p>
            <a:pPr lvl="1">
              <a:lnSpc>
                <a:spcPct val="100000"/>
              </a:lnSpc>
              <a:spcBef>
                <a:spcPts val="100"/>
              </a:spcBef>
              <a:buClr>
                <a:srgbClr val="040F6A"/>
              </a:buClr>
              <a:buSzPct val="75000"/>
              <a:buFont typeface="Lucida Grande"/>
              <a:buChar char="‣"/>
              <a:defRPr sz="2000"/>
            </a:pPr>
            <a:r>
              <a:t>Un champ type de message (8 bits) et un champ Code d’erreur (8 bits) sont principalement utilisé. Exemples :</a:t>
            </a:r>
          </a:p>
          <a:p>
            <a:pPr lvl="2">
              <a:lnSpc>
                <a:spcPct val="100000"/>
              </a:lnSpc>
              <a:spcBef>
                <a:spcPts val="100"/>
              </a:spcBef>
              <a:buClr>
                <a:srgbClr val="040F6A"/>
              </a:buClr>
              <a:buSzPct val="75000"/>
              <a:buFont typeface="Lucida Grande"/>
              <a:buChar char="‣"/>
              <a:defRPr sz="2000"/>
            </a:pPr>
            <a:r>
              <a:t>Type : 8 ; Code : 0 =&gt; demande d’écho (echo-request)</a:t>
            </a:r>
          </a:p>
          <a:p>
            <a:pPr lvl="2">
              <a:lnSpc>
                <a:spcPct val="100000"/>
              </a:lnSpc>
              <a:spcBef>
                <a:spcPts val="100"/>
              </a:spcBef>
              <a:buClr>
                <a:srgbClr val="040F6A"/>
              </a:buClr>
              <a:buSzPct val="75000"/>
              <a:buFont typeface="Lucida Grande"/>
              <a:buChar char="‣"/>
              <a:defRPr sz="2000"/>
            </a:pPr>
            <a:r>
              <a:t>Type : 0 ; Code : 0 =&gt; réponse d’écho (echo-reply)</a:t>
            </a:r>
          </a:p>
          <a:p>
            <a:pPr lvl="2">
              <a:lnSpc>
                <a:spcPct val="100000"/>
              </a:lnSpc>
              <a:spcBef>
                <a:spcPts val="100"/>
              </a:spcBef>
              <a:buClr>
                <a:srgbClr val="040F6A"/>
              </a:buClr>
              <a:buSzPct val="75000"/>
              <a:buFont typeface="Lucida Grande"/>
              <a:buChar char="‣"/>
              <a:defRPr sz="2000"/>
            </a:pPr>
            <a:r>
              <a:t>Type 11 : Temps dépassé (un TTL a expiré)</a:t>
            </a:r>
          </a:p>
        </p:txBody>
      </p:sp>
      <p:sp>
        <p:nvSpPr>
          <p:cNvPr id="2785"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140</a:t>
            </a:fld>
            <a:endParaRPr/>
          </a:p>
        </p:txBody>
      </p:sp>
      <p:sp>
        <p:nvSpPr>
          <p:cNvPr id="2786"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sp>
        <p:nvSpPr>
          <p:cNvPr id="2787" name="4 - La couche Internet - Autres protocoles"/>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Autres protocoles</a:t>
            </a:r>
          </a:p>
        </p:txBody>
      </p:sp>
      <p:pic>
        <p:nvPicPr>
          <p:cNvPr id="2788"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794" name="Grouper"/>
          <p:cNvGrpSpPr/>
          <p:nvPr/>
        </p:nvGrpSpPr>
        <p:grpSpPr>
          <a:xfrm>
            <a:off x="317500" y="1270000"/>
            <a:ext cx="9525000" cy="38100"/>
            <a:chOff x="0" y="0"/>
            <a:chExt cx="9525000" cy="38100"/>
          </a:xfrm>
        </p:grpSpPr>
        <p:sp>
          <p:nvSpPr>
            <p:cNvPr id="279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79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795" name="Numéro de diapositive"/>
          <p:cNvSpPr txBox="1">
            <a:spLocks noGrp="1"/>
          </p:cNvSpPr>
          <p:nvPr>
            <p:ph type="sldNum" sz="quarter" idx="4294967295"/>
          </p:nvPr>
        </p:nvSpPr>
        <p:spPr>
          <a:xfrm>
            <a:off x="9550400" y="7200900"/>
            <a:ext cx="342901"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457200">
              <a:lnSpc>
                <a:spcPct val="100000"/>
              </a:lnSpc>
              <a:spcBef>
                <a:spcPts val="0"/>
              </a:spcBef>
              <a:defRPr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141</a:t>
            </a:fld>
            <a:endParaRPr/>
          </a:p>
        </p:txBody>
      </p:sp>
      <p:sp>
        <p:nvSpPr>
          <p:cNvPr id="2796" name="ARP - Address Resolution Protocol"/>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pPr defTabSz="457200">
              <a:spcBef>
                <a:spcPts val="0"/>
              </a:spcBef>
              <a:defRPr i="0">
                <a:solidFill>
                  <a:schemeClr val="accent1">
                    <a:hueOff val="54751"/>
                    <a:satOff val="-1697"/>
                    <a:lumOff val="-18038"/>
                  </a:schemeClr>
                </a:solidFill>
              </a:defRPr>
            </a:pPr>
            <a:r>
              <a:t>ARP - </a:t>
            </a:r>
            <a:r>
              <a:rPr i="1"/>
              <a:t>Address Resolution Protocol</a:t>
            </a:r>
          </a:p>
        </p:txBody>
      </p:sp>
      <p:sp>
        <p:nvSpPr>
          <p:cNvPr id="2797" name="ARP permet de trouver l’adresse physique (adresse MAC) d’un hôte à partir d’une adresse IP…"/>
          <p:cNvSpPr txBox="1">
            <a:spLocks noGrp="1"/>
          </p:cNvSpPr>
          <p:nvPr>
            <p:ph type="body" idx="1"/>
          </p:nvPr>
        </p:nvSpPr>
        <p:spPr>
          <a:xfrm>
            <a:off x="304800" y="2032000"/>
            <a:ext cx="9601200" cy="4864100"/>
          </a:xfrm>
          <a:prstGeom prst="rect">
            <a:avLst/>
          </a:prstGeom>
        </p:spPr>
        <p:txBody>
          <a:bodyPr lIns="25400" tIns="25400" rIns="25400" bIns="25400" anchor="t"/>
          <a:lstStyle/>
          <a:p>
            <a:pPr>
              <a:lnSpc>
                <a:spcPct val="100000"/>
              </a:lnSpc>
              <a:spcBef>
                <a:spcPts val="100"/>
              </a:spcBef>
              <a:buClr>
                <a:srgbClr val="040F6A"/>
              </a:buClr>
              <a:buFont typeface="Lucida Grande"/>
              <a:defRPr sz="2000"/>
            </a:pPr>
            <a:r>
              <a:t>ARP permet de trouver l’adresse physique (adresse MAC) d’un hôte à partir d’une adresse IP</a:t>
            </a:r>
          </a:p>
          <a:p>
            <a:pPr lvl="1">
              <a:lnSpc>
                <a:spcPct val="100000"/>
              </a:lnSpc>
              <a:spcBef>
                <a:spcPts val="100"/>
              </a:spcBef>
              <a:buClr>
                <a:srgbClr val="040F6A"/>
              </a:buClr>
              <a:buSzPct val="75000"/>
              <a:buFont typeface="Lucida Grande"/>
              <a:buChar char="‣"/>
              <a:defRPr sz="2000"/>
            </a:pPr>
            <a:r>
              <a:t>RFC 826</a:t>
            </a:r>
          </a:p>
          <a:p>
            <a:pPr lvl="1">
              <a:lnSpc>
                <a:spcPct val="100000"/>
              </a:lnSpc>
              <a:spcBef>
                <a:spcPts val="100"/>
              </a:spcBef>
              <a:buClr>
                <a:srgbClr val="040F6A"/>
              </a:buClr>
              <a:buSzPct val="75000"/>
              <a:buFont typeface="Lucida Grande"/>
              <a:buChar char="‣"/>
              <a:defRPr sz="2000"/>
            </a:pPr>
            <a:r>
              <a:t>En chaque station, ARP maintient un cache ARP</a:t>
            </a:r>
          </a:p>
          <a:p>
            <a:pPr lvl="1">
              <a:lnSpc>
                <a:spcPct val="100000"/>
              </a:lnSpc>
              <a:spcBef>
                <a:spcPts val="100"/>
              </a:spcBef>
              <a:buClr>
                <a:srgbClr val="040F6A"/>
              </a:buClr>
              <a:buSzPct val="75000"/>
              <a:buFont typeface="Lucida Grande"/>
              <a:buChar char="‣"/>
              <a:defRPr sz="2000"/>
            </a:pPr>
            <a:r>
              <a:t>A veut émettre une trame Ethernet vers un ordinateur B d’adresse IP </a:t>
            </a:r>
            <a:r>
              <a:rPr i="1"/>
              <a:t>ad-ip-b </a:t>
            </a:r>
            <a:r>
              <a:t>:</a:t>
            </a:r>
          </a:p>
          <a:p>
            <a:pPr lvl="1">
              <a:lnSpc>
                <a:spcPct val="100000"/>
              </a:lnSpc>
              <a:spcBef>
                <a:spcPts val="100"/>
              </a:spcBef>
              <a:buClr>
                <a:srgbClr val="040F6A"/>
              </a:buClr>
              <a:buSzPct val="75000"/>
              <a:buFont typeface="Lucida Grande"/>
              <a:buChar char="‣"/>
              <a:defRPr sz="2000"/>
            </a:pPr>
            <a:r>
              <a:t>Si, pour </a:t>
            </a:r>
            <a:r>
              <a:rPr i="1"/>
              <a:t>ad-ip-b</a:t>
            </a:r>
            <a:r>
              <a:t>, aucune adresse physique n’est indiqué dans le cache ARP</a:t>
            </a:r>
          </a:p>
          <a:p>
            <a:pPr lvl="2">
              <a:lnSpc>
                <a:spcPct val="100000"/>
              </a:lnSpc>
              <a:spcBef>
                <a:spcPts val="100"/>
              </a:spcBef>
              <a:buClr>
                <a:srgbClr val="040F6A"/>
              </a:buClr>
              <a:buSzPct val="75000"/>
              <a:buFont typeface="Lucida Grande"/>
              <a:buChar char="‣"/>
              <a:defRPr sz="2000"/>
            </a:pPr>
            <a:r>
              <a:t>alors A diffuse une requête ARP : Qui est </a:t>
            </a:r>
            <a:r>
              <a:rPr i="1"/>
              <a:t>ad-ip-b</a:t>
            </a:r>
            <a:r>
              <a:t> ?</a:t>
            </a:r>
          </a:p>
          <a:p>
            <a:pPr lvl="2">
              <a:lnSpc>
                <a:spcPct val="100000"/>
              </a:lnSpc>
              <a:spcBef>
                <a:spcPts val="100"/>
              </a:spcBef>
              <a:buClr>
                <a:srgbClr val="040F6A"/>
              </a:buClr>
              <a:buSzPct val="75000"/>
              <a:buFont typeface="Lucida Grande"/>
              <a:buChar char="‣"/>
              <a:defRPr sz="2000"/>
            </a:pPr>
            <a:r>
              <a:t>seul le poste B avec cet adresse répond : je suis à l’adresse </a:t>
            </a:r>
            <a:r>
              <a:rPr i="1"/>
              <a:t>ad-ip-b</a:t>
            </a:r>
            <a:r>
              <a:t> et mon </a:t>
            </a:r>
            <a:r>
              <a:rPr b="1"/>
              <a:t>adresse physique est </a:t>
            </a:r>
            <a:r>
              <a:rPr b="1" i="1"/>
              <a:t>ad-mac-b</a:t>
            </a:r>
            <a:r>
              <a:rPr i="1"/>
              <a:t>.</a:t>
            </a:r>
          </a:p>
          <a:p>
            <a:pPr lvl="2">
              <a:lnSpc>
                <a:spcPct val="100000"/>
              </a:lnSpc>
              <a:spcBef>
                <a:spcPts val="100"/>
              </a:spcBef>
              <a:buClr>
                <a:srgbClr val="040F6A"/>
              </a:buClr>
              <a:buSzPct val="75000"/>
              <a:buFont typeface="Lucida Grande"/>
              <a:buChar char="‣"/>
              <a:defRPr sz="2000"/>
            </a:pPr>
            <a:r>
              <a:t>A mets à jour son cache ARP</a:t>
            </a:r>
          </a:p>
          <a:p>
            <a:pPr lvl="1">
              <a:lnSpc>
                <a:spcPct val="100000"/>
              </a:lnSpc>
              <a:spcBef>
                <a:spcPts val="100"/>
              </a:spcBef>
              <a:buClr>
                <a:srgbClr val="040F6A"/>
              </a:buClr>
              <a:buSzPct val="75000"/>
              <a:buFont typeface="Lucida Grande"/>
              <a:buChar char="‣"/>
              <a:defRPr sz="2000"/>
            </a:pPr>
            <a:r>
              <a:t>A peut donc émettre des trames vers l’adresse physique </a:t>
            </a:r>
            <a:r>
              <a:rPr i="1"/>
              <a:t>ad-mac-b </a:t>
            </a:r>
            <a:r>
              <a:t>de B.</a:t>
            </a:r>
          </a:p>
        </p:txBody>
      </p:sp>
      <p:sp>
        <p:nvSpPr>
          <p:cNvPr id="2798"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141</a:t>
            </a:fld>
            <a:endParaRPr/>
          </a:p>
        </p:txBody>
      </p:sp>
      <p:sp>
        <p:nvSpPr>
          <p:cNvPr id="2799"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sp>
        <p:nvSpPr>
          <p:cNvPr id="2800" name="4 - La couche Internet - Autres protocoles"/>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Autres protocoles</a:t>
            </a:r>
          </a:p>
        </p:txBody>
      </p:sp>
      <p:pic>
        <p:nvPicPr>
          <p:cNvPr id="2801"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805" name="Grouper"/>
          <p:cNvGrpSpPr/>
          <p:nvPr/>
        </p:nvGrpSpPr>
        <p:grpSpPr>
          <a:xfrm>
            <a:off x="317500" y="1270000"/>
            <a:ext cx="9525000" cy="38100"/>
            <a:chOff x="0" y="0"/>
            <a:chExt cx="9525000" cy="38100"/>
          </a:xfrm>
        </p:grpSpPr>
        <p:sp>
          <p:nvSpPr>
            <p:cNvPr id="2803"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804"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806" name="Numéro de diapositive"/>
          <p:cNvSpPr txBox="1">
            <a:spLocks noGrp="1"/>
          </p:cNvSpPr>
          <p:nvPr>
            <p:ph type="sldNum" sz="quarter" idx="4294967295"/>
          </p:nvPr>
        </p:nvSpPr>
        <p:spPr>
          <a:xfrm>
            <a:off x="9550400" y="7200900"/>
            <a:ext cx="342901"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457200">
              <a:lnSpc>
                <a:spcPct val="100000"/>
              </a:lnSpc>
              <a:spcBef>
                <a:spcPts val="0"/>
              </a:spcBef>
              <a:defRPr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142</a:t>
            </a:fld>
            <a:endParaRPr/>
          </a:p>
        </p:txBody>
      </p:sp>
      <p:sp>
        <p:nvSpPr>
          <p:cNvPr id="2807" name="Les protocoles de routage"/>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Les protocoles de routage</a:t>
            </a:r>
          </a:p>
        </p:txBody>
      </p:sp>
      <p:sp>
        <p:nvSpPr>
          <p:cNvPr id="2808" name="Les protocoles suivant font partis de la couche Internet de l’architecture TCP/IP. Nous les avons déjà décrit…"/>
          <p:cNvSpPr txBox="1">
            <a:spLocks noGrp="1"/>
          </p:cNvSpPr>
          <p:nvPr>
            <p:ph type="body" idx="1"/>
          </p:nvPr>
        </p:nvSpPr>
        <p:spPr>
          <a:xfrm>
            <a:off x="304800" y="2032000"/>
            <a:ext cx="9601200" cy="4864100"/>
          </a:xfrm>
          <a:prstGeom prst="rect">
            <a:avLst/>
          </a:prstGeom>
        </p:spPr>
        <p:txBody>
          <a:bodyPr lIns="25400" tIns="25400" rIns="25400" bIns="25400" anchor="t"/>
          <a:lstStyle/>
          <a:p>
            <a:pPr>
              <a:lnSpc>
                <a:spcPct val="100000"/>
              </a:lnSpc>
              <a:spcBef>
                <a:spcPts val="100"/>
              </a:spcBef>
              <a:buClr>
                <a:srgbClr val="040F6A"/>
              </a:buClr>
              <a:buFont typeface="Lucida Grande"/>
              <a:defRPr sz="2000"/>
            </a:pPr>
            <a:r>
              <a:t>Les protocoles suivant font partis de la couche Internet de l’architecture TCP/IP.</a:t>
            </a:r>
            <a:br/>
            <a:r>
              <a:t>Nous les avons déjà décrit</a:t>
            </a:r>
            <a:br/>
            <a:endParaRPr/>
          </a:p>
          <a:p>
            <a:pPr lvl="1">
              <a:lnSpc>
                <a:spcPct val="100000"/>
              </a:lnSpc>
              <a:spcBef>
                <a:spcPts val="100"/>
              </a:spcBef>
              <a:buClr>
                <a:srgbClr val="040F6A"/>
              </a:buClr>
              <a:buSzPct val="75000"/>
              <a:buFont typeface="Lucida Grande"/>
              <a:buChar char="‣"/>
              <a:defRPr sz="2000"/>
            </a:pPr>
            <a:r>
              <a:t>RIP (</a:t>
            </a:r>
            <a:r>
              <a:rPr i="1"/>
              <a:t>Routing Information Protocol</a:t>
            </a:r>
            <a:r>
              <a:t>) </a:t>
            </a:r>
          </a:p>
          <a:p>
            <a:pPr lvl="1">
              <a:lnSpc>
                <a:spcPct val="100000"/>
              </a:lnSpc>
              <a:spcBef>
                <a:spcPts val="100"/>
              </a:spcBef>
              <a:buClr>
                <a:srgbClr val="040F6A"/>
              </a:buClr>
              <a:buSzPct val="75000"/>
              <a:buFont typeface="Lucida Grande"/>
              <a:buChar char="‣"/>
              <a:defRPr sz="2000"/>
            </a:pPr>
            <a:r>
              <a:t>IS-IS (</a:t>
            </a:r>
            <a:r>
              <a:rPr i="1"/>
              <a:t>Intermediate system to intermediate system</a:t>
            </a:r>
            <a:r>
              <a:t>) </a:t>
            </a:r>
          </a:p>
          <a:p>
            <a:pPr lvl="1">
              <a:lnSpc>
                <a:spcPct val="100000"/>
              </a:lnSpc>
              <a:spcBef>
                <a:spcPts val="100"/>
              </a:spcBef>
              <a:buClr>
                <a:srgbClr val="040F6A"/>
              </a:buClr>
              <a:buSzPct val="75000"/>
              <a:buFont typeface="Lucida Grande"/>
              <a:buChar char="‣"/>
              <a:defRPr sz="2000"/>
            </a:pPr>
            <a:r>
              <a:t>OSPF (</a:t>
            </a:r>
            <a:r>
              <a:rPr i="1"/>
              <a:t>Open Shortest Path First</a:t>
            </a:r>
            <a:r>
              <a:t>)</a:t>
            </a:r>
          </a:p>
          <a:p>
            <a:pPr lvl="1">
              <a:lnSpc>
                <a:spcPct val="100000"/>
              </a:lnSpc>
              <a:spcBef>
                <a:spcPts val="100"/>
              </a:spcBef>
              <a:buClr>
                <a:srgbClr val="040F6A"/>
              </a:buClr>
              <a:buSzPct val="75000"/>
              <a:buFont typeface="Lucida Grande"/>
              <a:buChar char="‣"/>
              <a:defRPr sz="2000"/>
            </a:pPr>
            <a:r>
              <a:t>BGP (</a:t>
            </a:r>
            <a:r>
              <a:rPr i="1"/>
              <a:t>Border Gateway Protocol</a:t>
            </a:r>
            <a:r>
              <a:t>)</a:t>
            </a:r>
          </a:p>
        </p:txBody>
      </p:sp>
      <p:sp>
        <p:nvSpPr>
          <p:cNvPr id="2809"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142</a:t>
            </a:fld>
            <a:endParaRPr/>
          </a:p>
        </p:txBody>
      </p:sp>
      <p:sp>
        <p:nvSpPr>
          <p:cNvPr id="2810"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sp>
        <p:nvSpPr>
          <p:cNvPr id="2811" name="4 - La couche Internet - Autres protocoles"/>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Autres protocoles</a:t>
            </a:r>
          </a:p>
        </p:txBody>
      </p:sp>
      <p:pic>
        <p:nvPicPr>
          <p:cNvPr id="2812"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818" name="Grouper"/>
          <p:cNvGrpSpPr/>
          <p:nvPr/>
        </p:nvGrpSpPr>
        <p:grpSpPr>
          <a:xfrm>
            <a:off x="317500" y="1270000"/>
            <a:ext cx="9525000" cy="38100"/>
            <a:chOff x="0" y="0"/>
            <a:chExt cx="9525000" cy="38100"/>
          </a:xfrm>
        </p:grpSpPr>
        <p:sp>
          <p:nvSpPr>
            <p:cNvPr id="2816"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817"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819" name="Numéro de diapositive"/>
          <p:cNvSpPr txBox="1">
            <a:spLocks noGrp="1"/>
          </p:cNvSpPr>
          <p:nvPr>
            <p:ph type="sldNum" sz="quarter" idx="4294967295"/>
          </p:nvPr>
        </p:nvSpPr>
        <p:spPr>
          <a:xfrm>
            <a:off x="9550400" y="7200900"/>
            <a:ext cx="342901"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457200">
              <a:lnSpc>
                <a:spcPct val="100000"/>
              </a:lnSpc>
              <a:spcBef>
                <a:spcPts val="0"/>
              </a:spcBef>
              <a:defRPr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143</a:t>
            </a:fld>
            <a:endParaRPr/>
          </a:p>
        </p:txBody>
      </p:sp>
      <p:sp>
        <p:nvSpPr>
          <p:cNvPr id="2820" name="Exemple de table de routage"/>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Exemple de table de routage</a:t>
            </a:r>
          </a:p>
        </p:txBody>
      </p:sp>
      <p:sp>
        <p:nvSpPr>
          <p:cNvPr id="2821" name="Network destination et Netmask (réseau de destination et masque d’adresse) peuvent être écrit en utilisant la longueur du préfixe :…"/>
          <p:cNvSpPr txBox="1">
            <a:spLocks noGrp="1"/>
          </p:cNvSpPr>
          <p:nvPr>
            <p:ph type="body" idx="1"/>
          </p:nvPr>
        </p:nvSpPr>
        <p:spPr>
          <a:xfrm>
            <a:off x="279400" y="2025650"/>
            <a:ext cx="9601200" cy="4864100"/>
          </a:xfrm>
          <a:prstGeom prst="rect">
            <a:avLst/>
          </a:prstGeom>
        </p:spPr>
        <p:txBody>
          <a:bodyPr lIns="25400" tIns="25400" rIns="25400" bIns="25400" anchor="t"/>
          <a:lstStyle/>
          <a:p>
            <a:pPr marL="0" indent="0">
              <a:lnSpc>
                <a:spcPct val="100000"/>
              </a:lnSpc>
              <a:spcBef>
                <a:spcPts val="0"/>
              </a:spcBef>
              <a:buClrTx/>
              <a:buSzTx/>
              <a:buFontTx/>
              <a:buNone/>
              <a:tabLst>
                <a:tab pos="1612900" algn="l"/>
                <a:tab pos="3048000" algn="l"/>
                <a:tab pos="4318000" algn="l"/>
                <a:tab pos="5575300" algn="l"/>
              </a:tabLst>
              <a:defRPr sz="1200" b="1">
                <a:solidFill>
                  <a:srgbClr val="202123"/>
                </a:solidFill>
                <a:latin typeface="Arial Narrow"/>
                <a:ea typeface="Arial Narrow"/>
                <a:cs typeface="Arial Narrow"/>
                <a:sym typeface="Arial Narrow"/>
              </a:defRPr>
            </a:pPr>
            <a:r>
              <a:t> </a:t>
            </a:r>
          </a:p>
          <a:p>
            <a:pPr marL="0" indent="0">
              <a:lnSpc>
                <a:spcPct val="100000"/>
              </a:lnSpc>
              <a:spcBef>
                <a:spcPts val="0"/>
              </a:spcBef>
              <a:buClrTx/>
              <a:buSzTx/>
              <a:buFontTx/>
              <a:buNone/>
              <a:tabLst>
                <a:tab pos="1612900" algn="l"/>
                <a:tab pos="3048000" algn="l"/>
                <a:tab pos="4318000" algn="l"/>
                <a:tab pos="5575300" algn="l"/>
              </a:tabLst>
              <a:defRPr sz="1200" b="1">
                <a:solidFill>
                  <a:srgbClr val="202123"/>
                </a:solidFill>
                <a:latin typeface="Arial Narrow"/>
                <a:ea typeface="Arial Narrow"/>
                <a:cs typeface="Arial Narrow"/>
                <a:sym typeface="Arial Narrow"/>
              </a:defRPr>
            </a:pPr>
            <a:endParaRPr/>
          </a:p>
          <a:p>
            <a:pPr marL="0" indent="0">
              <a:lnSpc>
                <a:spcPct val="100000"/>
              </a:lnSpc>
              <a:spcBef>
                <a:spcPts val="0"/>
              </a:spcBef>
              <a:buClrTx/>
              <a:buSzTx/>
              <a:buFontTx/>
              <a:buNone/>
              <a:tabLst>
                <a:tab pos="1612900" algn="l"/>
                <a:tab pos="3048000" algn="l"/>
                <a:tab pos="4318000" algn="l"/>
                <a:tab pos="5575300" algn="l"/>
              </a:tabLst>
              <a:defRPr sz="1200" b="1">
                <a:solidFill>
                  <a:srgbClr val="202123"/>
                </a:solidFill>
                <a:latin typeface="Arial Narrow"/>
                <a:ea typeface="Arial Narrow"/>
                <a:cs typeface="Arial Narrow"/>
                <a:sym typeface="Arial Narrow"/>
              </a:defRPr>
            </a:pPr>
            <a:endParaRPr/>
          </a:p>
          <a:p>
            <a:pPr marL="0" indent="0">
              <a:lnSpc>
                <a:spcPct val="100000"/>
              </a:lnSpc>
              <a:spcBef>
                <a:spcPts val="0"/>
              </a:spcBef>
              <a:buClrTx/>
              <a:buSzTx/>
              <a:buFontTx/>
              <a:buNone/>
              <a:tabLst>
                <a:tab pos="1612900" algn="l"/>
                <a:tab pos="3048000" algn="l"/>
                <a:tab pos="4318000" algn="l"/>
                <a:tab pos="5575300" algn="l"/>
              </a:tabLst>
              <a:defRPr sz="1200" b="1">
                <a:solidFill>
                  <a:srgbClr val="202123"/>
                </a:solidFill>
                <a:latin typeface="Arial Narrow"/>
                <a:ea typeface="Arial Narrow"/>
                <a:cs typeface="Arial Narrow"/>
                <a:sym typeface="Arial Narrow"/>
              </a:defRPr>
            </a:pPr>
            <a:endParaRPr/>
          </a:p>
          <a:p>
            <a:pPr marL="0" indent="0">
              <a:lnSpc>
                <a:spcPct val="100000"/>
              </a:lnSpc>
              <a:spcBef>
                <a:spcPts val="0"/>
              </a:spcBef>
              <a:buClrTx/>
              <a:buSzTx/>
              <a:buFontTx/>
              <a:buNone/>
              <a:tabLst>
                <a:tab pos="1612900" algn="l"/>
                <a:tab pos="3048000" algn="l"/>
                <a:tab pos="4318000" algn="l"/>
                <a:tab pos="5575300" algn="l"/>
              </a:tabLst>
              <a:defRPr sz="1200" b="1">
                <a:solidFill>
                  <a:srgbClr val="202123"/>
                </a:solidFill>
                <a:latin typeface="Arial Narrow"/>
                <a:ea typeface="Arial Narrow"/>
                <a:cs typeface="Arial Narrow"/>
                <a:sym typeface="Arial Narrow"/>
              </a:defRPr>
            </a:pPr>
            <a:endParaRPr/>
          </a:p>
          <a:p>
            <a:pPr marL="0" indent="0">
              <a:lnSpc>
                <a:spcPct val="100000"/>
              </a:lnSpc>
              <a:spcBef>
                <a:spcPts val="0"/>
              </a:spcBef>
              <a:buClrTx/>
              <a:buSzTx/>
              <a:buFontTx/>
              <a:buNone/>
              <a:tabLst>
                <a:tab pos="1612900" algn="l"/>
                <a:tab pos="3048000" algn="l"/>
                <a:tab pos="4318000" algn="l"/>
                <a:tab pos="5575300" algn="l"/>
              </a:tabLst>
              <a:defRPr sz="1200" b="1">
                <a:solidFill>
                  <a:srgbClr val="202123"/>
                </a:solidFill>
                <a:latin typeface="Arial Narrow"/>
                <a:ea typeface="Arial Narrow"/>
                <a:cs typeface="Arial Narrow"/>
                <a:sym typeface="Arial Narrow"/>
              </a:defRPr>
            </a:pPr>
            <a:endParaRPr/>
          </a:p>
          <a:p>
            <a:pPr marL="0" indent="0">
              <a:lnSpc>
                <a:spcPct val="100000"/>
              </a:lnSpc>
              <a:spcBef>
                <a:spcPts val="0"/>
              </a:spcBef>
              <a:buClrTx/>
              <a:buSzTx/>
              <a:buFontTx/>
              <a:buNone/>
              <a:tabLst>
                <a:tab pos="1612900" algn="l"/>
                <a:tab pos="3048000" algn="l"/>
                <a:tab pos="4318000" algn="l"/>
                <a:tab pos="5575300" algn="l"/>
              </a:tabLst>
              <a:defRPr sz="1200" b="1">
                <a:solidFill>
                  <a:srgbClr val="202123"/>
                </a:solidFill>
                <a:latin typeface="Arial Narrow"/>
                <a:ea typeface="Arial Narrow"/>
                <a:cs typeface="Arial Narrow"/>
                <a:sym typeface="Arial Narrow"/>
              </a:defRPr>
            </a:pPr>
            <a:endParaRPr/>
          </a:p>
          <a:p>
            <a:pPr marL="0" indent="0">
              <a:lnSpc>
                <a:spcPct val="100000"/>
              </a:lnSpc>
              <a:spcBef>
                <a:spcPts val="0"/>
              </a:spcBef>
              <a:buClrTx/>
              <a:buSzTx/>
              <a:buFontTx/>
              <a:buNone/>
              <a:tabLst>
                <a:tab pos="1612900" algn="l"/>
                <a:tab pos="3048000" algn="l"/>
                <a:tab pos="4318000" algn="l"/>
                <a:tab pos="5575300" algn="l"/>
              </a:tabLst>
              <a:defRPr sz="1200" b="1">
                <a:solidFill>
                  <a:srgbClr val="202123"/>
                </a:solidFill>
                <a:latin typeface="Arial Narrow"/>
                <a:ea typeface="Arial Narrow"/>
                <a:cs typeface="Arial Narrow"/>
                <a:sym typeface="Arial Narrow"/>
              </a:defRPr>
            </a:pPr>
            <a:endParaRPr/>
          </a:p>
          <a:p>
            <a:pPr marL="0" indent="0">
              <a:lnSpc>
                <a:spcPct val="100000"/>
              </a:lnSpc>
              <a:spcBef>
                <a:spcPts val="0"/>
              </a:spcBef>
              <a:buClrTx/>
              <a:buSzTx/>
              <a:buFontTx/>
              <a:buNone/>
              <a:tabLst>
                <a:tab pos="1612900" algn="l"/>
                <a:tab pos="3048000" algn="l"/>
                <a:tab pos="4318000" algn="l"/>
                <a:tab pos="5575300" algn="l"/>
              </a:tabLst>
              <a:defRPr sz="1200" b="1">
                <a:solidFill>
                  <a:srgbClr val="202123"/>
                </a:solidFill>
                <a:latin typeface="Arial Narrow"/>
                <a:ea typeface="Arial Narrow"/>
                <a:cs typeface="Arial Narrow"/>
                <a:sym typeface="Arial Narrow"/>
              </a:defRPr>
            </a:pPr>
            <a:endParaRPr/>
          </a:p>
          <a:p>
            <a:pPr marL="0" indent="0">
              <a:lnSpc>
                <a:spcPct val="100000"/>
              </a:lnSpc>
              <a:spcBef>
                <a:spcPts val="0"/>
              </a:spcBef>
              <a:buClrTx/>
              <a:buSzTx/>
              <a:buFontTx/>
              <a:buNone/>
              <a:tabLst>
                <a:tab pos="1612900" algn="l"/>
                <a:tab pos="3048000" algn="l"/>
                <a:tab pos="4318000" algn="l"/>
                <a:tab pos="5575300" algn="l"/>
              </a:tabLst>
              <a:defRPr sz="1200" b="1">
                <a:solidFill>
                  <a:srgbClr val="202123"/>
                </a:solidFill>
                <a:latin typeface="Arial Narrow"/>
                <a:ea typeface="Arial Narrow"/>
                <a:cs typeface="Arial Narrow"/>
                <a:sym typeface="Arial Narrow"/>
              </a:defRPr>
            </a:pPr>
            <a:endParaRPr/>
          </a:p>
          <a:p>
            <a:pPr marL="0" indent="0">
              <a:lnSpc>
                <a:spcPct val="100000"/>
              </a:lnSpc>
              <a:spcBef>
                <a:spcPts val="0"/>
              </a:spcBef>
              <a:buClrTx/>
              <a:buSzTx/>
              <a:buFontTx/>
              <a:buNone/>
              <a:tabLst>
                <a:tab pos="1612900" algn="l"/>
                <a:tab pos="3048000" algn="l"/>
                <a:tab pos="4318000" algn="l"/>
                <a:tab pos="5575300" algn="l"/>
              </a:tabLst>
              <a:defRPr sz="1200" b="1">
                <a:solidFill>
                  <a:srgbClr val="202123"/>
                </a:solidFill>
                <a:latin typeface="Arial Narrow"/>
                <a:ea typeface="Arial Narrow"/>
                <a:cs typeface="Arial Narrow"/>
                <a:sym typeface="Arial Narrow"/>
              </a:defRPr>
            </a:pPr>
            <a:endParaRPr/>
          </a:p>
          <a:p>
            <a:pPr marL="0" indent="0">
              <a:lnSpc>
                <a:spcPct val="100000"/>
              </a:lnSpc>
              <a:spcBef>
                <a:spcPts val="0"/>
              </a:spcBef>
              <a:buClrTx/>
              <a:buSzTx/>
              <a:buFontTx/>
              <a:buNone/>
              <a:tabLst>
                <a:tab pos="1612900" algn="l"/>
                <a:tab pos="3048000" algn="l"/>
                <a:tab pos="4318000" algn="l"/>
                <a:tab pos="5575300" algn="l"/>
              </a:tabLst>
              <a:defRPr sz="1200" b="1">
                <a:solidFill>
                  <a:srgbClr val="202123"/>
                </a:solidFill>
                <a:latin typeface="Arial Narrow"/>
                <a:ea typeface="Arial Narrow"/>
                <a:cs typeface="Arial Narrow"/>
                <a:sym typeface="Arial Narrow"/>
              </a:defRPr>
            </a:pPr>
            <a:endParaRPr/>
          </a:p>
          <a:p>
            <a:pPr marL="0" indent="0">
              <a:lnSpc>
                <a:spcPct val="100000"/>
              </a:lnSpc>
              <a:spcBef>
                <a:spcPts val="0"/>
              </a:spcBef>
              <a:buClrTx/>
              <a:buSzTx/>
              <a:buFontTx/>
              <a:buNone/>
              <a:tabLst>
                <a:tab pos="1612900" algn="l"/>
                <a:tab pos="3048000" algn="l"/>
                <a:tab pos="4318000" algn="l"/>
                <a:tab pos="5575300" algn="l"/>
              </a:tabLst>
              <a:defRPr sz="1200" b="1">
                <a:solidFill>
                  <a:srgbClr val="202123"/>
                </a:solidFill>
                <a:latin typeface="Arial Narrow"/>
                <a:ea typeface="Arial Narrow"/>
                <a:cs typeface="Arial Narrow"/>
                <a:sym typeface="Arial Narrow"/>
              </a:defRPr>
            </a:pPr>
            <a:endParaRPr/>
          </a:p>
          <a:p>
            <a:pPr marL="0" indent="0">
              <a:lnSpc>
                <a:spcPct val="100000"/>
              </a:lnSpc>
              <a:spcBef>
                <a:spcPts val="0"/>
              </a:spcBef>
              <a:buClrTx/>
              <a:buSzTx/>
              <a:buFontTx/>
              <a:buNone/>
              <a:tabLst>
                <a:tab pos="1612900" algn="l"/>
                <a:tab pos="3048000" algn="l"/>
                <a:tab pos="4318000" algn="l"/>
                <a:tab pos="5575300" algn="l"/>
              </a:tabLst>
              <a:defRPr sz="200" b="1">
                <a:solidFill>
                  <a:srgbClr val="202123"/>
                </a:solidFill>
                <a:latin typeface="Arial Narrow"/>
                <a:ea typeface="Arial Narrow"/>
                <a:cs typeface="Arial Narrow"/>
                <a:sym typeface="Arial Narrow"/>
              </a:defRPr>
            </a:pPr>
            <a:endParaRPr/>
          </a:p>
          <a:p>
            <a:pPr>
              <a:lnSpc>
                <a:spcPct val="100000"/>
              </a:lnSpc>
              <a:spcBef>
                <a:spcPts val="100"/>
              </a:spcBef>
              <a:buClr>
                <a:srgbClr val="040F6A"/>
              </a:buClr>
              <a:buFont typeface="Lucida Grande"/>
              <a:defRPr sz="2000"/>
            </a:pPr>
            <a:r>
              <a:rPr i="1"/>
              <a:t>Network destination</a:t>
            </a:r>
            <a:r>
              <a:t> et </a:t>
            </a:r>
            <a:r>
              <a:rPr i="1"/>
              <a:t>Netmask</a:t>
            </a:r>
            <a:r>
              <a:t> (réseau de destination et masque d’adresse) peuvent être écrit en utilisant la longueur du préfixe :</a:t>
            </a:r>
          </a:p>
          <a:p>
            <a:pPr lvl="1">
              <a:lnSpc>
                <a:spcPct val="100000"/>
              </a:lnSpc>
              <a:spcBef>
                <a:spcPts val="100"/>
              </a:spcBef>
              <a:buClr>
                <a:srgbClr val="040F6A"/>
              </a:buClr>
              <a:buSzPct val="75000"/>
              <a:buFont typeface="Lucida Grande"/>
              <a:buChar char="‣"/>
              <a:defRPr sz="2000"/>
            </a:pPr>
            <a:r>
              <a:t>ND = 192.168.0.0  et M = 255.255.255.0 =&gt;  </a:t>
            </a:r>
            <a:r>
              <a:rPr b="1"/>
              <a:t>192.168.0.0/24</a:t>
            </a:r>
          </a:p>
          <a:p>
            <a:pPr>
              <a:lnSpc>
                <a:spcPct val="100000"/>
              </a:lnSpc>
              <a:spcBef>
                <a:spcPts val="100"/>
              </a:spcBef>
              <a:buClr>
                <a:srgbClr val="040F6A"/>
              </a:buClr>
              <a:buFont typeface="Lucida Grande"/>
              <a:defRPr sz="2000"/>
            </a:pPr>
            <a:r>
              <a:t>Pour savoir si une route ND concorde à une adresse de destination D :</a:t>
            </a:r>
          </a:p>
          <a:p>
            <a:pPr lvl="1">
              <a:lnSpc>
                <a:spcPct val="100000"/>
              </a:lnSpc>
              <a:spcBef>
                <a:spcPts val="100"/>
              </a:spcBef>
              <a:buClr>
                <a:srgbClr val="040F6A"/>
              </a:buClr>
              <a:buSzPct val="75000"/>
              <a:buFont typeface="Lucida Grande"/>
              <a:buChar char="‣"/>
              <a:defRPr sz="2000"/>
            </a:pPr>
            <a:r>
              <a:rPr b="1"/>
              <a:t>D </a:t>
            </a:r>
            <a:r>
              <a:t>⋀</a:t>
            </a:r>
            <a:r>
              <a:rPr b="1"/>
              <a:t> M == ND ⋀ M</a:t>
            </a:r>
            <a:r>
              <a:t>			avec </a:t>
            </a:r>
            <a:r>
              <a:rPr b="1"/>
              <a:t>ND</a:t>
            </a:r>
            <a:r>
              <a:t> </a:t>
            </a:r>
            <a:r>
              <a:rPr i="1"/>
              <a:t>Network destination, </a:t>
            </a:r>
            <a:r>
              <a:rPr b="1"/>
              <a:t>M</a:t>
            </a:r>
            <a:r>
              <a:rPr i="1"/>
              <a:t> Netmask </a:t>
            </a:r>
          </a:p>
          <a:p>
            <a:pPr lvl="1">
              <a:lnSpc>
                <a:spcPct val="100000"/>
              </a:lnSpc>
              <a:spcBef>
                <a:spcPts val="100"/>
              </a:spcBef>
              <a:buClr>
                <a:srgbClr val="040F6A"/>
              </a:buClr>
              <a:buSzPct val="75000"/>
              <a:buFont typeface="Lucida Grande"/>
              <a:buChar char="‣"/>
              <a:defRPr sz="2000"/>
            </a:pPr>
            <a:r>
              <a:t>Exemple pour 192.168.0.27 : </a:t>
            </a:r>
            <a:br/>
            <a:r>
              <a:t>	</a:t>
            </a:r>
            <a:r>
              <a:rPr b="1"/>
              <a:t>192.168.0.27 ⋀ 255.255.255.0 == 192.168.0.0 ⋀ 255.255.255.0</a:t>
            </a:r>
          </a:p>
        </p:txBody>
      </p:sp>
      <p:sp>
        <p:nvSpPr>
          <p:cNvPr id="2822"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143</a:t>
            </a:fld>
            <a:endParaRPr/>
          </a:p>
        </p:txBody>
      </p:sp>
      <p:sp>
        <p:nvSpPr>
          <p:cNvPr id="2823"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sp>
        <p:nvSpPr>
          <p:cNvPr id="2824" name="4 - La couche Internet - Autres protocoles"/>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Autres protocoles</a:t>
            </a:r>
          </a:p>
        </p:txBody>
      </p:sp>
      <p:pic>
        <p:nvPicPr>
          <p:cNvPr id="2825"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graphicFrame>
        <p:nvGraphicFramePr>
          <p:cNvPr id="2826" name="Tableau 1"/>
          <p:cNvGraphicFramePr/>
          <p:nvPr/>
        </p:nvGraphicFramePr>
        <p:xfrm>
          <a:off x="973528" y="1879600"/>
          <a:ext cx="8212944" cy="2324587"/>
        </p:xfrm>
        <a:graphic>
          <a:graphicData uri="http://schemas.openxmlformats.org/drawingml/2006/table">
            <a:tbl>
              <a:tblPr firstRow="1" bandRow="1">
                <a:tableStyleId>{4C3C2611-4C71-4FC5-86AE-919BDF0F9419}</a:tableStyleId>
              </a:tblPr>
              <a:tblGrid>
                <a:gridCol w="1767721">
                  <a:extLst>
                    <a:ext uri="{9D8B030D-6E8A-4147-A177-3AD203B41FA5}">
                      <a16:colId xmlns:a16="http://schemas.microsoft.com/office/drawing/2014/main" val="20000"/>
                    </a:ext>
                  </a:extLst>
                </a:gridCol>
                <a:gridCol w="1973639">
                  <a:extLst>
                    <a:ext uri="{9D8B030D-6E8A-4147-A177-3AD203B41FA5}">
                      <a16:colId xmlns:a16="http://schemas.microsoft.com/office/drawing/2014/main" val="20001"/>
                    </a:ext>
                  </a:extLst>
                </a:gridCol>
                <a:gridCol w="1767721">
                  <a:extLst>
                    <a:ext uri="{9D8B030D-6E8A-4147-A177-3AD203B41FA5}">
                      <a16:colId xmlns:a16="http://schemas.microsoft.com/office/drawing/2014/main" val="20002"/>
                    </a:ext>
                  </a:extLst>
                </a:gridCol>
                <a:gridCol w="1767721">
                  <a:extLst>
                    <a:ext uri="{9D8B030D-6E8A-4147-A177-3AD203B41FA5}">
                      <a16:colId xmlns:a16="http://schemas.microsoft.com/office/drawing/2014/main" val="20003"/>
                    </a:ext>
                  </a:extLst>
                </a:gridCol>
                <a:gridCol w="936138">
                  <a:extLst>
                    <a:ext uri="{9D8B030D-6E8A-4147-A177-3AD203B41FA5}">
                      <a16:colId xmlns:a16="http://schemas.microsoft.com/office/drawing/2014/main" val="20004"/>
                    </a:ext>
                  </a:extLst>
                </a:gridCol>
              </a:tblGrid>
              <a:tr h="572296">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b="1">
                          <a:solidFill>
                            <a:srgbClr val="202123"/>
                          </a:solidFill>
                          <a:latin typeface="Arial Narrow"/>
                          <a:ea typeface="Arial Narrow"/>
                          <a:cs typeface="Arial Narrow"/>
                          <a:sym typeface="Arial Narrow"/>
                        </a:rPr>
                        <a:t>Network destination ND</a:t>
                      </a:r>
                    </a:p>
                  </a:txBody>
                  <a:tcPr marL="50800" marR="50800" marT="50800" marB="50800" horzOverflow="overflow">
                    <a:lnL w="12700">
                      <a:solidFill>
                        <a:srgbClr val="000000"/>
                      </a:solidFill>
                      <a:miter lim="400000"/>
                    </a:lnL>
                    <a:lnR w="12700">
                      <a:solidFill>
                        <a:srgbClr val="000000"/>
                      </a:solidFill>
                      <a:miter lim="400000"/>
                    </a:lnR>
                    <a:lnT w="3175">
                      <a:solidFill>
                        <a:srgbClr val="000000"/>
                      </a:solidFill>
                      <a:miter lim="400000"/>
                    </a:lnT>
                    <a:lnB w="6350">
                      <a:solidFill>
                        <a:srgbClr val="000000"/>
                      </a:solidFill>
                      <a:miter lim="400000"/>
                    </a:lnB>
                    <a:solidFill>
                      <a:srgbClr val="BEC0B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b="1">
                          <a:solidFill>
                            <a:srgbClr val="202123"/>
                          </a:solidFill>
                          <a:latin typeface="Arial Narrow"/>
                          <a:ea typeface="Arial Narrow"/>
                          <a:cs typeface="Arial Narrow"/>
                          <a:sym typeface="Arial Narrow"/>
                        </a:rPr>
                        <a:t>Netmask M</a:t>
                      </a:r>
                    </a:p>
                  </a:txBody>
                  <a:tcPr marL="50800" marR="50800" marT="50800" marB="50800" horzOverflow="overflow">
                    <a:lnL w="12700">
                      <a:solidFill>
                        <a:srgbClr val="000000"/>
                      </a:solidFill>
                      <a:miter lim="400000"/>
                    </a:lnL>
                    <a:lnR w="12700">
                      <a:solidFill>
                        <a:srgbClr val="000000"/>
                      </a:solidFill>
                      <a:miter lim="400000"/>
                    </a:lnR>
                    <a:lnT w="3175">
                      <a:solidFill>
                        <a:srgbClr val="000000"/>
                      </a:solidFill>
                      <a:miter lim="400000"/>
                    </a:lnT>
                    <a:lnB w="6350">
                      <a:solidFill>
                        <a:srgbClr val="000000"/>
                      </a:solidFill>
                      <a:miter lim="400000"/>
                    </a:lnB>
                    <a:solidFill>
                      <a:srgbClr val="BEC0B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b="1">
                          <a:solidFill>
                            <a:srgbClr val="202123"/>
                          </a:solidFill>
                          <a:latin typeface="Arial Narrow"/>
                          <a:ea typeface="Arial Narrow"/>
                          <a:cs typeface="Arial Narrow"/>
                          <a:sym typeface="Arial Narrow"/>
                        </a:rPr>
                        <a:t>Gateway</a:t>
                      </a:r>
                    </a:p>
                  </a:txBody>
                  <a:tcPr marL="50800" marR="50800" marT="50800" marB="50800" horzOverflow="overflow">
                    <a:lnL w="12700">
                      <a:solidFill>
                        <a:srgbClr val="000000"/>
                      </a:solidFill>
                      <a:miter lim="400000"/>
                    </a:lnL>
                    <a:lnR w="12700">
                      <a:solidFill>
                        <a:srgbClr val="000000"/>
                      </a:solidFill>
                      <a:miter lim="400000"/>
                    </a:lnR>
                    <a:lnT w="3175">
                      <a:solidFill>
                        <a:srgbClr val="000000"/>
                      </a:solidFill>
                      <a:miter lim="400000"/>
                    </a:lnT>
                    <a:lnB w="6350">
                      <a:solidFill>
                        <a:srgbClr val="000000"/>
                      </a:solidFill>
                      <a:miter lim="400000"/>
                    </a:lnB>
                    <a:solidFill>
                      <a:srgbClr val="BEC0B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b="1">
                          <a:solidFill>
                            <a:srgbClr val="202123"/>
                          </a:solidFill>
                          <a:latin typeface="Arial Narrow"/>
                          <a:ea typeface="Arial Narrow"/>
                          <a:cs typeface="Arial Narrow"/>
                          <a:sym typeface="Arial Narrow"/>
                        </a:rPr>
                        <a:t>Interface</a:t>
                      </a:r>
                    </a:p>
                  </a:txBody>
                  <a:tcPr marL="50800" marR="50800" marT="50800" marB="50800" horzOverflow="overflow">
                    <a:lnL w="12700">
                      <a:solidFill>
                        <a:srgbClr val="000000"/>
                      </a:solidFill>
                      <a:miter lim="400000"/>
                    </a:lnL>
                    <a:lnR w="12700">
                      <a:solidFill>
                        <a:srgbClr val="000000"/>
                      </a:solidFill>
                      <a:miter lim="400000"/>
                    </a:lnR>
                    <a:lnT w="3175">
                      <a:solidFill>
                        <a:srgbClr val="000000"/>
                      </a:solidFill>
                      <a:miter lim="400000"/>
                    </a:lnT>
                    <a:lnB w="6350">
                      <a:solidFill>
                        <a:srgbClr val="000000"/>
                      </a:solidFill>
                      <a:miter lim="400000"/>
                    </a:lnB>
                    <a:solidFill>
                      <a:srgbClr val="BEC0B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b="1">
                          <a:solidFill>
                            <a:srgbClr val="202123"/>
                          </a:solidFill>
                          <a:latin typeface="Arial Narrow"/>
                          <a:ea typeface="Arial Narrow"/>
                          <a:cs typeface="Arial Narrow"/>
                          <a:sym typeface="Arial Narrow"/>
                        </a:rPr>
                        <a:t>Metric</a:t>
                      </a:r>
                    </a:p>
                  </a:txBody>
                  <a:tcPr marL="50800" marR="50800" marT="50800" marB="50800" horzOverflow="overflow">
                    <a:lnL w="12700">
                      <a:solidFill>
                        <a:srgbClr val="000000"/>
                      </a:solidFill>
                      <a:miter lim="400000"/>
                    </a:lnL>
                    <a:lnR w="12700">
                      <a:solidFill>
                        <a:srgbClr val="000000"/>
                      </a:solidFill>
                      <a:miter lim="400000"/>
                    </a:lnR>
                    <a:lnT w="3175">
                      <a:solidFill>
                        <a:srgbClr val="000000"/>
                      </a:solidFill>
                      <a:miter lim="400000"/>
                    </a:lnT>
                    <a:lnB w="6350">
                      <a:solidFill>
                        <a:srgbClr val="000000"/>
                      </a:solidFill>
                      <a:miter lim="400000"/>
                    </a:lnB>
                    <a:solidFill>
                      <a:srgbClr val="BEC0BF"/>
                    </a:solidFill>
                  </a:tcPr>
                </a:tc>
                <a:extLst>
                  <a:ext uri="{0D108BD9-81ED-4DB2-BD59-A6C34878D82A}">
                    <a16:rowId xmlns:a16="http://schemas.microsoft.com/office/drawing/2014/main" val="10000"/>
                  </a:ext>
                </a:extLst>
              </a:tr>
              <a:tr h="352031">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0.0.0.0</a:t>
                      </a:r>
                    </a:p>
                  </a:txBody>
                  <a:tcPr marL="50800" marR="50800" marT="50800" marB="5080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0.0.0.0</a:t>
                      </a:r>
                    </a:p>
                  </a:txBody>
                  <a:tcPr marL="50800" marR="50800" marT="50800" marB="5080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192.168.0.1</a:t>
                      </a:r>
                    </a:p>
                  </a:txBody>
                  <a:tcPr marL="50800" marR="50800" marT="50800" marB="5080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192.168.0.100</a:t>
                      </a:r>
                    </a:p>
                  </a:txBody>
                  <a:tcPr marL="50800" marR="50800" marT="50800" marB="5080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tcPr>
                </a:tc>
                <a:tc>
                  <a:txBody>
                    <a:bodyPr/>
                    <a:lstStyle/>
                    <a:p>
                      <a:pPr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10</a:t>
                      </a:r>
                    </a:p>
                  </a:txBody>
                  <a:tcPr marL="50800" marR="50800" marT="50800" marB="5080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tcPr>
                </a:tc>
                <a:extLst>
                  <a:ext uri="{0D108BD9-81ED-4DB2-BD59-A6C34878D82A}">
                    <a16:rowId xmlns:a16="http://schemas.microsoft.com/office/drawing/2014/main" val="10001"/>
                  </a:ext>
                </a:extLst>
              </a:tr>
              <a:tr h="350064">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127.0.0.0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255.0.0.0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127.0.0.1</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127.0.0.1</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extLst>
                  <a:ext uri="{0D108BD9-81ED-4DB2-BD59-A6C34878D82A}">
                    <a16:rowId xmlns:a16="http://schemas.microsoft.com/office/drawing/2014/main" val="10002"/>
                  </a:ext>
                </a:extLst>
              </a:tr>
              <a:tr h="350064">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192.168.0.0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255.255.255.0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192.168.0.100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192.168.0.100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extLst>
                  <a:ext uri="{0D108BD9-81ED-4DB2-BD59-A6C34878D82A}">
                    <a16:rowId xmlns:a16="http://schemas.microsoft.com/office/drawing/2014/main" val="10003"/>
                  </a:ext>
                </a:extLst>
              </a:tr>
              <a:tr h="350064">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192.168.0.100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255.255.255.255</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127.0.0.1</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127.0.0.1</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extLst>
                  <a:ext uri="{0D108BD9-81ED-4DB2-BD59-A6C34878D82A}">
                    <a16:rowId xmlns:a16="http://schemas.microsoft.com/office/drawing/2014/main" val="10004"/>
                  </a:ext>
                </a:extLst>
              </a:tr>
              <a:tr h="350064">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192.168.0.1</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255.255.255.255</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192.168.0.100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192.168.0.100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832" name="Grouper"/>
          <p:cNvGrpSpPr/>
          <p:nvPr/>
        </p:nvGrpSpPr>
        <p:grpSpPr>
          <a:xfrm>
            <a:off x="317500" y="1270000"/>
            <a:ext cx="9525000" cy="38100"/>
            <a:chOff x="0" y="0"/>
            <a:chExt cx="9525000" cy="38100"/>
          </a:xfrm>
        </p:grpSpPr>
        <p:sp>
          <p:nvSpPr>
            <p:cNvPr id="283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83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833" name="Numéro de diapositive"/>
          <p:cNvSpPr txBox="1">
            <a:spLocks noGrp="1"/>
          </p:cNvSpPr>
          <p:nvPr>
            <p:ph type="sldNum" sz="quarter" idx="4294967295"/>
          </p:nvPr>
        </p:nvSpPr>
        <p:spPr>
          <a:xfrm>
            <a:off x="9550400" y="7200900"/>
            <a:ext cx="342901"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457200">
              <a:lnSpc>
                <a:spcPct val="100000"/>
              </a:lnSpc>
              <a:spcBef>
                <a:spcPts val="0"/>
              </a:spcBef>
              <a:defRPr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rPr/>
              <a:t>144</a:t>
            </a:fld>
            <a:endParaRPr/>
          </a:p>
        </p:txBody>
      </p:sp>
      <p:sp>
        <p:nvSpPr>
          <p:cNvPr id="2834" name="Les protocoles de routage"/>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defTabSz="457200">
              <a:spcBef>
                <a:spcPts val="0"/>
              </a:spcBef>
              <a:defRPr i="0">
                <a:solidFill>
                  <a:schemeClr val="accent1">
                    <a:hueOff val="54751"/>
                    <a:satOff val="-1697"/>
                    <a:lumOff val="-18038"/>
                  </a:schemeClr>
                </a:solidFill>
              </a:defRPr>
            </a:lvl1pPr>
          </a:lstStyle>
          <a:p>
            <a:r>
              <a:t>Les protocoles de routage</a:t>
            </a:r>
          </a:p>
        </p:txBody>
      </p:sp>
      <p:sp>
        <p:nvSpPr>
          <p:cNvPr id="2835" name="Plusieurs réseaux de destination (ND) peuvent concorder. Dans ce cas, la meilleure route sera celle où M sera le plus grand (soit la plus grande longueur de préfixe).…"/>
          <p:cNvSpPr txBox="1">
            <a:spLocks noGrp="1"/>
          </p:cNvSpPr>
          <p:nvPr>
            <p:ph type="body" idx="1"/>
          </p:nvPr>
        </p:nvSpPr>
        <p:spPr>
          <a:xfrm>
            <a:off x="304800" y="2025650"/>
            <a:ext cx="9601200" cy="4864100"/>
          </a:xfrm>
          <a:prstGeom prst="rect">
            <a:avLst/>
          </a:prstGeom>
        </p:spPr>
        <p:txBody>
          <a:bodyPr lIns="25400" tIns="25400" rIns="25400" bIns="25400" anchor="t"/>
          <a:lstStyle/>
          <a:p>
            <a:pPr>
              <a:lnSpc>
                <a:spcPct val="100000"/>
              </a:lnSpc>
              <a:spcBef>
                <a:spcPts val="100"/>
              </a:spcBef>
              <a:buClr>
                <a:srgbClr val="040F6A"/>
              </a:buClr>
              <a:buFont typeface="Lucida Grande"/>
              <a:defRPr sz="2000"/>
            </a:pPr>
            <a:r>
              <a:t>Plusieurs réseaux de destination (ND) peuvent concorder. Dans ce cas, la meilleure route sera celle où M sera le plus grand (soit </a:t>
            </a:r>
            <a:r>
              <a:rPr b="1"/>
              <a:t>la plus grande longueur</a:t>
            </a:r>
            <a:r>
              <a:t> de préfixe).</a:t>
            </a:r>
          </a:p>
          <a:p>
            <a:pPr>
              <a:lnSpc>
                <a:spcPct val="100000"/>
              </a:lnSpc>
              <a:spcBef>
                <a:spcPts val="100"/>
              </a:spcBef>
              <a:buClr>
                <a:srgbClr val="040F6A"/>
              </a:buClr>
              <a:buFont typeface="Lucida Grande"/>
              <a:defRPr sz="2000"/>
            </a:pPr>
            <a:r>
              <a:t>Avec cette même table de routage, quelle est la meilleure route pour la destination 192.168.0.100 ?</a:t>
            </a:r>
          </a:p>
        </p:txBody>
      </p:sp>
      <p:sp>
        <p:nvSpPr>
          <p:cNvPr id="2836" name="Texte"/>
          <p:cNvSpPr txBox="1"/>
          <p:nvPr/>
        </p:nvSpPr>
        <p:spPr>
          <a:xfrm>
            <a:off x="9550400" y="7200900"/>
            <a:ext cx="342901"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rPr/>
              <a:t>144</a:t>
            </a:fld>
            <a:endParaRPr/>
          </a:p>
        </p:txBody>
      </p:sp>
      <p:sp>
        <p:nvSpPr>
          <p:cNvPr id="2837" name="Grouper"/>
          <p:cNvSpPr txBox="1"/>
          <p:nvPr/>
        </p:nvSpPr>
        <p:spPr>
          <a:xfrm>
            <a:off x="279400" y="13672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sp>
        <p:nvSpPr>
          <p:cNvPr id="2838" name="4 - La couche Internet - Autres protocoles"/>
          <p:cNvSpPr txBox="1"/>
          <p:nvPr/>
        </p:nvSpPr>
        <p:spPr>
          <a:xfrm>
            <a:off x="279400" y="8064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 couche Internet - Autres protocoles</a:t>
            </a:r>
          </a:p>
        </p:txBody>
      </p:sp>
      <p:pic>
        <p:nvPicPr>
          <p:cNvPr id="2839"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graphicFrame>
        <p:nvGraphicFramePr>
          <p:cNvPr id="2840" name="Tableau 1"/>
          <p:cNvGraphicFramePr/>
          <p:nvPr/>
        </p:nvGraphicFramePr>
        <p:xfrm>
          <a:off x="998928" y="3982249"/>
          <a:ext cx="8212940" cy="2324583"/>
        </p:xfrm>
        <a:graphic>
          <a:graphicData uri="http://schemas.openxmlformats.org/drawingml/2006/table">
            <a:tbl>
              <a:tblPr firstRow="1" bandRow="1">
                <a:tableStyleId>{4C3C2611-4C71-4FC5-86AE-919BDF0F9419}</a:tableStyleId>
              </a:tblPr>
              <a:tblGrid>
                <a:gridCol w="1767721">
                  <a:extLst>
                    <a:ext uri="{9D8B030D-6E8A-4147-A177-3AD203B41FA5}">
                      <a16:colId xmlns:a16="http://schemas.microsoft.com/office/drawing/2014/main" val="20000"/>
                    </a:ext>
                  </a:extLst>
                </a:gridCol>
                <a:gridCol w="1973639">
                  <a:extLst>
                    <a:ext uri="{9D8B030D-6E8A-4147-A177-3AD203B41FA5}">
                      <a16:colId xmlns:a16="http://schemas.microsoft.com/office/drawing/2014/main" val="20001"/>
                    </a:ext>
                  </a:extLst>
                </a:gridCol>
                <a:gridCol w="1767721">
                  <a:extLst>
                    <a:ext uri="{9D8B030D-6E8A-4147-A177-3AD203B41FA5}">
                      <a16:colId xmlns:a16="http://schemas.microsoft.com/office/drawing/2014/main" val="20002"/>
                    </a:ext>
                  </a:extLst>
                </a:gridCol>
                <a:gridCol w="1767721">
                  <a:extLst>
                    <a:ext uri="{9D8B030D-6E8A-4147-A177-3AD203B41FA5}">
                      <a16:colId xmlns:a16="http://schemas.microsoft.com/office/drawing/2014/main" val="20003"/>
                    </a:ext>
                  </a:extLst>
                </a:gridCol>
                <a:gridCol w="936138">
                  <a:extLst>
                    <a:ext uri="{9D8B030D-6E8A-4147-A177-3AD203B41FA5}">
                      <a16:colId xmlns:a16="http://schemas.microsoft.com/office/drawing/2014/main" val="20004"/>
                    </a:ext>
                  </a:extLst>
                </a:gridCol>
              </a:tblGrid>
              <a:tr h="572296">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b="1">
                          <a:solidFill>
                            <a:srgbClr val="202123"/>
                          </a:solidFill>
                          <a:latin typeface="Arial Narrow"/>
                          <a:ea typeface="Arial Narrow"/>
                          <a:cs typeface="Arial Narrow"/>
                          <a:sym typeface="Arial Narrow"/>
                        </a:rPr>
                        <a:t>Network destination ND</a:t>
                      </a:r>
                    </a:p>
                  </a:txBody>
                  <a:tcPr marL="50800" marR="50800" marT="50800" marB="50800" horzOverflow="overflow">
                    <a:lnL w="12700">
                      <a:solidFill>
                        <a:srgbClr val="000000"/>
                      </a:solidFill>
                      <a:miter lim="400000"/>
                    </a:lnL>
                    <a:lnR w="12700">
                      <a:solidFill>
                        <a:srgbClr val="000000"/>
                      </a:solidFill>
                      <a:miter lim="400000"/>
                    </a:lnR>
                    <a:lnT w="3175">
                      <a:solidFill>
                        <a:srgbClr val="000000"/>
                      </a:solidFill>
                      <a:miter lim="400000"/>
                    </a:lnT>
                    <a:lnB w="6350">
                      <a:solidFill>
                        <a:srgbClr val="000000"/>
                      </a:solidFill>
                      <a:miter lim="400000"/>
                    </a:lnB>
                    <a:solidFill>
                      <a:srgbClr val="BEC0B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b="1">
                          <a:solidFill>
                            <a:srgbClr val="202123"/>
                          </a:solidFill>
                          <a:latin typeface="Arial Narrow"/>
                          <a:ea typeface="Arial Narrow"/>
                          <a:cs typeface="Arial Narrow"/>
                          <a:sym typeface="Arial Narrow"/>
                        </a:rPr>
                        <a:t>Netmask M</a:t>
                      </a:r>
                    </a:p>
                  </a:txBody>
                  <a:tcPr marL="50800" marR="50800" marT="50800" marB="50800" horzOverflow="overflow">
                    <a:lnL w="12700">
                      <a:solidFill>
                        <a:srgbClr val="000000"/>
                      </a:solidFill>
                      <a:miter lim="400000"/>
                    </a:lnL>
                    <a:lnR w="12700">
                      <a:solidFill>
                        <a:srgbClr val="000000"/>
                      </a:solidFill>
                      <a:miter lim="400000"/>
                    </a:lnR>
                    <a:lnT w="3175">
                      <a:solidFill>
                        <a:srgbClr val="000000"/>
                      </a:solidFill>
                      <a:miter lim="400000"/>
                    </a:lnT>
                    <a:lnB w="6350">
                      <a:solidFill>
                        <a:srgbClr val="000000"/>
                      </a:solidFill>
                      <a:miter lim="400000"/>
                    </a:lnB>
                    <a:solidFill>
                      <a:srgbClr val="BEC0B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b="1">
                          <a:solidFill>
                            <a:srgbClr val="202123"/>
                          </a:solidFill>
                          <a:latin typeface="Arial Narrow"/>
                          <a:ea typeface="Arial Narrow"/>
                          <a:cs typeface="Arial Narrow"/>
                          <a:sym typeface="Arial Narrow"/>
                        </a:rPr>
                        <a:t>Gateway</a:t>
                      </a:r>
                    </a:p>
                  </a:txBody>
                  <a:tcPr marL="50800" marR="50800" marT="50800" marB="50800" horzOverflow="overflow">
                    <a:lnL w="12700">
                      <a:solidFill>
                        <a:srgbClr val="000000"/>
                      </a:solidFill>
                      <a:miter lim="400000"/>
                    </a:lnL>
                    <a:lnR w="12700">
                      <a:solidFill>
                        <a:srgbClr val="000000"/>
                      </a:solidFill>
                      <a:miter lim="400000"/>
                    </a:lnR>
                    <a:lnT w="3175">
                      <a:solidFill>
                        <a:srgbClr val="000000"/>
                      </a:solidFill>
                      <a:miter lim="400000"/>
                    </a:lnT>
                    <a:lnB w="6350">
                      <a:solidFill>
                        <a:srgbClr val="000000"/>
                      </a:solidFill>
                      <a:miter lim="400000"/>
                    </a:lnB>
                    <a:solidFill>
                      <a:srgbClr val="BEC0B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b="1">
                          <a:solidFill>
                            <a:srgbClr val="202123"/>
                          </a:solidFill>
                          <a:latin typeface="Arial Narrow"/>
                          <a:ea typeface="Arial Narrow"/>
                          <a:cs typeface="Arial Narrow"/>
                          <a:sym typeface="Arial Narrow"/>
                        </a:rPr>
                        <a:t>Interface</a:t>
                      </a:r>
                    </a:p>
                  </a:txBody>
                  <a:tcPr marL="50800" marR="50800" marT="50800" marB="50800" horzOverflow="overflow">
                    <a:lnL w="12700">
                      <a:solidFill>
                        <a:srgbClr val="000000"/>
                      </a:solidFill>
                      <a:miter lim="400000"/>
                    </a:lnL>
                    <a:lnR w="12700">
                      <a:solidFill>
                        <a:srgbClr val="000000"/>
                      </a:solidFill>
                      <a:miter lim="400000"/>
                    </a:lnR>
                    <a:lnT w="3175">
                      <a:solidFill>
                        <a:srgbClr val="000000"/>
                      </a:solidFill>
                      <a:miter lim="400000"/>
                    </a:lnT>
                    <a:lnB w="6350">
                      <a:solidFill>
                        <a:srgbClr val="000000"/>
                      </a:solidFill>
                      <a:miter lim="400000"/>
                    </a:lnB>
                    <a:solidFill>
                      <a:srgbClr val="BEC0B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b="1">
                          <a:solidFill>
                            <a:srgbClr val="202123"/>
                          </a:solidFill>
                          <a:latin typeface="Arial Narrow"/>
                          <a:ea typeface="Arial Narrow"/>
                          <a:cs typeface="Arial Narrow"/>
                          <a:sym typeface="Arial Narrow"/>
                        </a:rPr>
                        <a:t>Metric</a:t>
                      </a:r>
                    </a:p>
                  </a:txBody>
                  <a:tcPr marL="50800" marR="50800" marT="50800" marB="50800" horzOverflow="overflow">
                    <a:lnL w="12700">
                      <a:solidFill>
                        <a:srgbClr val="000000"/>
                      </a:solidFill>
                      <a:miter lim="400000"/>
                    </a:lnL>
                    <a:lnR w="12700">
                      <a:solidFill>
                        <a:srgbClr val="000000"/>
                      </a:solidFill>
                      <a:miter lim="400000"/>
                    </a:lnR>
                    <a:lnT w="3175">
                      <a:solidFill>
                        <a:srgbClr val="000000"/>
                      </a:solidFill>
                      <a:miter lim="400000"/>
                    </a:lnT>
                    <a:lnB w="6350">
                      <a:solidFill>
                        <a:srgbClr val="000000"/>
                      </a:solidFill>
                      <a:miter lim="400000"/>
                    </a:lnB>
                    <a:solidFill>
                      <a:srgbClr val="BEC0BF"/>
                    </a:solidFill>
                  </a:tcPr>
                </a:tc>
                <a:extLst>
                  <a:ext uri="{0D108BD9-81ED-4DB2-BD59-A6C34878D82A}">
                    <a16:rowId xmlns:a16="http://schemas.microsoft.com/office/drawing/2014/main" val="10000"/>
                  </a:ext>
                </a:extLst>
              </a:tr>
              <a:tr h="352031">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0.0.0.0</a:t>
                      </a:r>
                    </a:p>
                  </a:txBody>
                  <a:tcPr marL="50800" marR="50800" marT="50800" marB="5080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0.0.0.0</a:t>
                      </a:r>
                    </a:p>
                  </a:txBody>
                  <a:tcPr marL="50800" marR="50800" marT="50800" marB="5080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192.168.0.1</a:t>
                      </a:r>
                    </a:p>
                  </a:txBody>
                  <a:tcPr marL="50800" marR="50800" marT="50800" marB="5080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192.168.0.100</a:t>
                      </a:r>
                    </a:p>
                  </a:txBody>
                  <a:tcPr marL="50800" marR="50800" marT="50800" marB="5080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tcPr>
                </a:tc>
                <a:tc>
                  <a:txBody>
                    <a:bodyPr/>
                    <a:lstStyle/>
                    <a:p>
                      <a:pPr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10</a:t>
                      </a:r>
                    </a:p>
                  </a:txBody>
                  <a:tcPr marL="50800" marR="50800" marT="50800" marB="5080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tcPr>
                </a:tc>
                <a:extLst>
                  <a:ext uri="{0D108BD9-81ED-4DB2-BD59-A6C34878D82A}">
                    <a16:rowId xmlns:a16="http://schemas.microsoft.com/office/drawing/2014/main" val="10001"/>
                  </a:ext>
                </a:extLst>
              </a:tr>
              <a:tr h="350064">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127.0.0.0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255.0.0.0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127.0.0.1</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127.0.0.1</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extLst>
                  <a:ext uri="{0D108BD9-81ED-4DB2-BD59-A6C34878D82A}">
                    <a16:rowId xmlns:a16="http://schemas.microsoft.com/office/drawing/2014/main" val="10002"/>
                  </a:ext>
                </a:extLst>
              </a:tr>
              <a:tr h="350064">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192.168.0.0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255.255.255.0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192.168.0.100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192.168.0.100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extLst>
                  <a:ext uri="{0D108BD9-81ED-4DB2-BD59-A6C34878D82A}">
                    <a16:rowId xmlns:a16="http://schemas.microsoft.com/office/drawing/2014/main" val="10003"/>
                  </a:ext>
                </a:extLst>
              </a:tr>
              <a:tr h="350064">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192.168.0.100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255.255.255.255</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127.0.0.1</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127.0.0.1</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extLst>
                  <a:ext uri="{0D108BD9-81ED-4DB2-BD59-A6C34878D82A}">
                    <a16:rowId xmlns:a16="http://schemas.microsoft.com/office/drawing/2014/main" val="10004"/>
                  </a:ext>
                </a:extLst>
              </a:tr>
              <a:tr h="350064">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192.168.0.1</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255.255.255.255</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192.168.0.100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192.168.0.100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defTabSz="457200">
                        <a:lnSpc>
                          <a:spcPct val="100000"/>
                        </a:lnSpc>
                        <a:spcBef>
                          <a:spcPts val="0"/>
                        </a:spcBef>
                        <a:tabLst>
                          <a:tab pos="1612900" algn="l"/>
                          <a:tab pos="3048000" algn="l"/>
                          <a:tab pos="4318000" algn="l"/>
                          <a:tab pos="5575300" algn="l"/>
                        </a:tabLst>
                        <a:defRPr sz="1800" b="0" i="0" spc="0">
                          <a:solidFill>
                            <a:srgbClr val="000000"/>
                          </a:solidFill>
                        </a:defRPr>
                      </a:pPr>
                      <a:r>
                        <a:rPr sz="1400">
                          <a:solidFill>
                            <a:srgbClr val="202123"/>
                          </a:solidFill>
                          <a:latin typeface="Helvetica"/>
                          <a:ea typeface="Helvetica"/>
                          <a:cs typeface="Helvetica"/>
                          <a:sym typeface="Helvetica"/>
                        </a:rPr>
                        <a:t>10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470" name="Grouper"/>
          <p:cNvGrpSpPr/>
          <p:nvPr/>
        </p:nvGrpSpPr>
        <p:grpSpPr>
          <a:xfrm>
            <a:off x="317500" y="1270000"/>
            <a:ext cx="9525000" cy="38100"/>
            <a:chOff x="0" y="0"/>
            <a:chExt cx="9525000" cy="38100"/>
          </a:xfrm>
        </p:grpSpPr>
        <p:sp>
          <p:nvSpPr>
            <p:cNvPr id="468"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469"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471"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472" name="Couche physique - Niveau physique - Physical layer - Couche 1…"/>
          <p:cNvSpPr txBox="1">
            <a:spLocks noGrp="1"/>
          </p:cNvSpPr>
          <p:nvPr>
            <p:ph type="body" idx="1"/>
          </p:nvPr>
        </p:nvSpPr>
        <p:spPr>
          <a:xfrm>
            <a:off x="304800" y="2044700"/>
            <a:ext cx="9601200" cy="4419600"/>
          </a:xfrm>
          <a:prstGeom prst="rect">
            <a:avLst/>
          </a:prstGeom>
        </p:spPr>
        <p:txBody>
          <a:bodyPr lIns="25400" tIns="25400" rIns="25400" bIns="25400"/>
          <a:lstStyle/>
          <a:p>
            <a:pPr>
              <a:spcBef>
                <a:spcPts val="1500"/>
              </a:spcBef>
              <a:defRPr b="1"/>
            </a:pPr>
            <a:r>
              <a:t>Couche physique - Niveau physique - </a:t>
            </a:r>
            <a:r>
              <a:rPr i="1"/>
              <a:t>Physical layer - </a:t>
            </a:r>
            <a:r>
              <a:t>Couche 1</a:t>
            </a:r>
          </a:p>
          <a:p>
            <a:pPr marL="571500" lvl="1" indent="-254000">
              <a:buSzPct val="75000"/>
              <a:buChar char="‣"/>
              <a:defRPr sz="800"/>
            </a:pPr>
            <a:endParaRPr/>
          </a:p>
          <a:p>
            <a:pPr marL="571500" marR="1625600" lvl="1" indent="-254000">
              <a:buSzPct val="75000"/>
              <a:buChar char="‣"/>
            </a:pPr>
            <a:r>
              <a:t>Elle concerne le transfert de bits bruts sur un support physique, définissant les caractéristiques électriques et mécaniques des connexions.</a:t>
            </a:r>
          </a:p>
          <a:p>
            <a:pPr>
              <a:spcBef>
                <a:spcPts val="1500"/>
              </a:spcBef>
              <a:defRPr b="1"/>
            </a:pPr>
            <a:r>
              <a:t>Couche liaison de données - Niveau trame - </a:t>
            </a:r>
            <a:r>
              <a:rPr i="1"/>
              <a:t>Data Link layer - </a:t>
            </a:r>
            <a:r>
              <a:t>Couche 2</a:t>
            </a:r>
          </a:p>
          <a:p>
            <a:pPr marL="571500" lvl="1" indent="-254000">
              <a:buSzPct val="75000"/>
              <a:buChar char="‣"/>
              <a:defRPr sz="800"/>
            </a:pPr>
            <a:endParaRPr/>
          </a:p>
          <a:p>
            <a:pPr marL="571500" lvl="1" indent="-254000">
              <a:buSzPct val="75000"/>
              <a:buChar char="‣"/>
            </a:pPr>
            <a:r>
              <a:t>Elle assure le transfert fiable de données entre deux nœuds adjacents, incluant la détection et la correction d’erreurs.</a:t>
            </a:r>
          </a:p>
          <a:p>
            <a:pPr marL="571500" lvl="1" indent="-254000">
              <a:buSzPct val="75000"/>
              <a:buChar char="‣"/>
            </a:pPr>
            <a:r>
              <a:t>[Pour un réseau à diffusion] Sous-couche MAC pour gérer et arbitrer les accès multiples au canal de transmission partagé </a:t>
            </a:r>
          </a:p>
          <a:p>
            <a:pPr marL="571500" lvl="1" indent="-254000">
              <a:buSzPct val="75000"/>
              <a:buChar char="‣"/>
            </a:pPr>
            <a:endParaRPr/>
          </a:p>
          <a:p>
            <a:pPr marL="571500" lvl="1" indent="-254000">
              <a:buSzPct val="75000"/>
              <a:buChar char="‣"/>
            </a:pPr>
            <a:endParaRPr/>
          </a:p>
          <a:p>
            <a:pPr marL="571500" lvl="1" indent="-254000">
              <a:buSzPct val="75000"/>
              <a:buChar char="‣"/>
            </a:pPr>
            <a:endParaRPr/>
          </a:p>
        </p:txBody>
      </p:sp>
      <p:sp>
        <p:nvSpPr>
          <p:cNvPr id="473" name="3 - Le modèle de référence OSI"/>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3 - Le modèle de référence OSI</a:t>
            </a:r>
          </a:p>
        </p:txBody>
      </p:sp>
      <p:sp>
        <p:nvSpPr>
          <p:cNvPr id="474" name="Les sept couches du modèle OSI"/>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Les sept couches du modèle OSI</a:t>
            </a:r>
          </a:p>
        </p:txBody>
      </p:sp>
      <p:pic>
        <p:nvPicPr>
          <p:cNvPr id="475" name="Pkuczynski_RJ-45_patchcord-400.png" descr="Pkuczynski_RJ-45_patchcord-400.png"/>
          <p:cNvPicPr>
            <a:picLocks noChangeAspect="1"/>
          </p:cNvPicPr>
          <p:nvPr/>
        </p:nvPicPr>
        <p:blipFill>
          <a:blip r:embed="rId2"/>
          <a:stretch>
            <a:fillRect/>
          </a:stretch>
        </p:blipFill>
        <p:spPr>
          <a:xfrm>
            <a:off x="8088313" y="2006600"/>
            <a:ext cx="1828801" cy="1330452"/>
          </a:xfrm>
          <a:prstGeom prst="rect">
            <a:avLst/>
          </a:prstGeom>
          <a:ln w="12700">
            <a:miter lim="400000"/>
          </a:ln>
        </p:spPr>
      </p:pic>
      <p:pic>
        <p:nvPicPr>
          <p:cNvPr id="476" name="OSIMODELET.png" descr="OSIMODELET.png"/>
          <p:cNvPicPr>
            <a:picLocks noChangeAspect="1"/>
          </p:cNvPicPr>
          <p:nvPr/>
        </p:nvPicPr>
        <p:blipFill>
          <a:blip r:embed="rId3"/>
          <a:stretch>
            <a:fillRect/>
          </a:stretch>
        </p:blipFill>
        <p:spPr>
          <a:xfrm>
            <a:off x="7299740" y="209593"/>
            <a:ext cx="1828801" cy="933407"/>
          </a:xfrm>
          <a:prstGeom prst="rect">
            <a:avLst/>
          </a:prstGeom>
          <a:ln w="12700">
            <a:miter lim="400000"/>
          </a:ln>
        </p:spPr>
      </p:pic>
      <p:sp>
        <p:nvSpPr>
          <p:cNvPr id="477" name="Architecture de communication en couches                 Ch.1"/>
          <p:cNvSpPr txBox="1"/>
          <p:nvPr/>
        </p:nvSpPr>
        <p:spPr>
          <a:xfrm>
            <a:off x="279400" y="139700"/>
            <a:ext cx="959823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00000"/>
              </a:lnSpc>
              <a:spcBef>
                <a:spcPts val="0"/>
              </a:spcBef>
              <a:defRPr sz="3600" b="0" i="0" spc="-72">
                <a:latin typeface="+mj-lt"/>
                <a:ea typeface="+mj-ea"/>
                <a:cs typeface="+mj-cs"/>
                <a:sym typeface="Garamond"/>
              </a:defRPr>
            </a:pPr>
            <a:r>
              <a:rPr sz="3300" spc="-131"/>
              <a:t>Architecture de communication en couches</a:t>
            </a:r>
            <a:r>
              <a:rPr sz="2200" spc="-44">
                <a:latin typeface="Consolas"/>
                <a:ea typeface="Consolas"/>
                <a:cs typeface="Consolas"/>
                <a:sym typeface="Consolas"/>
              </a:rPr>
              <a:t>                 Ch.1</a:t>
            </a:r>
          </a:p>
        </p:txBody>
      </p:sp>
      <p:pic>
        <p:nvPicPr>
          <p:cNvPr id="478" name="1400px-Ethernet_Type_II_Frame_format.svg.png" descr="1400px-Ethernet_Type_II_Frame_format.svg.png"/>
          <p:cNvPicPr>
            <a:picLocks noChangeAspect="1"/>
          </p:cNvPicPr>
          <p:nvPr/>
        </p:nvPicPr>
        <p:blipFill>
          <a:blip r:embed="rId4"/>
          <a:stretch>
            <a:fillRect/>
          </a:stretch>
        </p:blipFill>
        <p:spPr>
          <a:xfrm>
            <a:off x="1036299" y="5411001"/>
            <a:ext cx="8342358" cy="1471831"/>
          </a:xfrm>
          <a:prstGeom prst="rect">
            <a:avLst/>
          </a:prstGeom>
          <a:ln w="12700">
            <a:miter lim="400000"/>
          </a:ln>
        </p:spPr>
      </p:pic>
      <p:sp>
        <p:nvSpPr>
          <p:cNvPr id="479" name="Fig 1.9 - Trame Ethernet type II"/>
          <p:cNvSpPr txBox="1"/>
          <p:nvPr/>
        </p:nvSpPr>
        <p:spPr>
          <a:xfrm>
            <a:off x="601218" y="6897341"/>
            <a:ext cx="4086399"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1.9 - Trame Ethernet type II</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483" name="Grouper"/>
          <p:cNvGrpSpPr/>
          <p:nvPr/>
        </p:nvGrpSpPr>
        <p:grpSpPr>
          <a:xfrm>
            <a:off x="317500" y="1270000"/>
            <a:ext cx="9525000" cy="38100"/>
            <a:chOff x="0" y="0"/>
            <a:chExt cx="9525000" cy="38100"/>
          </a:xfrm>
        </p:grpSpPr>
        <p:sp>
          <p:nvSpPr>
            <p:cNvPr id="481"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482"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484"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485" name="Couche réseau - Niveau paquet - Network layer - Couche 3…"/>
          <p:cNvSpPr txBox="1">
            <a:spLocks noGrp="1"/>
          </p:cNvSpPr>
          <p:nvPr>
            <p:ph type="body" idx="1"/>
          </p:nvPr>
        </p:nvSpPr>
        <p:spPr>
          <a:xfrm>
            <a:off x="304800" y="2044700"/>
            <a:ext cx="9601200" cy="4419600"/>
          </a:xfrm>
          <a:prstGeom prst="rect">
            <a:avLst/>
          </a:prstGeom>
        </p:spPr>
        <p:txBody>
          <a:bodyPr lIns="25400" tIns="25400" rIns="25400" bIns="25400"/>
          <a:lstStyle/>
          <a:p>
            <a:pPr>
              <a:spcBef>
                <a:spcPts val="1500"/>
              </a:spcBef>
              <a:defRPr b="1"/>
            </a:pPr>
            <a:r>
              <a:t>Couche réseau - Niveau paquet - </a:t>
            </a:r>
            <a:r>
              <a:rPr i="1"/>
              <a:t>Network layer - </a:t>
            </a:r>
            <a:r>
              <a:t>Couche 3</a:t>
            </a:r>
          </a:p>
          <a:p>
            <a:pPr marL="571500" lvl="1" indent="-254000">
              <a:buSzPct val="75000"/>
              <a:buChar char="‣"/>
              <a:defRPr sz="800"/>
            </a:pPr>
            <a:endParaRPr/>
          </a:p>
          <a:p>
            <a:pPr marL="571500" marR="3911600" lvl="1" indent="-254000">
              <a:buSzPct val="75000"/>
              <a:buChar char="‣"/>
            </a:pPr>
            <a:r>
              <a:t>Responsable du </a:t>
            </a:r>
            <a:r>
              <a:rPr b="1"/>
              <a:t>routage</a:t>
            </a:r>
            <a:r>
              <a:t> des paquets à travers le réseau, elle gère l'adressage logique et le choix des chemins.</a:t>
            </a:r>
          </a:p>
          <a:p>
            <a:pPr marL="571500" marR="1625600" lvl="1" indent="-254000">
              <a:buSzPct val="75000"/>
              <a:buChar char="‣"/>
            </a:pPr>
            <a:endParaRPr/>
          </a:p>
          <a:p>
            <a:pPr marL="571500" marR="1625600" lvl="1" indent="-254000">
              <a:buSzPct val="75000"/>
              <a:buChar char="‣"/>
            </a:pPr>
            <a:endParaRPr/>
          </a:p>
          <a:p>
            <a:pPr marL="571500" lvl="1" indent="-254000">
              <a:buSzPct val="75000"/>
              <a:buChar char="‣"/>
            </a:pPr>
            <a:endParaRPr/>
          </a:p>
          <a:p>
            <a:pPr marL="571500" lvl="1" indent="-254000">
              <a:buSzPct val="75000"/>
              <a:buChar char="‣"/>
            </a:pPr>
            <a:endParaRPr/>
          </a:p>
          <a:p>
            <a:pPr marL="571500" lvl="1" indent="-254000">
              <a:buSzPct val="75000"/>
              <a:buChar char="‣"/>
            </a:pPr>
            <a:endParaRPr/>
          </a:p>
          <a:p>
            <a:pPr marL="571500" lvl="1" indent="-254000">
              <a:buSzPct val="75000"/>
              <a:buChar char="‣"/>
            </a:pPr>
            <a:endParaRPr/>
          </a:p>
          <a:p>
            <a:pPr marL="571500" lvl="1" indent="-254000">
              <a:spcBef>
                <a:spcPts val="1500"/>
              </a:spcBef>
              <a:buSzPct val="75000"/>
              <a:buChar char="‣"/>
              <a:defRPr b="1"/>
            </a:pPr>
            <a:endParaRPr/>
          </a:p>
          <a:p>
            <a:pPr marL="571500" lvl="1" indent="-254000">
              <a:spcBef>
                <a:spcPts val="1500"/>
              </a:spcBef>
              <a:buSzPct val="75000"/>
              <a:buChar char="‣"/>
              <a:defRPr b="1"/>
            </a:pPr>
            <a:endParaRPr/>
          </a:p>
        </p:txBody>
      </p:sp>
      <p:sp>
        <p:nvSpPr>
          <p:cNvPr id="486" name="3 - Le modèle de référence OSI"/>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3 - Le modèle de référence OSI</a:t>
            </a:r>
          </a:p>
        </p:txBody>
      </p:sp>
      <p:sp>
        <p:nvSpPr>
          <p:cNvPr id="487" name="Les sept couches du modèle OSI"/>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Les sept couches du modèle OSI</a:t>
            </a:r>
          </a:p>
        </p:txBody>
      </p:sp>
      <p:pic>
        <p:nvPicPr>
          <p:cNvPr id="488" name="OSIMODELET.png" descr="OSIMODELET.png"/>
          <p:cNvPicPr>
            <a:picLocks noChangeAspect="1"/>
          </p:cNvPicPr>
          <p:nvPr/>
        </p:nvPicPr>
        <p:blipFill>
          <a:blip r:embed="rId2"/>
          <a:stretch>
            <a:fillRect/>
          </a:stretch>
        </p:blipFill>
        <p:spPr>
          <a:xfrm>
            <a:off x="7299740" y="209593"/>
            <a:ext cx="1828801" cy="933407"/>
          </a:xfrm>
          <a:prstGeom prst="rect">
            <a:avLst/>
          </a:prstGeom>
          <a:ln w="12700">
            <a:miter lim="400000"/>
          </a:ln>
        </p:spPr>
      </p:pic>
      <p:sp>
        <p:nvSpPr>
          <p:cNvPr id="489" name="Architecture de communication en couches                 Ch.1"/>
          <p:cNvSpPr txBox="1"/>
          <p:nvPr/>
        </p:nvSpPr>
        <p:spPr>
          <a:xfrm>
            <a:off x="279400" y="139700"/>
            <a:ext cx="959823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00000"/>
              </a:lnSpc>
              <a:spcBef>
                <a:spcPts val="0"/>
              </a:spcBef>
              <a:defRPr sz="3600" b="0" i="0" spc="-72">
                <a:latin typeface="+mj-lt"/>
                <a:ea typeface="+mj-ea"/>
                <a:cs typeface="+mj-cs"/>
                <a:sym typeface="Garamond"/>
              </a:defRPr>
            </a:pPr>
            <a:r>
              <a:rPr sz="3300" spc="-131"/>
              <a:t>Architecture de communication en couches</a:t>
            </a:r>
            <a:r>
              <a:rPr sz="2200" spc="-44">
                <a:latin typeface="Consolas"/>
                <a:ea typeface="Consolas"/>
                <a:cs typeface="Consolas"/>
                <a:sym typeface="Consolas"/>
              </a:rPr>
              <a:t>                 Ch.1</a:t>
            </a:r>
          </a:p>
        </p:txBody>
      </p:sp>
      <p:sp>
        <p:nvSpPr>
          <p:cNvPr id="490" name="Fig 1.10 - Système de relais"/>
          <p:cNvSpPr txBox="1"/>
          <p:nvPr/>
        </p:nvSpPr>
        <p:spPr>
          <a:xfrm>
            <a:off x="5804322" y="4774769"/>
            <a:ext cx="2965808"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1.10 - Système de relais</a:t>
            </a:r>
          </a:p>
        </p:txBody>
      </p:sp>
      <p:sp>
        <p:nvSpPr>
          <p:cNvPr id="491" name="Fig 1.11 - Fonction de routage"/>
          <p:cNvSpPr txBox="1"/>
          <p:nvPr/>
        </p:nvSpPr>
        <p:spPr>
          <a:xfrm>
            <a:off x="584733" y="6955725"/>
            <a:ext cx="3847668"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1.11 - Fonction de routage</a:t>
            </a:r>
          </a:p>
        </p:txBody>
      </p:sp>
      <p:grpSp>
        <p:nvGrpSpPr>
          <p:cNvPr id="494" name="Grouper"/>
          <p:cNvGrpSpPr/>
          <p:nvPr/>
        </p:nvGrpSpPr>
        <p:grpSpPr>
          <a:xfrm>
            <a:off x="590583" y="3632213"/>
            <a:ext cx="4565108" cy="3264394"/>
            <a:chOff x="0" y="0"/>
            <a:chExt cx="4565107" cy="3264392"/>
          </a:xfrm>
        </p:grpSpPr>
        <p:sp>
          <p:nvSpPr>
            <p:cNvPr id="492" name="Rectangle"/>
            <p:cNvSpPr/>
            <p:nvPr/>
          </p:nvSpPr>
          <p:spPr>
            <a:xfrm>
              <a:off x="0" y="11926"/>
              <a:ext cx="4565108" cy="3252467"/>
            </a:xfrm>
            <a:prstGeom prst="rect">
              <a:avLst/>
            </a:prstGeom>
            <a:solidFill>
              <a:srgbClr val="FFFFFF"/>
            </a:solidFill>
            <a:ln w="12700" cap="flat">
              <a:noFill/>
              <a:miter lim="400000"/>
            </a:ln>
            <a:effectLst>
              <a:outerShdw blurRad="190500" dist="12700" dir="5400000" rotWithShape="0">
                <a:srgbClr val="000000">
                  <a:alpha val="49807"/>
                </a:srgbClr>
              </a:outerShdw>
            </a:effectLst>
          </p:spPr>
          <p:txBody>
            <a:bodyPr wrap="square" lIns="50800" tIns="50800" rIns="50800" bIns="50800" numCol="1" anchor="ctr">
              <a:noAutofit/>
            </a:bodyP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pic>
          <p:nvPicPr>
            <p:cNvPr id="493" name="pasted-image.tiff" descr="pasted-image.tiff"/>
            <p:cNvPicPr>
              <a:picLocks noChangeAspect="1"/>
            </p:cNvPicPr>
            <p:nvPr/>
          </p:nvPicPr>
          <p:blipFill>
            <a:blip r:embed="rId3"/>
            <a:stretch>
              <a:fillRect/>
            </a:stretch>
          </p:blipFill>
          <p:spPr>
            <a:xfrm>
              <a:off x="199324" y="0"/>
              <a:ext cx="4239937" cy="3175796"/>
            </a:xfrm>
            <a:prstGeom prst="rect">
              <a:avLst/>
            </a:prstGeom>
            <a:ln w="12700" cap="flat">
              <a:noFill/>
              <a:miter lim="400000"/>
            </a:ln>
            <a:effectLst/>
          </p:spPr>
        </p:pic>
      </p:grpSp>
      <p:grpSp>
        <p:nvGrpSpPr>
          <p:cNvPr id="505" name="Grouper"/>
          <p:cNvGrpSpPr/>
          <p:nvPr/>
        </p:nvGrpSpPr>
        <p:grpSpPr>
          <a:xfrm>
            <a:off x="5819449" y="2655147"/>
            <a:ext cx="4100491" cy="2081106"/>
            <a:chOff x="0" y="0"/>
            <a:chExt cx="4100490" cy="2081105"/>
          </a:xfrm>
        </p:grpSpPr>
        <p:sp>
          <p:nvSpPr>
            <p:cNvPr id="495" name="Rectangle"/>
            <p:cNvSpPr/>
            <p:nvPr/>
          </p:nvSpPr>
          <p:spPr>
            <a:xfrm>
              <a:off x="0" y="0"/>
              <a:ext cx="4100491" cy="2081106"/>
            </a:xfrm>
            <a:prstGeom prst="rect">
              <a:avLst/>
            </a:prstGeom>
            <a:solidFill>
              <a:srgbClr val="FFFFFF"/>
            </a:solidFill>
            <a:ln w="12700" cap="flat">
              <a:noFill/>
              <a:miter lim="400000"/>
            </a:ln>
            <a:effectLst>
              <a:outerShdw blurRad="190500" dist="12700" dir="5400000" rotWithShape="0">
                <a:srgbClr val="000000">
                  <a:alpha val="49807"/>
                </a:srgbClr>
              </a:outerShdw>
            </a:effectLst>
          </p:spPr>
          <p:txBody>
            <a:bodyPr wrap="square" lIns="50800" tIns="50800" rIns="50800" bIns="50800" numCol="1" anchor="ctr">
              <a:noAutofit/>
            </a:bodyP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pic>
          <p:nvPicPr>
            <p:cNvPr id="496" name="Network-png-4379380.png" descr="Network-png-4379380.png"/>
            <p:cNvPicPr>
              <a:picLocks noChangeAspect="1"/>
            </p:cNvPicPr>
            <p:nvPr/>
          </p:nvPicPr>
          <p:blipFill>
            <a:blip r:embed="rId4"/>
            <a:stretch>
              <a:fillRect/>
            </a:stretch>
          </p:blipFill>
          <p:spPr>
            <a:xfrm>
              <a:off x="319872" y="120985"/>
              <a:ext cx="3598017" cy="1839135"/>
            </a:xfrm>
            <a:prstGeom prst="rect">
              <a:avLst/>
            </a:prstGeom>
            <a:ln w="12700" cap="flat">
              <a:noFill/>
              <a:miter lim="400000"/>
            </a:ln>
            <a:effectLst/>
          </p:spPr>
        </p:pic>
        <p:pic>
          <p:nvPicPr>
            <p:cNvPr id="497" name="laptop-300.png" descr="laptop-300.png"/>
            <p:cNvPicPr>
              <a:picLocks noChangeAspect="1"/>
            </p:cNvPicPr>
            <p:nvPr/>
          </p:nvPicPr>
          <p:blipFill>
            <a:blip r:embed="rId5"/>
            <a:stretch>
              <a:fillRect/>
            </a:stretch>
          </p:blipFill>
          <p:spPr>
            <a:xfrm>
              <a:off x="90492" y="1040552"/>
              <a:ext cx="492645" cy="420390"/>
            </a:xfrm>
            <a:prstGeom prst="rect">
              <a:avLst/>
            </a:prstGeom>
            <a:ln w="12700" cap="flat">
              <a:noFill/>
              <a:miter lim="400000"/>
            </a:ln>
            <a:effectLst/>
          </p:spPr>
        </p:pic>
        <p:pic>
          <p:nvPicPr>
            <p:cNvPr id="498" name="Computer-100.png" descr="Computer-100.png"/>
            <p:cNvPicPr>
              <a:picLocks noChangeAspect="1"/>
            </p:cNvPicPr>
            <p:nvPr/>
          </p:nvPicPr>
          <p:blipFill>
            <a:blip r:embed="rId6"/>
            <a:stretch>
              <a:fillRect/>
            </a:stretch>
          </p:blipFill>
          <p:spPr>
            <a:xfrm>
              <a:off x="3753794" y="537202"/>
              <a:ext cx="307373" cy="476428"/>
            </a:xfrm>
            <a:prstGeom prst="rect">
              <a:avLst/>
            </a:prstGeom>
            <a:ln w="12700" cap="flat">
              <a:noFill/>
              <a:miter lim="400000"/>
            </a:ln>
            <a:effectLst/>
          </p:spPr>
        </p:pic>
        <p:grpSp>
          <p:nvGrpSpPr>
            <p:cNvPr id="501" name="Grouper"/>
            <p:cNvGrpSpPr/>
            <p:nvPr/>
          </p:nvGrpSpPr>
          <p:grpSpPr>
            <a:xfrm rot="20460000">
              <a:off x="3628004" y="986137"/>
              <a:ext cx="283971" cy="268976"/>
              <a:chOff x="0" y="7497"/>
              <a:chExt cx="283970" cy="268975"/>
            </a:xfrm>
          </p:grpSpPr>
          <p:sp>
            <p:nvSpPr>
              <p:cNvPr id="499" name="Ligne"/>
              <p:cNvSpPr/>
              <p:nvPr/>
            </p:nvSpPr>
            <p:spPr>
              <a:xfrm flipV="1">
                <a:off x="0" y="7497"/>
                <a:ext cx="283971" cy="268977"/>
              </a:xfrm>
              <a:prstGeom prst="line">
                <a:avLst/>
              </a:prstGeom>
              <a:noFill/>
              <a:ln w="25400" cap="flat">
                <a:solidFill>
                  <a:srgbClr val="EE220C"/>
                </a:solidFill>
                <a:prstDash val="sysDot"/>
                <a:miter lim="400000"/>
              </a:ln>
              <a:effectLst/>
            </p:spPr>
            <p:txBody>
              <a:bodyPr wrap="square" lIns="101600" tIns="101600" rIns="101600" bIns="101600" numCol="1" anchor="ctr">
                <a:noAutofit/>
              </a:bodyPr>
              <a:lstStyle/>
              <a:p>
                <a:pPr algn="ctr" defTabSz="457200">
                  <a:lnSpc>
                    <a:spcPct val="100000"/>
                  </a:lnSpc>
                  <a:spcBef>
                    <a:spcPts val="0"/>
                  </a:spcBef>
                  <a:defRPr sz="1200" b="0" i="0" spc="0">
                    <a:solidFill>
                      <a:srgbClr val="FFFFFF"/>
                    </a:solidFill>
                    <a:latin typeface="Helvetica Neue"/>
                    <a:ea typeface="Helvetica Neue"/>
                    <a:cs typeface="Helvetica Neue"/>
                    <a:sym typeface="Helvetica Neue"/>
                  </a:defRPr>
                </a:pPr>
                <a:endParaRPr/>
              </a:p>
            </p:txBody>
          </p:sp>
          <p:sp>
            <p:nvSpPr>
              <p:cNvPr id="500" name="Ligne"/>
              <p:cNvSpPr/>
              <p:nvPr/>
            </p:nvSpPr>
            <p:spPr>
              <a:xfrm flipV="1">
                <a:off x="-1" y="110720"/>
                <a:ext cx="174995" cy="165754"/>
              </a:xfrm>
              <a:prstGeom prst="line">
                <a:avLst/>
              </a:prstGeom>
              <a:noFill/>
              <a:ln w="25400" cap="flat">
                <a:solidFill>
                  <a:srgbClr val="EE220C"/>
                </a:solidFill>
                <a:prstDash val="sysDot"/>
                <a:miter lim="400000"/>
                <a:tailEnd type="triangle" w="med" len="med"/>
              </a:ln>
              <a:effectLst/>
            </p:spPr>
            <p:txBody>
              <a:bodyPr wrap="square" lIns="101600" tIns="101600" rIns="101600" bIns="101600" numCol="1" anchor="ctr">
                <a:noAutofit/>
              </a:bodyPr>
              <a:lstStyle/>
              <a:p>
                <a:pPr algn="ctr" defTabSz="457200">
                  <a:lnSpc>
                    <a:spcPct val="100000"/>
                  </a:lnSpc>
                  <a:spcBef>
                    <a:spcPts val="0"/>
                  </a:spcBef>
                  <a:defRPr sz="1200" b="0" i="0" spc="0">
                    <a:solidFill>
                      <a:srgbClr val="FFFFFF"/>
                    </a:solidFill>
                    <a:latin typeface="Helvetica Neue"/>
                    <a:ea typeface="Helvetica Neue"/>
                    <a:cs typeface="Helvetica Neue"/>
                    <a:sym typeface="Helvetica Neue"/>
                  </a:defRPr>
                </a:pPr>
                <a:endParaRPr/>
              </a:p>
            </p:txBody>
          </p:sp>
        </p:grpSp>
        <p:grpSp>
          <p:nvGrpSpPr>
            <p:cNvPr id="504" name="Grouper"/>
            <p:cNvGrpSpPr/>
            <p:nvPr/>
          </p:nvGrpSpPr>
          <p:grpSpPr>
            <a:xfrm>
              <a:off x="530743" y="866167"/>
              <a:ext cx="211527" cy="415145"/>
              <a:chOff x="0" y="0"/>
              <a:chExt cx="211526" cy="415144"/>
            </a:xfrm>
          </p:grpSpPr>
          <p:sp>
            <p:nvSpPr>
              <p:cNvPr id="502" name="Ligne"/>
              <p:cNvSpPr/>
              <p:nvPr/>
            </p:nvSpPr>
            <p:spPr>
              <a:xfrm flipV="1">
                <a:off x="0" y="0"/>
                <a:ext cx="211527" cy="415145"/>
              </a:xfrm>
              <a:prstGeom prst="line">
                <a:avLst/>
              </a:prstGeom>
              <a:noFill/>
              <a:ln w="25400" cap="flat">
                <a:solidFill>
                  <a:srgbClr val="EE220C"/>
                </a:solidFill>
                <a:prstDash val="sysDot"/>
                <a:miter lim="400000"/>
              </a:ln>
              <a:effectLst/>
            </p:spPr>
            <p:txBody>
              <a:bodyPr wrap="square" lIns="101600" tIns="101600" rIns="101600" bIns="101600" numCol="1" anchor="ctr">
                <a:noAutofit/>
              </a:bodyPr>
              <a:lstStyle/>
              <a:p>
                <a:pPr algn="ctr" defTabSz="457200">
                  <a:lnSpc>
                    <a:spcPct val="100000"/>
                  </a:lnSpc>
                  <a:spcBef>
                    <a:spcPts val="0"/>
                  </a:spcBef>
                  <a:defRPr sz="1200" b="0" i="0" spc="0">
                    <a:solidFill>
                      <a:srgbClr val="FFFFFF"/>
                    </a:solidFill>
                    <a:latin typeface="Helvetica Neue"/>
                    <a:ea typeface="Helvetica Neue"/>
                    <a:cs typeface="Helvetica Neue"/>
                    <a:sym typeface="Helvetica Neue"/>
                  </a:defRPr>
                </a:pPr>
                <a:endParaRPr/>
              </a:p>
            </p:txBody>
          </p:sp>
          <p:sp>
            <p:nvSpPr>
              <p:cNvPr id="503" name="Ligne"/>
              <p:cNvSpPr/>
              <p:nvPr/>
            </p:nvSpPr>
            <p:spPr>
              <a:xfrm flipV="1">
                <a:off x="0" y="140228"/>
                <a:ext cx="140077" cy="274917"/>
              </a:xfrm>
              <a:prstGeom prst="line">
                <a:avLst/>
              </a:prstGeom>
              <a:noFill/>
              <a:ln w="25400" cap="flat">
                <a:solidFill>
                  <a:srgbClr val="EE220C"/>
                </a:solidFill>
                <a:prstDash val="sysDot"/>
                <a:miter lim="400000"/>
                <a:tailEnd type="triangle" w="med" len="med"/>
              </a:ln>
              <a:effectLst/>
            </p:spPr>
            <p:txBody>
              <a:bodyPr wrap="square" lIns="101600" tIns="101600" rIns="101600" bIns="101600" numCol="1" anchor="ctr">
                <a:noAutofit/>
              </a:bodyPr>
              <a:lstStyle/>
              <a:p>
                <a:pPr algn="ctr" defTabSz="457200">
                  <a:lnSpc>
                    <a:spcPct val="100000"/>
                  </a:lnSpc>
                  <a:spcBef>
                    <a:spcPts val="0"/>
                  </a:spcBef>
                  <a:defRPr sz="1200" b="0" i="0" spc="0">
                    <a:solidFill>
                      <a:srgbClr val="FFFFFF"/>
                    </a:solidFill>
                    <a:latin typeface="Helvetica Neue"/>
                    <a:ea typeface="Helvetica Neue"/>
                    <a:cs typeface="Helvetica Neue"/>
                    <a:sym typeface="Helvetica Neue"/>
                  </a:defRPr>
                </a:pPr>
                <a:endParaRPr/>
              </a:p>
            </p:txBody>
          </p:sp>
        </p:grpSp>
      </p:gr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509" name="Grouper"/>
          <p:cNvGrpSpPr/>
          <p:nvPr/>
        </p:nvGrpSpPr>
        <p:grpSpPr>
          <a:xfrm>
            <a:off x="317500" y="1270000"/>
            <a:ext cx="9525000" cy="38100"/>
            <a:chOff x="0" y="0"/>
            <a:chExt cx="9525000" cy="38100"/>
          </a:xfrm>
        </p:grpSpPr>
        <p:sp>
          <p:nvSpPr>
            <p:cNvPr id="507"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508"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510"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511" name="Couche transport - Niveau message - Transport layer - Couche 4…"/>
          <p:cNvSpPr txBox="1">
            <a:spLocks noGrp="1"/>
          </p:cNvSpPr>
          <p:nvPr>
            <p:ph type="body" idx="1"/>
          </p:nvPr>
        </p:nvSpPr>
        <p:spPr>
          <a:xfrm>
            <a:off x="304800" y="2044700"/>
            <a:ext cx="9601200" cy="4419600"/>
          </a:xfrm>
          <a:prstGeom prst="rect">
            <a:avLst/>
          </a:prstGeom>
        </p:spPr>
        <p:txBody>
          <a:bodyPr lIns="25400" tIns="25400" rIns="25400" bIns="25400"/>
          <a:lstStyle/>
          <a:p>
            <a:pPr>
              <a:spcBef>
                <a:spcPts val="1500"/>
              </a:spcBef>
              <a:defRPr b="1"/>
            </a:pPr>
            <a:r>
              <a:t>Couche transport - Niveau message - </a:t>
            </a:r>
            <a:r>
              <a:rPr i="1"/>
              <a:t>Transport layer </a:t>
            </a:r>
            <a:r>
              <a:t>- Couche 4</a:t>
            </a:r>
          </a:p>
          <a:p>
            <a:pPr marL="571500" lvl="1" indent="-254000">
              <a:buSzPct val="75000"/>
              <a:buChar char="‣"/>
              <a:defRPr sz="800"/>
            </a:pPr>
            <a:endParaRPr/>
          </a:p>
          <a:p>
            <a:pPr marL="571500" marR="4927600" lvl="1" indent="-254000">
              <a:buSzPct val="75000"/>
              <a:buChar char="‣"/>
            </a:pPr>
            <a:r>
              <a:t>Elle garantit un transfert de données fiable </a:t>
            </a:r>
            <a:r>
              <a:rPr b="1"/>
              <a:t>entre systèmes finaux</a:t>
            </a:r>
            <a:r>
              <a:t>, contrôlant le flux et la correction d’erreurs</a:t>
            </a:r>
          </a:p>
          <a:p>
            <a:pPr marL="571500" lvl="1" indent="-254000">
              <a:buSzPct val="75000"/>
              <a:buChar char="‣"/>
              <a:defRPr sz="800"/>
            </a:pPr>
            <a:endParaRPr/>
          </a:p>
          <a:p>
            <a:pPr>
              <a:spcBef>
                <a:spcPts val="1500"/>
              </a:spcBef>
              <a:defRPr b="1"/>
            </a:pPr>
            <a:r>
              <a:t>Couche session - Niveau session - </a:t>
            </a:r>
            <a:br/>
            <a:r>
              <a:rPr i="1"/>
              <a:t>Session layer</a:t>
            </a:r>
            <a:r>
              <a:t> - Couche 5</a:t>
            </a:r>
          </a:p>
          <a:p>
            <a:pPr marL="571500" lvl="1" indent="-254000">
              <a:buSzPct val="75000"/>
              <a:buChar char="‣"/>
              <a:defRPr sz="800"/>
            </a:pPr>
            <a:endParaRPr/>
          </a:p>
          <a:p>
            <a:pPr marL="571500" marR="5181600" lvl="1" indent="-254000">
              <a:buSzPct val="75000"/>
              <a:buChar char="‣"/>
            </a:pPr>
            <a:r>
              <a:t>Elle gère les sessions de communication entre applications, incluant l'établissement, la gestion et la terminaison des connexions.</a:t>
            </a:r>
          </a:p>
        </p:txBody>
      </p:sp>
      <p:sp>
        <p:nvSpPr>
          <p:cNvPr id="512" name="3 - Le modèle de référence OSI"/>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3 - Le modèle de référence OSI</a:t>
            </a:r>
          </a:p>
        </p:txBody>
      </p:sp>
      <p:sp>
        <p:nvSpPr>
          <p:cNvPr id="513" name="Les sept couches du modèle OSI"/>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Les sept couches du modèle OSI</a:t>
            </a:r>
          </a:p>
        </p:txBody>
      </p:sp>
      <p:pic>
        <p:nvPicPr>
          <p:cNvPr id="514" name="OSIMODELET.png" descr="OSIMODELET.png"/>
          <p:cNvPicPr>
            <a:picLocks noChangeAspect="1"/>
          </p:cNvPicPr>
          <p:nvPr/>
        </p:nvPicPr>
        <p:blipFill>
          <a:blip r:embed="rId2"/>
          <a:stretch>
            <a:fillRect/>
          </a:stretch>
        </p:blipFill>
        <p:spPr>
          <a:xfrm>
            <a:off x="7299740" y="209593"/>
            <a:ext cx="1828801" cy="933407"/>
          </a:xfrm>
          <a:prstGeom prst="rect">
            <a:avLst/>
          </a:prstGeom>
          <a:ln w="12700">
            <a:miter lim="400000"/>
          </a:ln>
        </p:spPr>
      </p:pic>
      <p:sp>
        <p:nvSpPr>
          <p:cNvPr id="515" name="Architecture de communication en couches                 Ch.1"/>
          <p:cNvSpPr txBox="1"/>
          <p:nvPr/>
        </p:nvSpPr>
        <p:spPr>
          <a:xfrm>
            <a:off x="279400" y="139700"/>
            <a:ext cx="959823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00000"/>
              </a:lnSpc>
              <a:spcBef>
                <a:spcPts val="0"/>
              </a:spcBef>
              <a:defRPr sz="3600" b="0" i="0" spc="-72">
                <a:latin typeface="+mj-lt"/>
                <a:ea typeface="+mj-ea"/>
                <a:cs typeface="+mj-cs"/>
                <a:sym typeface="Garamond"/>
              </a:defRPr>
            </a:pPr>
            <a:r>
              <a:rPr sz="3300" spc="-131"/>
              <a:t>Architecture de communication en couches</a:t>
            </a:r>
            <a:r>
              <a:rPr sz="2200" spc="-44">
                <a:latin typeface="Consolas"/>
                <a:ea typeface="Consolas"/>
                <a:cs typeface="Consolas"/>
                <a:sym typeface="Consolas"/>
              </a:rPr>
              <a:t>                 Ch.1</a:t>
            </a:r>
          </a:p>
        </p:txBody>
      </p:sp>
      <p:grpSp>
        <p:nvGrpSpPr>
          <p:cNvPr id="518" name="Grouper"/>
          <p:cNvGrpSpPr/>
          <p:nvPr/>
        </p:nvGrpSpPr>
        <p:grpSpPr>
          <a:xfrm>
            <a:off x="4690550" y="2670228"/>
            <a:ext cx="5341087" cy="2773027"/>
            <a:chOff x="0" y="0"/>
            <a:chExt cx="5341085" cy="2773026"/>
          </a:xfrm>
        </p:grpSpPr>
        <p:sp>
          <p:nvSpPr>
            <p:cNvPr id="516" name="Rectangle"/>
            <p:cNvSpPr/>
            <p:nvPr/>
          </p:nvSpPr>
          <p:spPr>
            <a:xfrm>
              <a:off x="0" y="0"/>
              <a:ext cx="5338392" cy="2773027"/>
            </a:xfrm>
            <a:prstGeom prst="rect">
              <a:avLst/>
            </a:prstGeom>
            <a:solidFill>
              <a:srgbClr val="FFFFFF"/>
            </a:solidFill>
            <a:ln w="12700" cap="flat">
              <a:noFill/>
              <a:miter lim="400000"/>
            </a:ln>
            <a:effectLst>
              <a:outerShdw blurRad="190500" dist="12700" dir="5400000" rotWithShape="0">
                <a:srgbClr val="000000">
                  <a:alpha val="49807"/>
                </a:srgbClr>
              </a:outerShdw>
            </a:effectLst>
          </p:spPr>
          <p:txBody>
            <a:bodyPr wrap="square" lIns="50800" tIns="50800" rIns="50800" bIns="50800" numCol="1" anchor="ctr">
              <a:noAutofit/>
            </a:bodyP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pic>
          <p:nvPicPr>
            <p:cNvPr id="517" name="modelisation-osi.png" descr="modelisation-osi.png"/>
            <p:cNvPicPr>
              <a:picLocks noChangeAspect="1"/>
            </p:cNvPicPr>
            <p:nvPr/>
          </p:nvPicPr>
          <p:blipFill>
            <a:blip r:embed="rId3"/>
            <a:stretch>
              <a:fillRect/>
            </a:stretch>
          </p:blipFill>
          <p:spPr>
            <a:xfrm>
              <a:off x="77678" y="70661"/>
              <a:ext cx="5263408" cy="2631705"/>
            </a:xfrm>
            <a:prstGeom prst="rect">
              <a:avLst/>
            </a:prstGeom>
            <a:ln w="12700" cap="flat">
              <a:noFill/>
              <a:miter lim="400000"/>
            </a:ln>
            <a:effectLst/>
          </p:spPr>
        </p:pic>
      </p:grpSp>
      <p:sp>
        <p:nvSpPr>
          <p:cNvPr id="519" name="Fig 1.12 - Place de la couche transport dans  le modèle OSI"/>
          <p:cNvSpPr txBox="1"/>
          <p:nvPr/>
        </p:nvSpPr>
        <p:spPr>
          <a:xfrm>
            <a:off x="4666566" y="5501898"/>
            <a:ext cx="4708625"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r>
              <a:t>Fig 1.12 - Place de la couche transport dans </a:t>
            </a:r>
            <a:br/>
            <a:r>
              <a:t>le modèle OSI</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523" name="Grouper"/>
          <p:cNvGrpSpPr/>
          <p:nvPr/>
        </p:nvGrpSpPr>
        <p:grpSpPr>
          <a:xfrm>
            <a:off x="317500" y="1270000"/>
            <a:ext cx="9525000" cy="38100"/>
            <a:chOff x="0" y="0"/>
            <a:chExt cx="9525000" cy="38100"/>
          </a:xfrm>
        </p:grpSpPr>
        <p:sp>
          <p:nvSpPr>
            <p:cNvPr id="521"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522"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524"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525" name="Couche présentation - Niveau présentation - Presentation layer - Couche 6…"/>
          <p:cNvSpPr txBox="1">
            <a:spLocks noGrp="1"/>
          </p:cNvSpPr>
          <p:nvPr>
            <p:ph type="body" idx="1"/>
          </p:nvPr>
        </p:nvSpPr>
        <p:spPr>
          <a:xfrm>
            <a:off x="304800" y="2044700"/>
            <a:ext cx="9601200" cy="4419600"/>
          </a:xfrm>
          <a:prstGeom prst="rect">
            <a:avLst/>
          </a:prstGeom>
        </p:spPr>
        <p:txBody>
          <a:bodyPr lIns="25400" tIns="25400" rIns="25400" bIns="25400"/>
          <a:lstStyle/>
          <a:p>
            <a:pPr marR="101600">
              <a:spcBef>
                <a:spcPts val="1500"/>
              </a:spcBef>
              <a:defRPr b="1"/>
            </a:pPr>
            <a:r>
              <a:t>Couche présentation - Niveau présentation - </a:t>
            </a:r>
            <a:r>
              <a:rPr i="1"/>
              <a:t>Presentation layer</a:t>
            </a:r>
            <a:r>
              <a:t> - Couche 6</a:t>
            </a:r>
          </a:p>
          <a:p>
            <a:pPr marL="571500" marR="101600" lvl="1" indent="-254000">
              <a:buSzPct val="75000"/>
              <a:buChar char="‣"/>
              <a:defRPr sz="800"/>
            </a:pPr>
            <a:endParaRPr/>
          </a:p>
          <a:p>
            <a:pPr marL="571500" marR="101600" lvl="1" indent="-254000">
              <a:buSzPct val="75000"/>
              <a:buChar char="‣"/>
            </a:pPr>
            <a:r>
              <a:t> Elle s'occupe de la traduction des données entre le format du réseau et celui des applications, assurant également l'encodage/décodage et la compression/décompression.</a:t>
            </a:r>
          </a:p>
          <a:p>
            <a:pPr marL="571500" marR="101600" lvl="1" indent="-254000">
              <a:buSzPct val="75000"/>
              <a:buChar char="‣"/>
              <a:defRPr sz="800"/>
            </a:pPr>
            <a:endParaRPr/>
          </a:p>
          <a:p>
            <a:pPr>
              <a:spcBef>
                <a:spcPts val="1500"/>
              </a:spcBef>
              <a:defRPr b="1"/>
            </a:pPr>
            <a:r>
              <a:t>Couche application - Niveau application - </a:t>
            </a:r>
            <a:r>
              <a:rPr i="1"/>
              <a:t>Application layer</a:t>
            </a:r>
            <a:r>
              <a:t> - Couche 7</a:t>
            </a:r>
          </a:p>
          <a:p>
            <a:pPr marL="571500" marR="101600" lvl="1" indent="-254000">
              <a:buSzPct val="75000"/>
              <a:buChar char="‣"/>
              <a:defRPr sz="800"/>
            </a:pPr>
            <a:endParaRPr/>
          </a:p>
          <a:p>
            <a:pPr marL="571500" marR="101600" lvl="1" indent="-254000">
              <a:buSzPct val="75000"/>
              <a:buChar char="‣"/>
            </a:pPr>
            <a:r>
              <a:t>Elle fournit des services réseau aux applications utilisateur, comme le courrier électronique ou le transfert de fichiers.</a:t>
            </a:r>
          </a:p>
          <a:p>
            <a:pPr marR="101600" lvl="1" indent="317500">
              <a:spcBef>
                <a:spcPts val="1500"/>
              </a:spcBef>
              <a:buSzTx/>
              <a:buNone/>
              <a:defRPr b="1"/>
            </a:pPr>
            <a:endParaRPr/>
          </a:p>
          <a:p>
            <a:pPr marR="101600" lvl="1" indent="317500">
              <a:spcBef>
                <a:spcPts val="1500"/>
              </a:spcBef>
              <a:buSzTx/>
              <a:buNone/>
              <a:defRPr b="1"/>
            </a:pPr>
            <a:endParaRPr/>
          </a:p>
          <a:p>
            <a:pPr marR="101600" lvl="1" indent="317500">
              <a:spcBef>
                <a:spcPts val="1500"/>
              </a:spcBef>
              <a:buSzTx/>
              <a:buNone/>
              <a:defRPr b="1"/>
            </a:pPr>
            <a:endParaRPr/>
          </a:p>
        </p:txBody>
      </p:sp>
      <p:sp>
        <p:nvSpPr>
          <p:cNvPr id="526" name="3 - Le modèle de référence OSI"/>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3 - Le modèle de référence OSI</a:t>
            </a:r>
          </a:p>
        </p:txBody>
      </p:sp>
      <p:sp>
        <p:nvSpPr>
          <p:cNvPr id="527" name="Les sept couches du modèle OSI"/>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Les sept couches du modèle OSI</a:t>
            </a:r>
          </a:p>
        </p:txBody>
      </p:sp>
      <p:pic>
        <p:nvPicPr>
          <p:cNvPr id="528" name="OSIMODELET.png" descr="OSIMODELET.png"/>
          <p:cNvPicPr>
            <a:picLocks noChangeAspect="1"/>
          </p:cNvPicPr>
          <p:nvPr/>
        </p:nvPicPr>
        <p:blipFill>
          <a:blip r:embed="rId2"/>
          <a:stretch>
            <a:fillRect/>
          </a:stretch>
        </p:blipFill>
        <p:spPr>
          <a:xfrm>
            <a:off x="7299740" y="209593"/>
            <a:ext cx="1828801" cy="933407"/>
          </a:xfrm>
          <a:prstGeom prst="rect">
            <a:avLst/>
          </a:prstGeom>
          <a:ln w="12700">
            <a:miter lim="400000"/>
          </a:ln>
        </p:spPr>
      </p:pic>
      <p:sp>
        <p:nvSpPr>
          <p:cNvPr id="529" name="Architecture de communication en couches                 Ch.1"/>
          <p:cNvSpPr txBox="1"/>
          <p:nvPr/>
        </p:nvSpPr>
        <p:spPr>
          <a:xfrm>
            <a:off x="279400" y="139700"/>
            <a:ext cx="959823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00000"/>
              </a:lnSpc>
              <a:spcBef>
                <a:spcPts val="0"/>
              </a:spcBef>
              <a:defRPr sz="3600" b="0" i="0" spc="-72">
                <a:latin typeface="+mj-lt"/>
                <a:ea typeface="+mj-ea"/>
                <a:cs typeface="+mj-cs"/>
                <a:sym typeface="Garamond"/>
              </a:defRPr>
            </a:pPr>
            <a:r>
              <a:rPr sz="3300" spc="-131"/>
              <a:t>Architecture de communication en couches</a:t>
            </a:r>
            <a:r>
              <a:rPr sz="2200" spc="-44">
                <a:latin typeface="Consolas"/>
                <a:ea typeface="Consolas"/>
                <a:cs typeface="Consolas"/>
                <a:sym typeface="Consolas"/>
              </a:rPr>
              <a:t>                 Ch.1</a:t>
            </a:r>
          </a:p>
        </p:txBody>
      </p:sp>
      <p:grpSp>
        <p:nvGrpSpPr>
          <p:cNvPr id="532" name="Grouper"/>
          <p:cNvGrpSpPr/>
          <p:nvPr/>
        </p:nvGrpSpPr>
        <p:grpSpPr>
          <a:xfrm>
            <a:off x="685324" y="5018085"/>
            <a:ext cx="6813239" cy="1589234"/>
            <a:chOff x="0" y="0"/>
            <a:chExt cx="6813237" cy="1589233"/>
          </a:xfrm>
        </p:grpSpPr>
        <p:sp>
          <p:nvSpPr>
            <p:cNvPr id="530" name="Rectangle"/>
            <p:cNvSpPr/>
            <p:nvPr/>
          </p:nvSpPr>
          <p:spPr>
            <a:xfrm>
              <a:off x="0" y="0"/>
              <a:ext cx="6813238" cy="1589234"/>
            </a:xfrm>
            <a:prstGeom prst="rect">
              <a:avLst/>
            </a:prstGeom>
            <a:solidFill>
              <a:srgbClr val="FFFFFF"/>
            </a:solidFill>
            <a:ln w="12700" cap="flat">
              <a:noFill/>
              <a:miter lim="400000"/>
            </a:ln>
            <a:effectLst>
              <a:outerShdw blurRad="190500" dist="12700" dir="5400000" rotWithShape="0">
                <a:srgbClr val="000000">
                  <a:alpha val="49807"/>
                </a:srgbClr>
              </a:outerShdw>
            </a:effectLst>
          </p:spPr>
          <p:txBody>
            <a:bodyPr wrap="square" lIns="50800" tIns="50800" rIns="50800" bIns="50800" numCol="1" anchor="ctr">
              <a:noAutofit/>
            </a:bodyP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pic>
          <p:nvPicPr>
            <p:cNvPr id="531" name="pasted-image.tif" descr="pasted-image.tif"/>
            <p:cNvPicPr>
              <a:picLocks noChangeAspect="1"/>
            </p:cNvPicPr>
            <p:nvPr/>
          </p:nvPicPr>
          <p:blipFill>
            <a:blip r:embed="rId3"/>
            <a:stretch>
              <a:fillRect/>
            </a:stretch>
          </p:blipFill>
          <p:spPr>
            <a:xfrm>
              <a:off x="36356" y="46213"/>
              <a:ext cx="6740526" cy="1496808"/>
            </a:xfrm>
            <a:prstGeom prst="rect">
              <a:avLst/>
            </a:prstGeom>
            <a:ln w="12700" cap="flat">
              <a:noFill/>
              <a:miter lim="400000"/>
            </a:ln>
            <a:effectLst/>
          </p:spPr>
        </p:pic>
      </p:grpSp>
      <p:sp>
        <p:nvSpPr>
          <p:cNvPr id="533" name="Fig 1.13 - Quelques protocoles de la couche application"/>
          <p:cNvSpPr txBox="1"/>
          <p:nvPr/>
        </p:nvSpPr>
        <p:spPr>
          <a:xfrm>
            <a:off x="675498" y="6699250"/>
            <a:ext cx="6217382"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1.13 - Quelques protocoles de la couche application</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632" name="Rectangle"/>
          <p:cNvSpPr/>
          <p:nvPr/>
        </p:nvSpPr>
        <p:spPr>
          <a:xfrm>
            <a:off x="5970261" y="2320349"/>
            <a:ext cx="3860801" cy="3868342"/>
          </a:xfrm>
          <a:prstGeom prst="rect">
            <a:avLst/>
          </a:prstGeom>
          <a:solidFill>
            <a:srgbClr val="FFFFFF"/>
          </a:solidFill>
          <a:ln w="12700">
            <a:solidFill>
              <a:srgbClr val="C0C0C0"/>
            </a:solidFill>
            <a:miter lim="400000"/>
          </a:ln>
          <a:effectLst>
            <a:outerShdw blurRad="127000" dist="50800" dir="2700000" rotWithShape="0">
              <a:srgbClr val="000000">
                <a:alpha val="75000"/>
              </a:srgbClr>
            </a:outerShdw>
          </a:effectLst>
        </p:spPr>
        <p:txBody>
          <a:bodyPr lIns="0" tIns="0" rIns="0" bIns="0"/>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grpSp>
        <p:nvGrpSpPr>
          <p:cNvPr id="635" name="Grouper"/>
          <p:cNvGrpSpPr/>
          <p:nvPr/>
        </p:nvGrpSpPr>
        <p:grpSpPr>
          <a:xfrm>
            <a:off x="317500" y="1270000"/>
            <a:ext cx="9525000" cy="38100"/>
            <a:chOff x="0" y="0"/>
            <a:chExt cx="9525000" cy="38100"/>
          </a:xfrm>
        </p:grpSpPr>
        <p:sp>
          <p:nvSpPr>
            <p:cNvPr id="633"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634"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636"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19</a:t>
            </a:fld>
            <a:endParaRPr/>
          </a:p>
        </p:txBody>
      </p:sp>
      <p:sp>
        <p:nvSpPr>
          <p:cNvPr id="637" name="ARPANET - Internet…"/>
          <p:cNvSpPr txBox="1">
            <a:spLocks noGrp="1"/>
          </p:cNvSpPr>
          <p:nvPr>
            <p:ph type="body" idx="1"/>
          </p:nvPr>
        </p:nvSpPr>
        <p:spPr>
          <a:xfrm>
            <a:off x="304800" y="2044700"/>
            <a:ext cx="9601200" cy="5232400"/>
          </a:xfrm>
          <a:prstGeom prst="rect">
            <a:avLst/>
          </a:prstGeom>
        </p:spPr>
        <p:txBody>
          <a:bodyPr lIns="25400" tIns="25400" rIns="25400" bIns="25400"/>
          <a:lstStyle/>
          <a:p>
            <a:pPr>
              <a:spcBef>
                <a:spcPts val="1500"/>
              </a:spcBef>
              <a:defRPr b="1"/>
            </a:pPr>
            <a:r>
              <a:t>ARPANET - Internet</a:t>
            </a:r>
          </a:p>
          <a:p>
            <a:pPr>
              <a:spcBef>
                <a:spcPts val="1500"/>
              </a:spcBef>
              <a:defRPr b="1"/>
            </a:pPr>
            <a:r>
              <a:t>Une architecture [ou un modèle ?] à 4 couches</a:t>
            </a:r>
            <a:br/>
            <a:endParaRPr/>
          </a:p>
          <a:p>
            <a:pPr marL="571500" lvl="1" indent="-254000">
              <a:buSzPct val="75000"/>
              <a:buChar char="‣"/>
            </a:pPr>
            <a:r>
              <a:t>Accès au sous-réseau</a:t>
            </a:r>
          </a:p>
          <a:p>
            <a:pPr marL="571500" lvl="1" indent="-254000">
              <a:buSzPct val="75000"/>
              <a:buChar char="‣"/>
            </a:pPr>
            <a:r>
              <a:t>Couche internet</a:t>
            </a:r>
          </a:p>
          <a:p>
            <a:pPr marL="571500" lvl="1" indent="-254000">
              <a:buSzPct val="75000"/>
              <a:buChar char="‣"/>
            </a:pPr>
            <a:r>
              <a:t>Couche transport</a:t>
            </a:r>
          </a:p>
          <a:p>
            <a:pPr marL="571500" lvl="1" indent="-254000">
              <a:buSzPct val="75000"/>
              <a:buChar char="‣"/>
            </a:pPr>
            <a:r>
              <a:t>Couche application</a:t>
            </a:r>
            <a:br/>
            <a:br/>
            <a:br/>
            <a:br/>
            <a:br/>
            <a:br/>
            <a:endParaRPr/>
          </a:p>
        </p:txBody>
      </p:sp>
      <p:sp>
        <p:nvSpPr>
          <p:cNvPr id="638" name="4 - L’architecture TCP/IP"/>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L’architecture TCP/IP</a:t>
            </a:r>
          </a:p>
        </p:txBody>
      </p:sp>
      <p:sp>
        <p:nvSpPr>
          <p:cNvPr id="639" name="Internet"/>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Internet</a:t>
            </a:r>
          </a:p>
        </p:txBody>
      </p:sp>
      <p:pic>
        <p:nvPicPr>
          <p:cNvPr id="640" name="Modèles_OSI_et_TCP_IP.png" descr="Modèles_OSI_et_TCP_IP.png"/>
          <p:cNvPicPr>
            <a:picLocks noChangeAspect="1"/>
          </p:cNvPicPr>
          <p:nvPr/>
        </p:nvPicPr>
        <p:blipFill>
          <a:blip r:embed="rId2"/>
          <a:stretch>
            <a:fillRect/>
          </a:stretch>
        </p:blipFill>
        <p:spPr>
          <a:xfrm>
            <a:off x="6042492" y="2339399"/>
            <a:ext cx="3716521" cy="3830202"/>
          </a:xfrm>
          <a:prstGeom prst="rect">
            <a:avLst/>
          </a:prstGeom>
          <a:ln w="12700">
            <a:miter lim="400000"/>
          </a:ln>
        </p:spPr>
      </p:pic>
      <p:sp>
        <p:nvSpPr>
          <p:cNvPr id="641" name="Fig 1.14 - Comparaison du modèle OSI et de l’architecture TCP/IP"/>
          <p:cNvSpPr txBox="1"/>
          <p:nvPr/>
        </p:nvSpPr>
        <p:spPr>
          <a:xfrm>
            <a:off x="2701646" y="6520150"/>
            <a:ext cx="7127925"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1.14 - Comparaison du modèle OSI et de l’architecture TCP/IP</a:t>
            </a:r>
          </a:p>
        </p:txBody>
      </p:sp>
      <p:pic>
        <p:nvPicPr>
          <p:cNvPr id="642" name="OSIMODELET.png" descr="OSIMODELET.png"/>
          <p:cNvPicPr>
            <a:picLocks noChangeAspect="1"/>
          </p:cNvPicPr>
          <p:nvPr/>
        </p:nvPicPr>
        <p:blipFill>
          <a:blip r:embed="rId3"/>
          <a:stretch>
            <a:fillRect/>
          </a:stretch>
        </p:blipFill>
        <p:spPr>
          <a:xfrm>
            <a:off x="7299740" y="209593"/>
            <a:ext cx="1828801" cy="933407"/>
          </a:xfrm>
          <a:prstGeom prst="rect">
            <a:avLst/>
          </a:prstGeom>
          <a:ln w="12700">
            <a:miter lim="400000"/>
          </a:ln>
        </p:spPr>
      </p:pic>
      <p:sp>
        <p:nvSpPr>
          <p:cNvPr id="643" name="Architecture de communication en couches                 Ch.1"/>
          <p:cNvSpPr txBox="1"/>
          <p:nvPr/>
        </p:nvSpPr>
        <p:spPr>
          <a:xfrm>
            <a:off x="279400" y="139700"/>
            <a:ext cx="959823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00000"/>
              </a:lnSpc>
              <a:spcBef>
                <a:spcPts val="0"/>
              </a:spcBef>
              <a:defRPr sz="3600" b="0" i="0" spc="-72">
                <a:latin typeface="+mj-lt"/>
                <a:ea typeface="+mj-ea"/>
                <a:cs typeface="+mj-cs"/>
                <a:sym typeface="Garamond"/>
              </a:defRPr>
            </a:pPr>
            <a:r>
              <a:rPr sz="3300" spc="-131"/>
              <a:t>Architecture de communication en couches</a:t>
            </a:r>
            <a:r>
              <a:rPr sz="2200" spc="-44">
                <a:latin typeface="Consolas"/>
                <a:ea typeface="Consolas"/>
                <a:cs typeface="Consolas"/>
                <a:sym typeface="Consolas"/>
              </a:rPr>
              <a:t>                 Ch.1</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80" name="Grouper"/>
          <p:cNvGrpSpPr/>
          <p:nvPr/>
        </p:nvGrpSpPr>
        <p:grpSpPr>
          <a:xfrm>
            <a:off x="317500" y="1270000"/>
            <a:ext cx="9525000" cy="38100"/>
            <a:chOff x="0" y="0"/>
            <a:chExt cx="9525000" cy="38100"/>
          </a:xfrm>
        </p:grpSpPr>
        <p:sp>
          <p:nvSpPr>
            <p:cNvPr id="178"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79"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81" name="Numéro de diapositive"/>
          <p:cNvSpPr txBox="1">
            <a:spLocks noGrp="1"/>
          </p:cNvSpPr>
          <p:nvPr>
            <p:ph type="sldNum" sz="quarter" idx="4294967295"/>
          </p:nvPr>
        </p:nvSpPr>
        <p:spPr>
          <a:xfrm>
            <a:off x="9626600" y="7200900"/>
            <a:ext cx="266700"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182" name="Internet - réseaux et sécurité       Préface"/>
          <p:cNvSpPr txBox="1">
            <a:spLocks noGrp="1"/>
          </p:cNvSpPr>
          <p:nvPr>
            <p:ph type="title"/>
          </p:nvPr>
        </p:nvSpPr>
        <p:spPr>
          <a:prstGeom prst="rect">
            <a:avLst/>
          </a:prstGeom>
        </p:spPr>
        <p:txBody>
          <a:bodyPr/>
          <a:lstStyle/>
          <a:p>
            <a:r>
              <a:t>Internet - réseaux et sécurité 						</a:t>
            </a:r>
            <a:r>
              <a:rPr sz="2200" spc="-176">
                <a:latin typeface="Consolas"/>
                <a:ea typeface="Consolas"/>
                <a:cs typeface="Consolas"/>
                <a:sym typeface="Consolas"/>
              </a:rPr>
              <a:t>Préface</a:t>
            </a:r>
          </a:p>
        </p:txBody>
      </p:sp>
      <p:sp>
        <p:nvSpPr>
          <p:cNvPr id="183" name="1 - Plan du cour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1 - Plan du cours</a:t>
            </a:r>
          </a:p>
        </p:txBody>
      </p:sp>
      <p:sp>
        <p:nvSpPr>
          <p:cNvPr id="184" name="Histoire des télécommunications…"/>
          <p:cNvSpPr txBox="1"/>
          <p:nvPr/>
        </p:nvSpPr>
        <p:spPr>
          <a:xfrm>
            <a:off x="10287000" y="1611333"/>
            <a:ext cx="3760964" cy="15271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pPr>
              <a:tabLst>
                <a:tab pos="711200" algn="l"/>
              </a:tabLst>
              <a:defRPr>
                <a:solidFill>
                  <a:srgbClr val="000000"/>
                </a:solidFill>
                <a:latin typeface="Arial"/>
                <a:ea typeface="Arial"/>
                <a:cs typeface="Arial"/>
                <a:sym typeface="Arial"/>
              </a:defRPr>
            </a:pPr>
            <a:endParaRPr/>
          </a:p>
          <a:p>
            <a:pPr marL="231428" indent="-231428">
              <a:buClr>
                <a:srgbClr val="000000"/>
              </a:buClr>
              <a:buSzPct val="100000"/>
              <a:buFont typeface="Arial"/>
              <a:buAutoNum type="arabicPeriod"/>
              <a:tabLst>
                <a:tab pos="711200" algn="l"/>
              </a:tabLst>
              <a:defRPr>
                <a:solidFill>
                  <a:srgbClr val="000000"/>
                </a:solidFill>
                <a:latin typeface="Arial"/>
                <a:ea typeface="Arial"/>
                <a:cs typeface="Arial"/>
                <a:sym typeface="Arial"/>
              </a:defRPr>
            </a:pPr>
            <a:r>
              <a:t>Histoire des télécommunications</a:t>
            </a:r>
            <a:br/>
            <a:endParaRPr/>
          </a:p>
          <a:p>
            <a:pPr marL="231428" indent="-231428">
              <a:buClr>
                <a:srgbClr val="000000"/>
              </a:buClr>
              <a:buSzPct val="100000"/>
              <a:buFont typeface="Arial"/>
              <a:buAutoNum type="arabicPeriod"/>
              <a:tabLst>
                <a:tab pos="711200" algn="l"/>
              </a:tabLst>
              <a:defRPr>
                <a:solidFill>
                  <a:srgbClr val="000000"/>
                </a:solidFill>
                <a:latin typeface="Arial"/>
                <a:ea typeface="Arial"/>
                <a:cs typeface="Arial"/>
                <a:sym typeface="Arial"/>
              </a:defRPr>
            </a:pPr>
            <a:r>
              <a:t>Qui a inventé le téléphone ?</a:t>
            </a:r>
            <a:br/>
            <a:endParaRPr/>
          </a:p>
        </p:txBody>
      </p:sp>
      <p:sp>
        <p:nvSpPr>
          <p:cNvPr id="185" name="Diviser pour régner (modèle OSI)…"/>
          <p:cNvSpPr txBox="1"/>
          <p:nvPr/>
        </p:nvSpPr>
        <p:spPr>
          <a:xfrm>
            <a:off x="279400" y="1460500"/>
            <a:ext cx="9601200" cy="5588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p>
            <a:pPr marL="230909" indent="-230909" defTabSz="457200">
              <a:spcBef>
                <a:spcPts val="100"/>
              </a:spcBef>
              <a:buClr>
                <a:srgbClr val="5C86B9"/>
              </a:buClr>
              <a:buSzPct val="50000"/>
              <a:buFont typeface="Zapf Dingbats"/>
              <a:buChar char="✤"/>
              <a:defRPr sz="2000" b="0" i="0" spc="0">
                <a:solidFill>
                  <a:srgbClr val="000000"/>
                </a:solidFill>
                <a:latin typeface="+mn-lt"/>
                <a:ea typeface="+mn-ea"/>
                <a:cs typeface="+mn-cs"/>
                <a:sym typeface="Book Antiqua"/>
              </a:defRPr>
            </a:pPr>
            <a:r>
              <a:t>Diviser pour régner </a:t>
            </a:r>
            <a:r>
              <a:rPr b="1"/>
              <a:t>(modèle OSI)</a:t>
            </a:r>
          </a:p>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Découverte de l'</a:t>
            </a:r>
            <a:r>
              <a:rPr b="1"/>
              <a:t>architecture de communication en couches</a:t>
            </a:r>
            <a:r>
              <a:t>. Du modèle OSI à l'architecture Internet; introduction aux protocoles http, DNS et à l’outil d’analyse de traces Wireshark.</a:t>
            </a:r>
          </a:p>
          <a:p>
            <a:pPr defTabSz="457200">
              <a:spcBef>
                <a:spcPts val="100"/>
              </a:spcBef>
              <a:defRPr sz="1100" b="0" i="0" spc="0">
                <a:solidFill>
                  <a:srgbClr val="000000"/>
                </a:solidFill>
                <a:latin typeface="+mn-lt"/>
                <a:ea typeface="+mn-ea"/>
                <a:cs typeface="+mn-cs"/>
                <a:sym typeface="Book Antiqua"/>
              </a:defRPr>
            </a:pPr>
            <a:endParaRPr/>
          </a:p>
          <a:p>
            <a:pPr marL="230909" indent="-230909" defTabSz="457200">
              <a:spcBef>
                <a:spcPts val="100"/>
              </a:spcBef>
              <a:buClr>
                <a:srgbClr val="5C86B9"/>
              </a:buClr>
              <a:buSzPct val="50000"/>
              <a:buFont typeface="Zapf Dingbats"/>
              <a:buChar char="✤"/>
              <a:defRPr sz="2000" b="0" i="0" spc="0">
                <a:solidFill>
                  <a:srgbClr val="000000"/>
                </a:solidFill>
                <a:latin typeface="+mn-lt"/>
                <a:ea typeface="+mn-ea"/>
                <a:cs typeface="+mn-cs"/>
                <a:sym typeface="Book Antiqua"/>
              </a:defRPr>
            </a:pPr>
            <a:r>
              <a:t>Les autoroutes de l'information : nids de poules et travaux en tous genres </a:t>
            </a:r>
            <a:r>
              <a:rPr b="1"/>
              <a:t>(couche physique)</a:t>
            </a:r>
          </a:p>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Concepts et problèmes de la transmission de données : erreurs de transmission, le contrôle d'erreur, notion de bande passante, traitement des signaux, atténuation, modulation, multiplexage, commutation, synchronisation d'horloge, problèmes de caractère et de bit stuffing. </a:t>
            </a:r>
          </a:p>
          <a:p>
            <a:pPr defTabSz="457200">
              <a:spcBef>
                <a:spcPts val="100"/>
              </a:spcBef>
              <a:defRPr sz="1100" b="0" i="0" spc="0">
                <a:solidFill>
                  <a:srgbClr val="000000"/>
                </a:solidFill>
                <a:latin typeface="+mn-lt"/>
                <a:ea typeface="+mn-ea"/>
                <a:cs typeface="+mn-cs"/>
                <a:sym typeface="Book Antiqua"/>
              </a:defRPr>
            </a:pPr>
            <a:endParaRPr/>
          </a:p>
          <a:p>
            <a:pPr marL="230909" indent="-230909" defTabSz="457200">
              <a:spcBef>
                <a:spcPts val="100"/>
              </a:spcBef>
              <a:buClr>
                <a:srgbClr val="5C86B9"/>
              </a:buClr>
              <a:buSzPct val="50000"/>
              <a:buFont typeface="Zapf Dingbats"/>
              <a:buChar char="✤"/>
              <a:defRPr sz="2000" b="0" i="0" spc="0">
                <a:solidFill>
                  <a:srgbClr val="000000"/>
                </a:solidFill>
                <a:latin typeface="+mn-lt"/>
                <a:ea typeface="+mn-ea"/>
                <a:cs typeface="+mn-cs"/>
                <a:sym typeface="Book Antiqua"/>
              </a:defRPr>
            </a:pPr>
            <a:r>
              <a:t>Collectivisme ou Libre entreprise… à la recherche d'un modèle équitable </a:t>
            </a:r>
            <a:r>
              <a:rPr b="1"/>
              <a:t>(sous-couche MAC)</a:t>
            </a:r>
          </a:p>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Grandes familles de protocoles à compétition et à coopération, détail sur CSMA/CD et CSMA/CA en mode infrastructure. Ponts et commutation. </a:t>
            </a:r>
          </a:p>
          <a:p>
            <a:pPr defTabSz="457200">
              <a:spcBef>
                <a:spcPts val="100"/>
              </a:spcBef>
              <a:defRPr sz="2000" b="0" i="0" spc="0">
                <a:solidFill>
                  <a:srgbClr val="000000"/>
                </a:solidFill>
                <a:latin typeface="+mn-lt"/>
                <a:ea typeface="+mn-ea"/>
                <a:cs typeface="+mn-cs"/>
                <a:sym typeface="Book Antiqua"/>
              </a:defRPr>
            </a:pPr>
            <a:endParaRPr/>
          </a:p>
        </p:txBody>
      </p:sp>
      <p:pic>
        <p:nvPicPr>
          <p:cNvPr id="186" name="Network-icon.png" descr="Network-icon.png"/>
          <p:cNvPicPr>
            <a:picLocks noChangeAspect="1"/>
          </p:cNvPicPr>
          <p:nvPr/>
        </p:nvPicPr>
        <p:blipFill>
          <a:blip r:embed="rId2"/>
          <a:stretch>
            <a:fillRect/>
          </a:stretch>
        </p:blipFill>
        <p:spPr>
          <a:xfrm>
            <a:off x="9676483" y="110473"/>
            <a:ext cx="923721" cy="923720"/>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647" name="Grouper"/>
          <p:cNvGrpSpPr/>
          <p:nvPr/>
        </p:nvGrpSpPr>
        <p:grpSpPr>
          <a:xfrm>
            <a:off x="317500" y="1270000"/>
            <a:ext cx="9525000" cy="38100"/>
            <a:chOff x="0" y="0"/>
            <a:chExt cx="9525000" cy="38100"/>
          </a:xfrm>
        </p:grpSpPr>
        <p:sp>
          <p:nvSpPr>
            <p:cNvPr id="645"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646"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648"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
        <p:nvSpPr>
          <p:cNvPr id="649" name="Accès au sous-réseau (ou couche hôte-réseau)…"/>
          <p:cNvSpPr txBox="1">
            <a:spLocks noGrp="1"/>
          </p:cNvSpPr>
          <p:nvPr>
            <p:ph type="body" idx="1"/>
          </p:nvPr>
        </p:nvSpPr>
        <p:spPr>
          <a:xfrm>
            <a:off x="304800" y="2044700"/>
            <a:ext cx="9601200" cy="5232400"/>
          </a:xfrm>
          <a:prstGeom prst="rect">
            <a:avLst/>
          </a:prstGeom>
        </p:spPr>
        <p:txBody>
          <a:bodyPr lIns="25400" tIns="25400" rIns="25400" bIns="25400"/>
          <a:lstStyle/>
          <a:p>
            <a:pPr>
              <a:defRPr b="1"/>
            </a:pPr>
            <a:r>
              <a:t>Accès au sous-réseau (ou couche hôte-réseau)</a:t>
            </a:r>
          </a:p>
          <a:p>
            <a:pPr marL="571500" lvl="1" indent="-254000">
              <a:buSzPct val="75000"/>
              <a:buChar char="‣"/>
            </a:pPr>
            <a:r>
              <a:t>Non spécifiée par l’architecture TCP/IP</a:t>
            </a:r>
          </a:p>
          <a:p>
            <a:pPr marL="571500" lvl="1" indent="-254000">
              <a:buSzPct val="75000"/>
              <a:buChar char="‣"/>
            </a:pPr>
            <a:r>
              <a:t>Doit permettre le transfert de paquets entre hôte et routeur et entre routeurs</a:t>
            </a:r>
          </a:p>
          <a:p>
            <a:pPr marL="571500" lvl="1" indent="-254000">
              <a:buSzPct val="75000"/>
              <a:buChar char="‣"/>
            </a:pPr>
            <a:r>
              <a:t>Cette couche est liée au type de réseau utilisé (Ethernet, Wi-Fi, ATM…)</a:t>
            </a:r>
            <a:br/>
            <a:endParaRPr/>
          </a:p>
          <a:p>
            <a:pPr>
              <a:defRPr b="1"/>
            </a:pPr>
            <a:r>
              <a:t>Couche internet</a:t>
            </a:r>
          </a:p>
          <a:p>
            <a:pPr marL="571500" lvl="1" indent="-254000">
              <a:buSzPct val="75000"/>
              <a:buChar char="‣"/>
            </a:pPr>
            <a:r>
              <a:t>Au niveau de la couche réseau d’OSI, son objectif est de permettre :</a:t>
            </a:r>
          </a:p>
          <a:p>
            <a:pPr marL="889000" lvl="2" indent="-254000">
              <a:buSzPct val="75000"/>
            </a:pPr>
            <a:r>
              <a:t>l’injection de paquets nommés </a:t>
            </a:r>
            <a:r>
              <a:rPr b="1"/>
              <a:t>datagrammes</a:t>
            </a:r>
            <a:r>
              <a:t> dans n’importe quel réseau</a:t>
            </a:r>
          </a:p>
          <a:p>
            <a:pPr marL="889000" lvl="2" indent="-254000">
              <a:buSzPct val="75000"/>
            </a:pPr>
            <a:r>
              <a:t>l’acheminement de ces datagrammes indépendamment les uns des autres jusqu'à destination</a:t>
            </a:r>
          </a:p>
          <a:p>
            <a:pPr marL="571500" lvl="1" indent="-254000">
              <a:buSzPct val="75000"/>
              <a:buChar char="‣"/>
            </a:pPr>
            <a:r>
              <a:t>Le protocole IP (</a:t>
            </a:r>
            <a:r>
              <a:rPr i="1"/>
              <a:t>Internet Protocol</a:t>
            </a:r>
            <a:r>
              <a:t>) est non fiable, sans connexion </a:t>
            </a:r>
          </a:p>
          <a:p>
            <a:pPr marL="571500" lvl="1" indent="-254000">
              <a:buSzPct val="75000"/>
              <a:buChar char="‣"/>
            </a:pPr>
            <a:r>
              <a:t>La couche internet assure le routage des datagrammes et la gestion des congestions</a:t>
            </a:r>
          </a:p>
        </p:txBody>
      </p:sp>
      <p:sp>
        <p:nvSpPr>
          <p:cNvPr id="650" name="4 - L’architecture TCP/IP"/>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L’architecture TCP/IP</a:t>
            </a:r>
          </a:p>
        </p:txBody>
      </p:sp>
      <p:sp>
        <p:nvSpPr>
          <p:cNvPr id="651" name="Les couches de l’architecture TCP/IP"/>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Les couches de l’architecture TCP/IP</a:t>
            </a:r>
          </a:p>
        </p:txBody>
      </p:sp>
      <p:pic>
        <p:nvPicPr>
          <p:cNvPr id="652" name="OSIMODELET.png" descr="OSIMODELET.png"/>
          <p:cNvPicPr>
            <a:picLocks noChangeAspect="1"/>
          </p:cNvPicPr>
          <p:nvPr/>
        </p:nvPicPr>
        <p:blipFill>
          <a:blip r:embed="rId3"/>
          <a:stretch>
            <a:fillRect/>
          </a:stretch>
        </p:blipFill>
        <p:spPr>
          <a:xfrm>
            <a:off x="7299740" y="209593"/>
            <a:ext cx="1828801" cy="933407"/>
          </a:xfrm>
          <a:prstGeom prst="rect">
            <a:avLst/>
          </a:prstGeom>
          <a:ln w="12700">
            <a:miter lim="400000"/>
          </a:ln>
        </p:spPr>
      </p:pic>
      <p:sp>
        <p:nvSpPr>
          <p:cNvPr id="653" name="Architecture de communication en couches                 Ch.1"/>
          <p:cNvSpPr txBox="1"/>
          <p:nvPr/>
        </p:nvSpPr>
        <p:spPr>
          <a:xfrm>
            <a:off x="279400" y="139700"/>
            <a:ext cx="959823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00000"/>
              </a:lnSpc>
              <a:spcBef>
                <a:spcPts val="0"/>
              </a:spcBef>
              <a:defRPr sz="3600" b="0" i="0" spc="-72">
                <a:latin typeface="+mj-lt"/>
                <a:ea typeface="+mj-ea"/>
                <a:cs typeface="+mj-cs"/>
                <a:sym typeface="Garamond"/>
              </a:defRPr>
            </a:pPr>
            <a:r>
              <a:rPr sz="3300" spc="-131"/>
              <a:t>Architecture de communication en couches</a:t>
            </a:r>
            <a:r>
              <a:rPr sz="2200" spc="-44">
                <a:latin typeface="Consolas"/>
                <a:ea typeface="Consolas"/>
                <a:cs typeface="Consolas"/>
                <a:sym typeface="Consolas"/>
              </a:rPr>
              <a:t>                 Ch.1</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657" name="Couche transport…"/>
          <p:cNvSpPr txBox="1">
            <a:spLocks noGrp="1"/>
          </p:cNvSpPr>
          <p:nvPr>
            <p:ph type="body" idx="1"/>
          </p:nvPr>
        </p:nvSpPr>
        <p:spPr>
          <a:xfrm>
            <a:off x="304800" y="2044700"/>
            <a:ext cx="9601200" cy="5232400"/>
          </a:xfrm>
          <a:prstGeom prst="rect">
            <a:avLst/>
          </a:prstGeom>
        </p:spPr>
        <p:txBody>
          <a:bodyPr lIns="25400" tIns="25400" rIns="25400" bIns="25400"/>
          <a:lstStyle/>
          <a:p>
            <a:pPr>
              <a:defRPr b="1"/>
            </a:pPr>
            <a:r>
              <a:t>Couche transport</a:t>
            </a:r>
          </a:p>
          <a:p>
            <a:pPr marL="571500" lvl="1" indent="-254000">
              <a:buSzPct val="75000"/>
              <a:buChar char="‣"/>
            </a:pPr>
            <a:r>
              <a:t>Au niveau de la couche transport d’OSI, elle définit principalement deux protocoles de bout en bout pour permettre le dialogue entre deux entités paires.</a:t>
            </a:r>
          </a:p>
          <a:p>
            <a:pPr marL="889000" lvl="2" indent="-254000">
              <a:buSzPct val="75000"/>
            </a:pPr>
            <a:r>
              <a:rPr b="1"/>
              <a:t>TCP</a:t>
            </a:r>
            <a:r>
              <a:t> : Transmission Control Protocol</a:t>
            </a:r>
          </a:p>
          <a:p>
            <a:pPr marL="889000" lvl="2" indent="-254000">
              <a:buSzPct val="75000"/>
            </a:pPr>
            <a:r>
              <a:rPr b="1"/>
              <a:t>UDP</a:t>
            </a:r>
            <a:r>
              <a:t> : User Datagram Protocol </a:t>
            </a:r>
          </a:p>
          <a:p>
            <a:pPr marL="571500" lvl="1" indent="-254000">
              <a:buSzPct val="75000"/>
              <a:buChar char="‣"/>
            </a:pPr>
            <a:endParaRPr/>
          </a:p>
          <a:p>
            <a:pPr marL="571500" lvl="1" indent="-254000">
              <a:buSzPct val="75000"/>
              <a:buChar char="‣"/>
            </a:pPr>
            <a:r>
              <a:t>TCP : </a:t>
            </a:r>
            <a:r>
              <a:rPr b="1"/>
              <a:t>Transmission Control Protocol</a:t>
            </a:r>
            <a:r>
              <a:t>, est un protocole fiable orienté connexion. Il permet de remettre sans erreur un flux d’octets d’un hôte à un autre en le fragmentant en segments qui sont encapsulés par le protocole IP.</a:t>
            </a:r>
          </a:p>
          <a:p>
            <a:pPr marL="571500" lvl="1" indent="-254000">
              <a:buSzPct val="75000"/>
              <a:buChar char="‣"/>
            </a:pPr>
            <a:r>
              <a:t>UDP : </a:t>
            </a:r>
            <a:r>
              <a:rPr b="1"/>
              <a:t>User Datagram Protocol</a:t>
            </a:r>
            <a:r>
              <a:t>, est un protocole plus simple, non fiable et sans connexion, utile lorsque ni contrôle de flux, ni ordonnancement de données n’est nécessaire.</a:t>
            </a:r>
            <a:br/>
            <a:endParaRPr/>
          </a:p>
        </p:txBody>
      </p:sp>
      <p:grpSp>
        <p:nvGrpSpPr>
          <p:cNvPr id="660" name="Grouper"/>
          <p:cNvGrpSpPr/>
          <p:nvPr/>
        </p:nvGrpSpPr>
        <p:grpSpPr>
          <a:xfrm>
            <a:off x="317500" y="1270000"/>
            <a:ext cx="9525000" cy="38100"/>
            <a:chOff x="0" y="0"/>
            <a:chExt cx="9525000" cy="38100"/>
          </a:xfrm>
        </p:grpSpPr>
        <p:sp>
          <p:nvSpPr>
            <p:cNvPr id="658"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659"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661"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662" name="4 - L’architecture TCP/IP"/>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L’architecture TCP/IP</a:t>
            </a:r>
          </a:p>
        </p:txBody>
      </p:sp>
      <p:sp>
        <p:nvSpPr>
          <p:cNvPr id="663" name="Les couches de l’architecture TCP/IP"/>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Les couches de l’architecture TCP/IP</a:t>
            </a:r>
          </a:p>
        </p:txBody>
      </p:sp>
      <p:pic>
        <p:nvPicPr>
          <p:cNvPr id="664" name="OSIMODELET.png" descr="OSIMODELET.png"/>
          <p:cNvPicPr>
            <a:picLocks noChangeAspect="1"/>
          </p:cNvPicPr>
          <p:nvPr/>
        </p:nvPicPr>
        <p:blipFill>
          <a:blip r:embed="rId3"/>
          <a:stretch>
            <a:fillRect/>
          </a:stretch>
        </p:blipFill>
        <p:spPr>
          <a:xfrm>
            <a:off x="7299740" y="209593"/>
            <a:ext cx="1828801" cy="933407"/>
          </a:xfrm>
          <a:prstGeom prst="rect">
            <a:avLst/>
          </a:prstGeom>
          <a:ln w="12700">
            <a:miter lim="400000"/>
          </a:ln>
        </p:spPr>
      </p:pic>
      <p:sp>
        <p:nvSpPr>
          <p:cNvPr id="665" name="Architecture de communication en couches                 Ch.1"/>
          <p:cNvSpPr txBox="1"/>
          <p:nvPr/>
        </p:nvSpPr>
        <p:spPr>
          <a:xfrm>
            <a:off x="279400" y="139700"/>
            <a:ext cx="959823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00000"/>
              </a:lnSpc>
              <a:spcBef>
                <a:spcPts val="0"/>
              </a:spcBef>
              <a:defRPr sz="3600" b="0" i="0" spc="-72">
                <a:latin typeface="+mj-lt"/>
                <a:ea typeface="+mj-ea"/>
                <a:cs typeface="+mj-cs"/>
                <a:sym typeface="Garamond"/>
              </a:defRPr>
            </a:pPr>
            <a:r>
              <a:rPr sz="3300" spc="-131"/>
              <a:t>Architecture de communication en couches</a:t>
            </a:r>
            <a:r>
              <a:rPr sz="2200" spc="-44">
                <a:latin typeface="Consolas"/>
                <a:ea typeface="Consolas"/>
                <a:cs typeface="Consolas"/>
                <a:sym typeface="Consolas"/>
              </a:rPr>
              <a:t>                 Ch.1</a:t>
            </a:r>
          </a:p>
        </p:txBody>
      </p:sp>
      <p:sp>
        <p:nvSpPr>
          <p:cNvPr id="666" name="Couche transport…"/>
          <p:cNvSpPr txBox="1"/>
          <p:nvPr/>
        </p:nvSpPr>
        <p:spPr>
          <a:xfrm>
            <a:off x="304800" y="2044700"/>
            <a:ext cx="9601200" cy="5232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p>
            <a:pPr defTabSz="457200">
              <a:spcBef>
                <a:spcPts val="100"/>
              </a:spcBef>
              <a:buClr>
                <a:srgbClr val="040F6A"/>
              </a:buClr>
              <a:buFont typeface="Lucida Grande"/>
              <a:defRPr sz="2000" i="0" spc="0">
                <a:solidFill>
                  <a:srgbClr val="000000"/>
                </a:solidFill>
                <a:latin typeface="+mn-lt"/>
                <a:ea typeface="+mn-ea"/>
                <a:cs typeface="+mn-cs"/>
                <a:sym typeface="Book Antiqua"/>
              </a:defRPr>
            </a:pPr>
            <a:r>
              <a:t>Couche transport</a:t>
            </a:r>
          </a:p>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Au niveau de la couche transport d’OSI, elle définit principalement deux protocoles de bout en bout pour permettre le dialogue entre deux entités paires.</a:t>
            </a:r>
          </a:p>
          <a:p>
            <a:pPr marL="889000" lvl="2"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rPr b="1"/>
              <a:t>TCP</a:t>
            </a:r>
            <a:r>
              <a:t> : Transmission Control Protocol</a:t>
            </a:r>
          </a:p>
          <a:p>
            <a:pPr marL="889000" lvl="2"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rPr b="1"/>
              <a:t>UDP</a:t>
            </a:r>
            <a:r>
              <a:t> : User Datagram Protocol </a:t>
            </a:r>
          </a:p>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endParaRPr/>
          </a:p>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TCP : </a:t>
            </a:r>
            <a:r>
              <a:rPr b="1"/>
              <a:t>Transmission Control Protocol</a:t>
            </a:r>
            <a:r>
              <a:t>, est un protocole fiable orienté connexion. Il permet de remettre sans erreur un flux d’octets d’un hôte à un autre en le fragmentant en segments qui sont encapsulés par le protocole IP.</a:t>
            </a:r>
          </a:p>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UDP : </a:t>
            </a:r>
            <a:r>
              <a:rPr b="1"/>
              <a:t>User Datagram Protocol</a:t>
            </a:r>
            <a:r>
              <a:t>, est un protocole plus simple, non fiable et sans connexion, utile lorsque ni contrôle de flux, ni ordonnancement de données n’est nécessaire.</a:t>
            </a:r>
            <a:br/>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672" name="Grouper"/>
          <p:cNvGrpSpPr/>
          <p:nvPr/>
        </p:nvGrpSpPr>
        <p:grpSpPr>
          <a:xfrm>
            <a:off x="317500" y="1270000"/>
            <a:ext cx="9525000" cy="38100"/>
            <a:chOff x="0" y="0"/>
            <a:chExt cx="9525000" cy="38100"/>
          </a:xfrm>
        </p:grpSpPr>
        <p:sp>
          <p:nvSpPr>
            <p:cNvPr id="67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67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673"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674" name="Couche application…"/>
          <p:cNvSpPr txBox="1">
            <a:spLocks noGrp="1"/>
          </p:cNvSpPr>
          <p:nvPr>
            <p:ph type="body" idx="1"/>
          </p:nvPr>
        </p:nvSpPr>
        <p:spPr>
          <a:xfrm>
            <a:off x="304800" y="2057400"/>
            <a:ext cx="9601200" cy="5232400"/>
          </a:xfrm>
          <a:prstGeom prst="rect">
            <a:avLst/>
          </a:prstGeom>
        </p:spPr>
        <p:txBody>
          <a:bodyPr lIns="25400" tIns="25400" rIns="25400" bIns="25400"/>
          <a:lstStyle/>
          <a:p>
            <a:pPr>
              <a:defRPr b="1"/>
            </a:pPr>
            <a:r>
              <a:t>Couche application</a:t>
            </a:r>
          </a:p>
          <a:p>
            <a:pPr marL="571500" lvl="1" indent="-254000">
              <a:buSzPct val="75000"/>
              <a:buChar char="‣"/>
            </a:pPr>
            <a:r>
              <a:t>Cette couche regroupe les niveaux session, présentation et application du modèle OSI. Elle contient les protocoles de haut-niveau utilisés par les logiciels pour leur besoin de communication.</a:t>
            </a:r>
          </a:p>
          <a:p>
            <a:pPr marL="571500" lvl="1" indent="-254000">
              <a:buSzPct val="75000"/>
              <a:buChar char="‣"/>
            </a:pPr>
            <a:r>
              <a:t>Exemples de protocoles :</a:t>
            </a:r>
          </a:p>
          <a:p>
            <a:pPr marL="889000" lvl="2" indent="-254000">
              <a:buSzPct val="75000"/>
              <a:buChar char="•"/>
              <a:defRPr sz="1800"/>
            </a:pPr>
            <a:r>
              <a:rPr b="1"/>
              <a:t>Transfert de fichiers</a:t>
            </a:r>
            <a:r>
              <a:t> : FTP, </a:t>
            </a:r>
            <a:r>
              <a:rPr i="1"/>
              <a:t>File Transfer Protocol ; </a:t>
            </a:r>
            <a:r>
              <a:t>SFTP, </a:t>
            </a:r>
            <a:r>
              <a:rPr i="1"/>
              <a:t>Secure File Transfer Protocol… </a:t>
            </a:r>
          </a:p>
          <a:p>
            <a:pPr marL="889000" lvl="2" indent="-254000">
              <a:buSzPct val="75000"/>
              <a:buChar char="•"/>
              <a:defRPr sz="1800"/>
            </a:pPr>
            <a:r>
              <a:rPr b="1"/>
              <a:t>Messagerie électronique</a:t>
            </a:r>
            <a:r>
              <a:t> : SMTP, </a:t>
            </a:r>
            <a:r>
              <a:rPr i="1"/>
              <a:t>Simple Mail Transfer Protocol </a:t>
            </a:r>
            <a:r>
              <a:t>; POP3, </a:t>
            </a:r>
            <a:r>
              <a:rPr i="1"/>
              <a:t>Post Office Prot.</a:t>
            </a:r>
            <a:r>
              <a:t>; IMAP, </a:t>
            </a:r>
            <a:r>
              <a:rPr i="1"/>
              <a:t>Internet Message Access Prot. </a:t>
            </a:r>
            <a:r>
              <a:t>; MIME, </a:t>
            </a:r>
            <a:r>
              <a:rPr i="1"/>
              <a:t>Multipurpose Internet Mail Extensions…</a:t>
            </a:r>
          </a:p>
          <a:p>
            <a:pPr marL="889000" lvl="2" indent="-254000">
              <a:buSzPct val="75000"/>
              <a:buChar char="•"/>
              <a:defRPr sz="1800"/>
            </a:pPr>
            <a:r>
              <a:rPr b="1"/>
              <a:t>Messagerie instantanée</a:t>
            </a:r>
            <a:r>
              <a:t> : XMPP, </a:t>
            </a:r>
            <a:r>
              <a:rPr i="1"/>
              <a:t>Extensible Messaging and Presence Protocol, </a:t>
            </a:r>
            <a:r>
              <a:t>alias</a:t>
            </a:r>
            <a:r>
              <a:rPr i="1"/>
              <a:t> Jabber</a:t>
            </a:r>
            <a:r>
              <a:rPr>
                <a:solidFill>
                  <a:srgbClr val="202123"/>
                </a:solidFill>
              </a:rPr>
              <a:t>…</a:t>
            </a:r>
          </a:p>
          <a:p>
            <a:pPr marL="889000" lvl="2" indent="-254000">
              <a:buSzPct val="75000"/>
              <a:buChar char="•"/>
              <a:defRPr sz="1800"/>
            </a:pPr>
            <a:r>
              <a:rPr b="1"/>
              <a:t>Travaux à distance</a:t>
            </a:r>
            <a:r>
              <a:t> : Telnet ; ssh, </a:t>
            </a:r>
            <a:r>
              <a:rPr i="1"/>
              <a:t>Secure shell</a:t>
            </a:r>
          </a:p>
          <a:p>
            <a:pPr marL="889000" lvl="2" indent="-254000">
              <a:buSzPct val="75000"/>
              <a:buChar char="•"/>
              <a:defRPr sz="1800" b="1"/>
            </a:pPr>
            <a:r>
              <a:t>Consultation et gestion d’annuaires : LDAP, </a:t>
            </a:r>
            <a:r>
              <a:rPr b="0" i="1"/>
              <a:t>Lightweight Directory Access Protocol</a:t>
            </a:r>
          </a:p>
          <a:p>
            <a:pPr marL="889000" lvl="2" indent="-254000">
              <a:buSzPct val="75000"/>
              <a:buChar char="•"/>
              <a:defRPr sz="1800" b="1"/>
            </a:pPr>
            <a:r>
              <a:t>Standards et outils du web : </a:t>
            </a:r>
            <a:r>
              <a:rPr b="0"/>
              <a:t>HTTP, </a:t>
            </a:r>
            <a:r>
              <a:rPr b="0" i="1"/>
              <a:t>HyperText Transfer Prot.</a:t>
            </a:r>
            <a:r>
              <a:rPr b="0"/>
              <a:t> ; URI, </a:t>
            </a:r>
            <a:r>
              <a:rPr b="0" i="1"/>
              <a:t>Uniform Resource Identifier</a:t>
            </a:r>
            <a:r>
              <a:rPr b="0"/>
              <a:t> ; HTML, </a:t>
            </a:r>
            <a:r>
              <a:rPr b="0" i="1"/>
              <a:t>HyperText Markup Language</a:t>
            </a:r>
            <a:r>
              <a:rPr b="0"/>
              <a:t> ; CGI, </a:t>
            </a:r>
            <a:r>
              <a:rPr b="0" i="1"/>
              <a:t>Common Gateway Interface…</a:t>
            </a:r>
          </a:p>
          <a:p>
            <a:pPr marL="889000" lvl="2" indent="-254000">
              <a:buSzPct val="75000"/>
              <a:buChar char="•"/>
              <a:defRPr sz="1800"/>
            </a:pPr>
            <a:r>
              <a:rPr b="1"/>
              <a:t>Traduction de nom de domaine en adresse IP</a:t>
            </a:r>
            <a:r>
              <a:rPr i="1"/>
              <a:t> : </a:t>
            </a:r>
            <a:r>
              <a:t>DNS</a:t>
            </a:r>
            <a:r>
              <a:rPr i="1"/>
              <a:t>, Domain Name System </a:t>
            </a:r>
          </a:p>
          <a:p>
            <a:pPr marL="889000" lvl="2" indent="-254000">
              <a:buSzPct val="75000"/>
              <a:buChar char="•"/>
              <a:defRPr sz="1800"/>
            </a:pPr>
            <a:r>
              <a:rPr b="1"/>
              <a:t>Autres</a:t>
            </a:r>
            <a:r>
              <a:t> : NFS, </a:t>
            </a:r>
            <a:r>
              <a:rPr i="1"/>
              <a:t>Network File System ; </a:t>
            </a:r>
            <a:r>
              <a:t>SNMP, </a:t>
            </a:r>
            <a:r>
              <a:rPr i="1"/>
              <a:t>Simple Network Management Protocol ; </a:t>
            </a:r>
            <a:r>
              <a:t>DHCP</a:t>
            </a:r>
            <a:r>
              <a:rPr i="1"/>
              <a:t>, Dynamic Host Configuration Protocol ; etc.</a:t>
            </a:r>
          </a:p>
        </p:txBody>
      </p:sp>
      <p:sp>
        <p:nvSpPr>
          <p:cNvPr id="675" name="4 - L’architecture TCP/IP"/>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L’architecture TCP/IP</a:t>
            </a:r>
          </a:p>
        </p:txBody>
      </p:sp>
      <p:sp>
        <p:nvSpPr>
          <p:cNvPr id="676" name="Les couches de l’architecture TCP/IP"/>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Les couches de l’architecture TCP/IP</a:t>
            </a:r>
          </a:p>
        </p:txBody>
      </p:sp>
      <p:pic>
        <p:nvPicPr>
          <p:cNvPr id="677" name="OSIMODELET.png" descr="OSIMODELET.png"/>
          <p:cNvPicPr>
            <a:picLocks noChangeAspect="1"/>
          </p:cNvPicPr>
          <p:nvPr/>
        </p:nvPicPr>
        <p:blipFill>
          <a:blip r:embed="rId2"/>
          <a:stretch>
            <a:fillRect/>
          </a:stretch>
        </p:blipFill>
        <p:spPr>
          <a:xfrm>
            <a:off x="7299740" y="209593"/>
            <a:ext cx="1828801" cy="933407"/>
          </a:xfrm>
          <a:prstGeom prst="rect">
            <a:avLst/>
          </a:prstGeom>
          <a:ln w="12700">
            <a:miter lim="400000"/>
          </a:ln>
        </p:spPr>
      </p:pic>
      <p:sp>
        <p:nvSpPr>
          <p:cNvPr id="678" name="Architecture de communication en couches                 Ch.1"/>
          <p:cNvSpPr txBox="1"/>
          <p:nvPr/>
        </p:nvSpPr>
        <p:spPr>
          <a:xfrm>
            <a:off x="279400" y="139700"/>
            <a:ext cx="959823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00000"/>
              </a:lnSpc>
              <a:spcBef>
                <a:spcPts val="0"/>
              </a:spcBef>
              <a:defRPr sz="3600" b="0" i="0" spc="-72">
                <a:latin typeface="+mj-lt"/>
                <a:ea typeface="+mj-ea"/>
                <a:cs typeface="+mj-cs"/>
                <a:sym typeface="Garamond"/>
              </a:defRPr>
            </a:pPr>
            <a:r>
              <a:rPr sz="3300" spc="-131"/>
              <a:t>Architecture de communication en couches</a:t>
            </a:r>
            <a:r>
              <a:rPr sz="2200" spc="-44">
                <a:latin typeface="Consolas"/>
                <a:ea typeface="Consolas"/>
                <a:cs typeface="Consolas"/>
                <a:sym typeface="Consolas"/>
              </a:rPr>
              <a:t>                 Ch.1</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682" name="Grouper"/>
          <p:cNvGrpSpPr/>
          <p:nvPr/>
        </p:nvGrpSpPr>
        <p:grpSpPr>
          <a:xfrm>
            <a:off x="317500" y="1270000"/>
            <a:ext cx="9525000" cy="38100"/>
            <a:chOff x="0" y="0"/>
            <a:chExt cx="9525000" cy="38100"/>
          </a:xfrm>
        </p:grpSpPr>
        <p:sp>
          <p:nvSpPr>
            <p:cNvPr id="68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68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683"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684" name="Exemple : Requête d’une page web…"/>
          <p:cNvSpPr txBox="1">
            <a:spLocks noGrp="1"/>
          </p:cNvSpPr>
          <p:nvPr>
            <p:ph type="body" idx="1"/>
          </p:nvPr>
        </p:nvSpPr>
        <p:spPr>
          <a:xfrm>
            <a:off x="304800" y="2057400"/>
            <a:ext cx="9601200" cy="5025489"/>
          </a:xfrm>
          <a:prstGeom prst="rect">
            <a:avLst/>
          </a:prstGeom>
        </p:spPr>
        <p:txBody>
          <a:bodyPr lIns="25400" tIns="25400" rIns="25400" bIns="25400" anchor="t"/>
          <a:lstStyle/>
          <a:p>
            <a:pPr>
              <a:defRPr b="1"/>
            </a:pPr>
            <a:r>
              <a:t>Exemple : Requête d’une page web</a:t>
            </a:r>
            <a:br/>
            <a:endParaRPr/>
          </a:p>
          <a:p>
            <a:pPr marL="571500" marR="6578600" lvl="1" indent="-254000">
              <a:buSzPct val="75000"/>
              <a:buChar char="‣"/>
            </a:pPr>
            <a:r>
              <a:t>L’internaute clique sur un lien </a:t>
            </a:r>
            <a:br/>
            <a:r>
              <a:rPr u="sng">
                <a:solidFill>
                  <a:srgbClr val="1A4291"/>
                </a:solidFill>
                <a:hlinkClick r:id="rId2"/>
              </a:rPr>
              <a:t>http://example.com</a:t>
            </a:r>
            <a:r>
              <a:t> pour afficher une page web </a:t>
            </a:r>
            <a:br/>
            <a:endParaRPr/>
          </a:p>
          <a:p>
            <a:pPr marL="571500" marR="6578600" lvl="1" indent="-254000">
              <a:buSzPct val="75000"/>
              <a:buChar char="‣"/>
            </a:pPr>
            <a:r>
              <a:t>De façon détaillée, </a:t>
            </a:r>
            <a:r>
              <a:rPr b="1"/>
              <a:t>qu’est-ce qu’il se passe ?</a:t>
            </a:r>
            <a:br/>
            <a:br/>
            <a:br/>
            <a:br/>
            <a:br/>
            <a:br/>
            <a:br/>
            <a:br/>
            <a:br/>
            <a:endParaRPr/>
          </a:p>
        </p:txBody>
      </p:sp>
      <p:sp>
        <p:nvSpPr>
          <p:cNvPr id="685" name="4 - L’architecture TCP/IP"/>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L’architecture TCP/IP</a:t>
            </a:r>
          </a:p>
        </p:txBody>
      </p:sp>
      <p:sp>
        <p:nvSpPr>
          <p:cNvPr id="686" name="La couche application"/>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La couche application</a:t>
            </a:r>
          </a:p>
        </p:txBody>
      </p:sp>
      <p:sp>
        <p:nvSpPr>
          <p:cNvPr id="687" name="Fig 1.15 - Requête d’une page web"/>
          <p:cNvSpPr txBox="1"/>
          <p:nvPr/>
        </p:nvSpPr>
        <p:spPr>
          <a:xfrm>
            <a:off x="2810704" y="7188200"/>
            <a:ext cx="6045201"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1.15 - Requête d’une page web</a:t>
            </a:r>
          </a:p>
        </p:txBody>
      </p:sp>
      <p:grpSp>
        <p:nvGrpSpPr>
          <p:cNvPr id="690" name="Rectangle"/>
          <p:cNvGrpSpPr/>
          <p:nvPr/>
        </p:nvGrpSpPr>
        <p:grpSpPr>
          <a:xfrm>
            <a:off x="3352833" y="2528002"/>
            <a:ext cx="6741425" cy="4659400"/>
            <a:chOff x="0" y="0"/>
            <a:chExt cx="6741424" cy="4659398"/>
          </a:xfrm>
        </p:grpSpPr>
        <p:sp>
          <p:nvSpPr>
            <p:cNvPr id="689" name="Rectangle"/>
            <p:cNvSpPr/>
            <p:nvPr/>
          </p:nvSpPr>
          <p:spPr>
            <a:xfrm>
              <a:off x="101600" y="76200"/>
              <a:ext cx="6538225" cy="4367299"/>
            </a:xfrm>
            <a:prstGeom prst="rect">
              <a:avLst/>
            </a:prstGeom>
            <a:solidFill>
              <a:srgbClr val="FFFFFF"/>
            </a:solidFill>
            <a:ln>
              <a:noFill/>
            </a:ln>
            <a:effectLst/>
          </p:spPr>
          <p:txBody>
            <a:bodyPr wrap="square" lIns="50800" tIns="50800" rIns="50800" bIns="50800" numCol="1" anchor="ctr">
              <a:noAutofit/>
            </a:bodyP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pic>
          <p:nvPicPr>
            <p:cNvPr id="688" name="Rectangle Rectangle" descr="Rectangle Rectangle"/>
            <p:cNvPicPr>
              <a:picLocks/>
            </p:cNvPicPr>
            <p:nvPr/>
          </p:nvPicPr>
          <p:blipFill>
            <a:blip r:embed="rId3"/>
            <a:stretch>
              <a:fillRect/>
            </a:stretch>
          </p:blipFill>
          <p:spPr>
            <a:xfrm>
              <a:off x="0" y="0"/>
              <a:ext cx="6741425" cy="4659399"/>
            </a:xfrm>
            <a:prstGeom prst="rect">
              <a:avLst/>
            </a:prstGeom>
            <a:effectLst/>
          </p:spPr>
        </p:pic>
      </p:grpSp>
      <p:grpSp>
        <p:nvGrpSpPr>
          <p:cNvPr id="726" name="Grouper"/>
          <p:cNvGrpSpPr/>
          <p:nvPr/>
        </p:nvGrpSpPr>
        <p:grpSpPr>
          <a:xfrm>
            <a:off x="3476779" y="2501900"/>
            <a:ext cx="6515185" cy="4437618"/>
            <a:chOff x="0" y="0"/>
            <a:chExt cx="6515184" cy="4437618"/>
          </a:xfrm>
        </p:grpSpPr>
        <p:sp>
          <p:nvSpPr>
            <p:cNvPr id="691" name="Requête HTTP"/>
            <p:cNvSpPr txBox="1"/>
            <p:nvPr/>
          </p:nvSpPr>
          <p:spPr>
            <a:xfrm>
              <a:off x="2355610" y="978155"/>
              <a:ext cx="2199091" cy="3602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300" spc="0">
                  <a:solidFill>
                    <a:srgbClr val="63859D"/>
                  </a:solidFill>
                  <a:latin typeface="Helvetica"/>
                  <a:ea typeface="Helvetica"/>
                  <a:cs typeface="Helvetica"/>
                  <a:sym typeface="Helvetica"/>
                </a:defRPr>
              </a:lvl1pPr>
            </a:lstStyle>
            <a:p>
              <a:r>
                <a:t>Requête HTTP</a:t>
              </a:r>
            </a:p>
          </p:txBody>
        </p:sp>
        <p:sp>
          <p:nvSpPr>
            <p:cNvPr id="692" name="Réponse HTTP"/>
            <p:cNvSpPr txBox="1"/>
            <p:nvPr/>
          </p:nvSpPr>
          <p:spPr>
            <a:xfrm>
              <a:off x="2355610" y="1407772"/>
              <a:ext cx="2199091" cy="3602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300" spc="0">
                  <a:solidFill>
                    <a:srgbClr val="63859D"/>
                  </a:solidFill>
                  <a:latin typeface="Helvetica"/>
                  <a:ea typeface="Helvetica"/>
                  <a:cs typeface="Helvetica"/>
                  <a:sym typeface="Helvetica"/>
                </a:defRPr>
              </a:lvl1pPr>
            </a:lstStyle>
            <a:p>
              <a:r>
                <a:t>Réponse HTTP</a:t>
              </a:r>
            </a:p>
          </p:txBody>
        </p:sp>
        <p:grpSp>
          <p:nvGrpSpPr>
            <p:cNvPr id="695" name="Protocole d'application HTTP"/>
            <p:cNvGrpSpPr/>
            <p:nvPr/>
          </p:nvGrpSpPr>
          <p:grpSpPr>
            <a:xfrm>
              <a:off x="395127" y="1051279"/>
              <a:ext cx="1960484" cy="640200"/>
              <a:chOff x="0" y="0"/>
              <a:chExt cx="1960483" cy="640199"/>
            </a:xfrm>
          </p:grpSpPr>
          <p:sp>
            <p:nvSpPr>
              <p:cNvPr id="694" name="Protocole d'application HTTP"/>
              <p:cNvSpPr txBox="1"/>
              <p:nvPr/>
            </p:nvSpPr>
            <p:spPr>
              <a:xfrm>
                <a:off x="19050" y="19050"/>
                <a:ext cx="1922384" cy="602100"/>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457200">
                  <a:lnSpc>
                    <a:spcPct val="100000"/>
                  </a:lnSpc>
                  <a:spcBef>
                    <a:spcPts val="0"/>
                  </a:spcBef>
                  <a:defRPr sz="1300" i="0" spc="0">
                    <a:solidFill>
                      <a:srgbClr val="000000"/>
                    </a:solidFill>
                    <a:latin typeface="Helvetica"/>
                    <a:ea typeface="Helvetica"/>
                    <a:cs typeface="Helvetica"/>
                    <a:sym typeface="Helvetica"/>
                  </a:defRPr>
                </a:pPr>
                <a:r>
                  <a:rPr spc="-52"/>
                  <a:t>Protocole d'application</a:t>
                </a:r>
                <a:br/>
                <a:r>
                  <a:rPr b="0"/>
                  <a:t>HTTP</a:t>
                </a:r>
              </a:p>
            </p:txBody>
          </p:sp>
          <p:pic>
            <p:nvPicPr>
              <p:cNvPr id="693" name="Protocole d'application HTTP Protocole d'application HTTP" descr="Protocole d'application HTTP Protocole d'application HTTP"/>
              <p:cNvPicPr>
                <a:picLocks/>
              </p:cNvPicPr>
              <p:nvPr/>
            </p:nvPicPr>
            <p:blipFill>
              <a:blip r:embed="rId4"/>
              <a:stretch>
                <a:fillRect/>
              </a:stretch>
            </p:blipFill>
            <p:spPr>
              <a:xfrm>
                <a:off x="0" y="-1"/>
                <a:ext cx="1960484" cy="640201"/>
              </a:xfrm>
              <a:prstGeom prst="rect">
                <a:avLst/>
              </a:prstGeom>
              <a:effectLst/>
            </p:spPr>
          </p:pic>
        </p:grpSp>
        <p:grpSp>
          <p:nvGrpSpPr>
            <p:cNvPr id="698" name="Transport TCP"/>
            <p:cNvGrpSpPr/>
            <p:nvPr/>
          </p:nvGrpSpPr>
          <p:grpSpPr>
            <a:xfrm>
              <a:off x="395127" y="1742576"/>
              <a:ext cx="1960484" cy="640200"/>
              <a:chOff x="0" y="0"/>
              <a:chExt cx="1960483" cy="640199"/>
            </a:xfrm>
          </p:grpSpPr>
          <p:sp>
            <p:nvSpPr>
              <p:cNvPr id="697" name="Transport TCP"/>
              <p:cNvSpPr txBox="1"/>
              <p:nvPr/>
            </p:nvSpPr>
            <p:spPr>
              <a:xfrm>
                <a:off x="19050" y="19050"/>
                <a:ext cx="1922384" cy="602100"/>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457200">
                  <a:lnSpc>
                    <a:spcPct val="100000"/>
                  </a:lnSpc>
                  <a:spcBef>
                    <a:spcPts val="0"/>
                  </a:spcBef>
                  <a:defRPr sz="1300" i="0" spc="0">
                    <a:solidFill>
                      <a:srgbClr val="000000"/>
                    </a:solidFill>
                    <a:latin typeface="Helvetica"/>
                    <a:ea typeface="Helvetica"/>
                    <a:cs typeface="Helvetica"/>
                    <a:sym typeface="Helvetica"/>
                  </a:defRPr>
                </a:pPr>
                <a:r>
                  <a:t>Transport</a:t>
                </a:r>
                <a:br/>
                <a:r>
                  <a:rPr b="0"/>
                  <a:t>TCP</a:t>
                </a:r>
              </a:p>
            </p:txBody>
          </p:sp>
          <p:pic>
            <p:nvPicPr>
              <p:cNvPr id="696" name="Transport TCP Transport TCP" descr="Transport TCP Transport TCP"/>
              <p:cNvPicPr>
                <a:picLocks/>
              </p:cNvPicPr>
              <p:nvPr/>
            </p:nvPicPr>
            <p:blipFill>
              <a:blip r:embed="rId4"/>
              <a:stretch>
                <a:fillRect/>
              </a:stretch>
            </p:blipFill>
            <p:spPr>
              <a:xfrm>
                <a:off x="0" y="-1"/>
                <a:ext cx="1960484" cy="640201"/>
              </a:xfrm>
              <a:prstGeom prst="rect">
                <a:avLst/>
              </a:prstGeom>
              <a:effectLst/>
            </p:spPr>
          </p:pic>
        </p:grpSp>
        <p:grpSp>
          <p:nvGrpSpPr>
            <p:cNvPr id="701" name="Accès réseau"/>
            <p:cNvGrpSpPr/>
            <p:nvPr/>
          </p:nvGrpSpPr>
          <p:grpSpPr>
            <a:xfrm>
              <a:off x="395127" y="3125171"/>
              <a:ext cx="1960484" cy="640200"/>
              <a:chOff x="0" y="0"/>
              <a:chExt cx="1960483" cy="640199"/>
            </a:xfrm>
          </p:grpSpPr>
          <p:sp>
            <p:nvSpPr>
              <p:cNvPr id="700" name="Accès réseau"/>
              <p:cNvSpPr txBox="1"/>
              <p:nvPr/>
            </p:nvSpPr>
            <p:spPr>
              <a:xfrm>
                <a:off x="19050" y="19050"/>
                <a:ext cx="1922384" cy="602100"/>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300" i="0" spc="0">
                    <a:solidFill>
                      <a:srgbClr val="000000"/>
                    </a:solidFill>
                    <a:latin typeface="Helvetica"/>
                    <a:ea typeface="Helvetica"/>
                    <a:cs typeface="Helvetica"/>
                    <a:sym typeface="Helvetica"/>
                  </a:defRPr>
                </a:lvl1pPr>
              </a:lstStyle>
              <a:p>
                <a:r>
                  <a:t>Accès réseau</a:t>
                </a:r>
              </a:p>
            </p:txBody>
          </p:sp>
          <p:pic>
            <p:nvPicPr>
              <p:cNvPr id="699" name="Accès réseau Accès réseau" descr="Accès réseau Accès réseau"/>
              <p:cNvPicPr>
                <a:picLocks/>
              </p:cNvPicPr>
              <p:nvPr/>
            </p:nvPicPr>
            <p:blipFill>
              <a:blip r:embed="rId4"/>
              <a:stretch>
                <a:fillRect/>
              </a:stretch>
            </p:blipFill>
            <p:spPr>
              <a:xfrm>
                <a:off x="0" y="-1"/>
                <a:ext cx="1960484" cy="640201"/>
              </a:xfrm>
              <a:prstGeom prst="rect">
                <a:avLst/>
              </a:prstGeom>
              <a:effectLst/>
            </p:spPr>
          </p:pic>
        </p:grpSp>
        <p:sp>
          <p:nvSpPr>
            <p:cNvPr id="702" name="Ligne"/>
            <p:cNvSpPr/>
            <p:nvPr/>
          </p:nvSpPr>
          <p:spPr>
            <a:xfrm>
              <a:off x="2355610" y="1298552"/>
              <a:ext cx="2199091" cy="1"/>
            </a:xfrm>
            <a:prstGeom prst="line">
              <a:avLst/>
            </a:prstGeom>
            <a:noFill/>
            <a:ln w="25400" cap="flat">
              <a:solidFill>
                <a:srgbClr val="367DA2"/>
              </a:solidFill>
              <a:prstDash val="solid"/>
              <a:miter lim="400000"/>
              <a:tailEnd type="triangle"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703" name="Client"/>
            <p:cNvSpPr txBox="1"/>
            <p:nvPr/>
          </p:nvSpPr>
          <p:spPr>
            <a:xfrm>
              <a:off x="853204" y="0"/>
              <a:ext cx="922411" cy="3602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600" spc="0">
                  <a:solidFill>
                    <a:srgbClr val="000000"/>
                  </a:solidFill>
                  <a:latin typeface="Helvetica"/>
                  <a:ea typeface="Helvetica"/>
                  <a:cs typeface="Helvetica"/>
                  <a:sym typeface="Helvetica"/>
                </a:defRPr>
              </a:lvl1pPr>
            </a:lstStyle>
            <a:p>
              <a:r>
                <a:t>Client</a:t>
              </a:r>
            </a:p>
          </p:txBody>
        </p:sp>
        <p:sp>
          <p:nvSpPr>
            <p:cNvPr id="704" name="Logiciel client (Navigateur web)"/>
            <p:cNvSpPr txBox="1"/>
            <p:nvPr/>
          </p:nvSpPr>
          <p:spPr>
            <a:xfrm>
              <a:off x="414177" y="379031"/>
              <a:ext cx="1922384" cy="602100"/>
            </a:xfrm>
            <a:prstGeom prst="rect">
              <a:avLst/>
            </a:prstGeom>
            <a:noFill/>
            <a:ln w="38100" cap="flat">
              <a:solidFill>
                <a:srgbClr val="367DA2"/>
              </a:solidFill>
              <a:prstDash val="sysDot"/>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457200">
                <a:lnSpc>
                  <a:spcPct val="100000"/>
                </a:lnSpc>
                <a:spcBef>
                  <a:spcPts val="0"/>
                </a:spcBef>
                <a:defRPr sz="1300" i="0" spc="0">
                  <a:solidFill>
                    <a:srgbClr val="000000"/>
                  </a:solidFill>
                  <a:latin typeface="Helvetica"/>
                  <a:ea typeface="Helvetica"/>
                  <a:cs typeface="Helvetica"/>
                  <a:sym typeface="Helvetica"/>
                </a:defRPr>
              </a:pPr>
              <a:r>
                <a:t>Logiciel client</a:t>
              </a:r>
              <a:br/>
              <a:r>
                <a:rPr b="0"/>
                <a:t>(Navigateur web)</a:t>
              </a:r>
            </a:p>
          </p:txBody>
        </p:sp>
        <p:grpSp>
          <p:nvGrpSpPr>
            <p:cNvPr id="707" name="Internet…"/>
            <p:cNvGrpSpPr/>
            <p:nvPr/>
          </p:nvGrpSpPr>
          <p:grpSpPr>
            <a:xfrm>
              <a:off x="395127" y="2433874"/>
              <a:ext cx="1960484" cy="640200"/>
              <a:chOff x="0" y="0"/>
              <a:chExt cx="1960483" cy="640199"/>
            </a:xfrm>
          </p:grpSpPr>
          <p:sp>
            <p:nvSpPr>
              <p:cNvPr id="706" name="Internet…"/>
              <p:cNvSpPr txBox="1"/>
              <p:nvPr/>
            </p:nvSpPr>
            <p:spPr>
              <a:xfrm>
                <a:off x="19050" y="19050"/>
                <a:ext cx="1922384" cy="602100"/>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457200">
                  <a:lnSpc>
                    <a:spcPct val="100000"/>
                  </a:lnSpc>
                  <a:spcBef>
                    <a:spcPts val="0"/>
                  </a:spcBef>
                  <a:defRPr sz="1300" i="0" spc="0">
                    <a:solidFill>
                      <a:srgbClr val="000000"/>
                    </a:solidFill>
                    <a:latin typeface="Helvetica"/>
                    <a:ea typeface="Helvetica"/>
                    <a:cs typeface="Helvetica"/>
                    <a:sym typeface="Helvetica"/>
                  </a:defRPr>
                </a:pPr>
                <a:r>
                  <a:t>Internet</a:t>
                </a:r>
              </a:p>
              <a:p>
                <a:pPr algn="ctr" defTabSz="457200">
                  <a:lnSpc>
                    <a:spcPct val="100000"/>
                  </a:lnSpc>
                  <a:spcBef>
                    <a:spcPts val="0"/>
                  </a:spcBef>
                  <a:defRPr sz="1300" b="0" i="0" spc="0">
                    <a:solidFill>
                      <a:srgbClr val="000000"/>
                    </a:solidFill>
                    <a:latin typeface="Helvetica"/>
                    <a:ea typeface="Helvetica"/>
                    <a:cs typeface="Helvetica"/>
                    <a:sym typeface="Helvetica"/>
                  </a:defRPr>
                </a:pPr>
                <a:r>
                  <a:t>IP</a:t>
                </a:r>
              </a:p>
            </p:txBody>
          </p:sp>
          <p:pic>
            <p:nvPicPr>
              <p:cNvPr id="705" name="Internet… InternetIP" descr="Internet… InternetIP"/>
              <p:cNvPicPr>
                <a:picLocks/>
              </p:cNvPicPr>
              <p:nvPr/>
            </p:nvPicPr>
            <p:blipFill>
              <a:blip r:embed="rId4"/>
              <a:stretch>
                <a:fillRect/>
              </a:stretch>
            </p:blipFill>
            <p:spPr>
              <a:xfrm>
                <a:off x="0" y="-1"/>
                <a:ext cx="1960484" cy="640201"/>
              </a:xfrm>
              <a:prstGeom prst="rect">
                <a:avLst/>
              </a:prstGeom>
              <a:effectLst/>
            </p:spPr>
          </p:pic>
        </p:grpSp>
        <p:sp>
          <p:nvSpPr>
            <p:cNvPr id="708" name="Support physique Wi-Fi"/>
            <p:cNvSpPr txBox="1"/>
            <p:nvPr/>
          </p:nvSpPr>
          <p:spPr>
            <a:xfrm>
              <a:off x="414177" y="3835518"/>
              <a:ext cx="1922384" cy="602101"/>
            </a:xfrm>
            <a:prstGeom prst="rect">
              <a:avLst/>
            </a:prstGeom>
            <a:noFill/>
            <a:ln w="38100" cap="flat">
              <a:solidFill>
                <a:srgbClr val="6EC038"/>
              </a:solidFill>
              <a:prstDash val="sysDot"/>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457200">
                <a:lnSpc>
                  <a:spcPct val="100000"/>
                </a:lnSpc>
                <a:spcBef>
                  <a:spcPts val="0"/>
                </a:spcBef>
                <a:defRPr sz="1300" i="0" spc="0">
                  <a:solidFill>
                    <a:srgbClr val="000000"/>
                  </a:solidFill>
                  <a:latin typeface="Helvetica"/>
                  <a:ea typeface="Helvetica"/>
                  <a:cs typeface="Helvetica"/>
                  <a:sym typeface="Helvetica"/>
                </a:defRPr>
              </a:pPr>
              <a:r>
                <a:t>Support physique</a:t>
              </a:r>
              <a:br/>
              <a:r>
                <a:rPr b="0"/>
                <a:t>Wi-Fi</a:t>
              </a:r>
            </a:p>
          </p:txBody>
        </p:sp>
        <p:grpSp>
          <p:nvGrpSpPr>
            <p:cNvPr id="711" name="Protocole d'application HTTP"/>
            <p:cNvGrpSpPr/>
            <p:nvPr/>
          </p:nvGrpSpPr>
          <p:grpSpPr>
            <a:xfrm>
              <a:off x="4554701" y="1051279"/>
              <a:ext cx="1960484" cy="640200"/>
              <a:chOff x="0" y="0"/>
              <a:chExt cx="1960483" cy="640199"/>
            </a:xfrm>
          </p:grpSpPr>
          <p:sp>
            <p:nvSpPr>
              <p:cNvPr id="710" name="Protocole d'application HTTP"/>
              <p:cNvSpPr txBox="1"/>
              <p:nvPr/>
            </p:nvSpPr>
            <p:spPr>
              <a:xfrm>
                <a:off x="19050" y="19050"/>
                <a:ext cx="1922384" cy="602100"/>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457200">
                  <a:lnSpc>
                    <a:spcPct val="100000"/>
                  </a:lnSpc>
                  <a:spcBef>
                    <a:spcPts val="0"/>
                  </a:spcBef>
                  <a:defRPr sz="1300" i="0" spc="0">
                    <a:solidFill>
                      <a:srgbClr val="000000"/>
                    </a:solidFill>
                    <a:latin typeface="Helvetica"/>
                    <a:ea typeface="Helvetica"/>
                    <a:cs typeface="Helvetica"/>
                    <a:sym typeface="Helvetica"/>
                  </a:defRPr>
                </a:pPr>
                <a:r>
                  <a:rPr spc="-52"/>
                  <a:t>Protocole d'application</a:t>
                </a:r>
                <a:br/>
                <a:r>
                  <a:rPr b="0"/>
                  <a:t>HTTP</a:t>
                </a:r>
              </a:p>
            </p:txBody>
          </p:sp>
          <p:pic>
            <p:nvPicPr>
              <p:cNvPr id="709" name="Protocole d'application HTTP Protocole d'application HTTP" descr="Protocole d'application HTTP Protocole d'application HTTP"/>
              <p:cNvPicPr>
                <a:picLocks/>
              </p:cNvPicPr>
              <p:nvPr/>
            </p:nvPicPr>
            <p:blipFill>
              <a:blip r:embed="rId4"/>
              <a:stretch>
                <a:fillRect/>
              </a:stretch>
            </p:blipFill>
            <p:spPr>
              <a:xfrm>
                <a:off x="0" y="-1"/>
                <a:ext cx="1960484" cy="640201"/>
              </a:xfrm>
              <a:prstGeom prst="rect">
                <a:avLst/>
              </a:prstGeom>
              <a:effectLst/>
            </p:spPr>
          </p:pic>
        </p:grpSp>
        <p:grpSp>
          <p:nvGrpSpPr>
            <p:cNvPr id="714" name="Transport TCP"/>
            <p:cNvGrpSpPr/>
            <p:nvPr/>
          </p:nvGrpSpPr>
          <p:grpSpPr>
            <a:xfrm>
              <a:off x="4554701" y="1742576"/>
              <a:ext cx="1960484" cy="640200"/>
              <a:chOff x="0" y="0"/>
              <a:chExt cx="1960483" cy="640199"/>
            </a:xfrm>
          </p:grpSpPr>
          <p:sp>
            <p:nvSpPr>
              <p:cNvPr id="713" name="Transport TCP"/>
              <p:cNvSpPr txBox="1"/>
              <p:nvPr/>
            </p:nvSpPr>
            <p:spPr>
              <a:xfrm>
                <a:off x="19050" y="19050"/>
                <a:ext cx="1922384" cy="602100"/>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457200">
                  <a:lnSpc>
                    <a:spcPct val="100000"/>
                  </a:lnSpc>
                  <a:spcBef>
                    <a:spcPts val="0"/>
                  </a:spcBef>
                  <a:defRPr sz="1300" i="0" spc="0">
                    <a:solidFill>
                      <a:srgbClr val="000000"/>
                    </a:solidFill>
                    <a:latin typeface="Helvetica"/>
                    <a:ea typeface="Helvetica"/>
                    <a:cs typeface="Helvetica"/>
                    <a:sym typeface="Helvetica"/>
                  </a:defRPr>
                </a:pPr>
                <a:r>
                  <a:t>Transport</a:t>
                </a:r>
                <a:br/>
                <a:r>
                  <a:rPr b="0"/>
                  <a:t>TCP</a:t>
                </a:r>
              </a:p>
            </p:txBody>
          </p:sp>
          <p:pic>
            <p:nvPicPr>
              <p:cNvPr id="712" name="Transport TCP Transport TCP" descr="Transport TCP Transport TCP"/>
              <p:cNvPicPr>
                <a:picLocks/>
              </p:cNvPicPr>
              <p:nvPr/>
            </p:nvPicPr>
            <p:blipFill>
              <a:blip r:embed="rId4"/>
              <a:stretch>
                <a:fillRect/>
              </a:stretch>
            </p:blipFill>
            <p:spPr>
              <a:xfrm>
                <a:off x="0" y="-1"/>
                <a:ext cx="1960484" cy="640201"/>
              </a:xfrm>
              <a:prstGeom prst="rect">
                <a:avLst/>
              </a:prstGeom>
              <a:effectLst/>
            </p:spPr>
          </p:pic>
        </p:grpSp>
        <p:grpSp>
          <p:nvGrpSpPr>
            <p:cNvPr id="717" name="Accès réseau"/>
            <p:cNvGrpSpPr/>
            <p:nvPr/>
          </p:nvGrpSpPr>
          <p:grpSpPr>
            <a:xfrm>
              <a:off x="4554701" y="3125171"/>
              <a:ext cx="1960484" cy="640200"/>
              <a:chOff x="0" y="0"/>
              <a:chExt cx="1960483" cy="640199"/>
            </a:xfrm>
          </p:grpSpPr>
          <p:sp>
            <p:nvSpPr>
              <p:cNvPr id="716" name="Accès réseau"/>
              <p:cNvSpPr txBox="1"/>
              <p:nvPr/>
            </p:nvSpPr>
            <p:spPr>
              <a:xfrm>
                <a:off x="19050" y="19050"/>
                <a:ext cx="1922384" cy="602100"/>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300" i="0" spc="0">
                    <a:solidFill>
                      <a:srgbClr val="000000"/>
                    </a:solidFill>
                    <a:latin typeface="Helvetica"/>
                    <a:ea typeface="Helvetica"/>
                    <a:cs typeface="Helvetica"/>
                    <a:sym typeface="Helvetica"/>
                  </a:defRPr>
                </a:lvl1pPr>
              </a:lstStyle>
              <a:p>
                <a:r>
                  <a:t>Accès réseau</a:t>
                </a:r>
              </a:p>
            </p:txBody>
          </p:sp>
          <p:pic>
            <p:nvPicPr>
              <p:cNvPr id="715" name="Accès réseau Accès réseau" descr="Accès réseau Accès réseau"/>
              <p:cNvPicPr>
                <a:picLocks/>
              </p:cNvPicPr>
              <p:nvPr/>
            </p:nvPicPr>
            <p:blipFill>
              <a:blip r:embed="rId4"/>
              <a:stretch>
                <a:fillRect/>
              </a:stretch>
            </p:blipFill>
            <p:spPr>
              <a:xfrm>
                <a:off x="0" y="-1"/>
                <a:ext cx="1960484" cy="640201"/>
              </a:xfrm>
              <a:prstGeom prst="rect">
                <a:avLst/>
              </a:prstGeom>
              <a:effectLst/>
            </p:spPr>
          </p:pic>
        </p:grpSp>
        <p:sp>
          <p:nvSpPr>
            <p:cNvPr id="718" name="Serveur"/>
            <p:cNvSpPr txBox="1"/>
            <p:nvPr/>
          </p:nvSpPr>
          <p:spPr>
            <a:xfrm>
              <a:off x="5012778" y="0"/>
              <a:ext cx="922410" cy="3602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600" spc="0">
                  <a:solidFill>
                    <a:srgbClr val="000000"/>
                  </a:solidFill>
                  <a:latin typeface="Helvetica"/>
                  <a:ea typeface="Helvetica"/>
                  <a:cs typeface="Helvetica"/>
                  <a:sym typeface="Helvetica"/>
                </a:defRPr>
              </a:lvl1pPr>
            </a:lstStyle>
            <a:p>
              <a:r>
                <a:t>Serveur</a:t>
              </a:r>
            </a:p>
          </p:txBody>
        </p:sp>
        <p:sp>
          <p:nvSpPr>
            <p:cNvPr id="719" name="Logiciel serveur (Serveur web)"/>
            <p:cNvSpPr txBox="1"/>
            <p:nvPr/>
          </p:nvSpPr>
          <p:spPr>
            <a:xfrm>
              <a:off x="4573751" y="379031"/>
              <a:ext cx="1922384" cy="602100"/>
            </a:xfrm>
            <a:prstGeom prst="rect">
              <a:avLst/>
            </a:prstGeom>
            <a:noFill/>
            <a:ln w="38100" cap="flat">
              <a:solidFill>
                <a:srgbClr val="367DA2"/>
              </a:solidFill>
              <a:prstDash val="sysDot"/>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457200">
                <a:lnSpc>
                  <a:spcPct val="100000"/>
                </a:lnSpc>
                <a:spcBef>
                  <a:spcPts val="0"/>
                </a:spcBef>
                <a:defRPr sz="1300" i="0" spc="0">
                  <a:solidFill>
                    <a:srgbClr val="000000"/>
                  </a:solidFill>
                  <a:latin typeface="Helvetica"/>
                  <a:ea typeface="Helvetica"/>
                  <a:cs typeface="Helvetica"/>
                  <a:sym typeface="Helvetica"/>
                </a:defRPr>
              </a:pPr>
              <a:r>
                <a:t>Logiciel serveur</a:t>
              </a:r>
              <a:br/>
              <a:r>
                <a:rPr b="0"/>
                <a:t>(Serveur web)</a:t>
              </a:r>
            </a:p>
          </p:txBody>
        </p:sp>
        <p:grpSp>
          <p:nvGrpSpPr>
            <p:cNvPr id="722" name="Internet…"/>
            <p:cNvGrpSpPr/>
            <p:nvPr/>
          </p:nvGrpSpPr>
          <p:grpSpPr>
            <a:xfrm>
              <a:off x="4554701" y="2433874"/>
              <a:ext cx="1960484" cy="640200"/>
              <a:chOff x="0" y="0"/>
              <a:chExt cx="1960483" cy="640199"/>
            </a:xfrm>
          </p:grpSpPr>
          <p:sp>
            <p:nvSpPr>
              <p:cNvPr id="721" name="Internet…"/>
              <p:cNvSpPr txBox="1"/>
              <p:nvPr/>
            </p:nvSpPr>
            <p:spPr>
              <a:xfrm>
                <a:off x="19050" y="19050"/>
                <a:ext cx="1922384" cy="602100"/>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457200">
                  <a:lnSpc>
                    <a:spcPct val="100000"/>
                  </a:lnSpc>
                  <a:spcBef>
                    <a:spcPts val="0"/>
                  </a:spcBef>
                  <a:defRPr sz="1300" i="0" spc="0">
                    <a:solidFill>
                      <a:srgbClr val="000000"/>
                    </a:solidFill>
                    <a:latin typeface="Helvetica"/>
                    <a:ea typeface="Helvetica"/>
                    <a:cs typeface="Helvetica"/>
                    <a:sym typeface="Helvetica"/>
                  </a:defRPr>
                </a:pPr>
                <a:r>
                  <a:t>Internet</a:t>
                </a:r>
              </a:p>
              <a:p>
                <a:pPr algn="ctr" defTabSz="457200">
                  <a:lnSpc>
                    <a:spcPct val="100000"/>
                  </a:lnSpc>
                  <a:spcBef>
                    <a:spcPts val="0"/>
                  </a:spcBef>
                  <a:defRPr sz="1300" b="0" i="0" spc="0">
                    <a:solidFill>
                      <a:srgbClr val="000000"/>
                    </a:solidFill>
                    <a:latin typeface="Helvetica"/>
                    <a:ea typeface="Helvetica"/>
                    <a:cs typeface="Helvetica"/>
                    <a:sym typeface="Helvetica"/>
                  </a:defRPr>
                </a:pPr>
                <a:r>
                  <a:t>IP</a:t>
                </a:r>
              </a:p>
            </p:txBody>
          </p:sp>
          <p:pic>
            <p:nvPicPr>
              <p:cNvPr id="720" name="Internet… InternetIP" descr="Internet… InternetIP"/>
              <p:cNvPicPr>
                <a:picLocks/>
              </p:cNvPicPr>
              <p:nvPr/>
            </p:nvPicPr>
            <p:blipFill>
              <a:blip r:embed="rId4"/>
              <a:stretch>
                <a:fillRect/>
              </a:stretch>
            </p:blipFill>
            <p:spPr>
              <a:xfrm>
                <a:off x="0" y="-1"/>
                <a:ext cx="1960484" cy="640201"/>
              </a:xfrm>
              <a:prstGeom prst="rect">
                <a:avLst/>
              </a:prstGeom>
              <a:effectLst/>
            </p:spPr>
          </p:pic>
        </p:grpSp>
        <p:sp>
          <p:nvSpPr>
            <p:cNvPr id="723" name="Support physique Ethernet"/>
            <p:cNvSpPr txBox="1"/>
            <p:nvPr/>
          </p:nvSpPr>
          <p:spPr>
            <a:xfrm>
              <a:off x="4573751" y="3835518"/>
              <a:ext cx="1922384" cy="602101"/>
            </a:xfrm>
            <a:prstGeom prst="rect">
              <a:avLst/>
            </a:prstGeom>
            <a:noFill/>
            <a:ln w="38100" cap="flat">
              <a:solidFill>
                <a:srgbClr val="6EC038"/>
              </a:solidFill>
              <a:prstDash val="sysDot"/>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457200">
                <a:lnSpc>
                  <a:spcPct val="100000"/>
                </a:lnSpc>
                <a:spcBef>
                  <a:spcPts val="0"/>
                </a:spcBef>
                <a:defRPr sz="1300" i="0" spc="0">
                  <a:solidFill>
                    <a:srgbClr val="000000"/>
                  </a:solidFill>
                  <a:latin typeface="Helvetica"/>
                  <a:ea typeface="Helvetica"/>
                  <a:cs typeface="Helvetica"/>
                  <a:sym typeface="Helvetica"/>
                </a:defRPr>
              </a:pPr>
              <a:r>
                <a:t>Support physique</a:t>
              </a:r>
              <a:br/>
              <a:r>
                <a:rPr b="0"/>
                <a:t>Ethernet</a:t>
              </a:r>
            </a:p>
          </p:txBody>
        </p:sp>
        <p:sp>
          <p:nvSpPr>
            <p:cNvPr id="724" name="Architecture TCP/IP"/>
            <p:cNvSpPr/>
            <p:nvPr/>
          </p:nvSpPr>
          <p:spPr>
            <a:xfrm rot="16206929">
              <a:off x="-1195569" y="2281125"/>
              <a:ext cx="2657399" cy="260907"/>
            </a:xfrm>
            <a:prstGeom prst="rect">
              <a:avLst/>
            </a:prstGeom>
            <a:noFill/>
            <a:ln w="12700" cap="flat">
              <a:solidFill>
                <a:srgbClr val="BF9532"/>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200" i="0" spc="0" baseline="41666">
                  <a:solidFill>
                    <a:srgbClr val="BE9531"/>
                  </a:solidFill>
                  <a:latin typeface="Helvetica"/>
                  <a:ea typeface="Helvetica"/>
                  <a:cs typeface="Helvetica"/>
                  <a:sym typeface="Helvetica"/>
                </a:defRPr>
              </a:lvl1pPr>
            </a:lstStyle>
            <a:p>
              <a:r>
                <a:t>Architecture TCP/IP</a:t>
              </a:r>
            </a:p>
          </p:txBody>
        </p:sp>
        <p:sp>
          <p:nvSpPr>
            <p:cNvPr id="725" name="Ligne"/>
            <p:cNvSpPr/>
            <p:nvPr/>
          </p:nvSpPr>
          <p:spPr>
            <a:xfrm>
              <a:off x="2355610" y="1468732"/>
              <a:ext cx="2199091" cy="1"/>
            </a:xfrm>
            <a:prstGeom prst="line">
              <a:avLst/>
            </a:prstGeom>
            <a:noFill/>
            <a:ln w="25400" cap="flat">
              <a:solidFill>
                <a:srgbClr val="367DA2"/>
              </a:solidFill>
              <a:prstDash val="solid"/>
              <a:miter lim="400000"/>
              <a:headEnd type="triangle"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grpSp>
      <p:pic>
        <p:nvPicPr>
          <p:cNvPr id="727" name="OSIMODELET.png" descr="OSIMODELET.png"/>
          <p:cNvPicPr>
            <a:picLocks noChangeAspect="1"/>
          </p:cNvPicPr>
          <p:nvPr/>
        </p:nvPicPr>
        <p:blipFill>
          <a:blip r:embed="rId5"/>
          <a:stretch>
            <a:fillRect/>
          </a:stretch>
        </p:blipFill>
        <p:spPr>
          <a:xfrm>
            <a:off x="7299740" y="209593"/>
            <a:ext cx="1828801" cy="933407"/>
          </a:xfrm>
          <a:prstGeom prst="rect">
            <a:avLst/>
          </a:prstGeom>
          <a:ln w="12700">
            <a:miter lim="400000"/>
          </a:ln>
        </p:spPr>
      </p:pic>
      <p:sp>
        <p:nvSpPr>
          <p:cNvPr id="728" name="Architecture de communication en couches                 Ch.1"/>
          <p:cNvSpPr txBox="1"/>
          <p:nvPr/>
        </p:nvSpPr>
        <p:spPr>
          <a:xfrm>
            <a:off x="279400" y="139700"/>
            <a:ext cx="959823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00000"/>
              </a:lnSpc>
              <a:spcBef>
                <a:spcPts val="0"/>
              </a:spcBef>
              <a:defRPr sz="3600" b="0" i="0" spc="-72">
                <a:latin typeface="+mj-lt"/>
                <a:ea typeface="+mj-ea"/>
                <a:cs typeface="+mj-cs"/>
                <a:sym typeface="Garamond"/>
              </a:defRPr>
            </a:pPr>
            <a:r>
              <a:rPr sz="3300" spc="-131"/>
              <a:t>Architecture de communication en couches</a:t>
            </a:r>
            <a:r>
              <a:rPr sz="2200" spc="-44">
                <a:latin typeface="Consolas"/>
                <a:ea typeface="Consolas"/>
                <a:cs typeface="Consolas"/>
                <a:sym typeface="Consolas"/>
              </a:rPr>
              <a:t>                 Ch.1</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732" name="Grouper"/>
          <p:cNvGrpSpPr/>
          <p:nvPr/>
        </p:nvGrpSpPr>
        <p:grpSpPr>
          <a:xfrm>
            <a:off x="317500" y="1270000"/>
            <a:ext cx="9525000" cy="38100"/>
            <a:chOff x="0" y="0"/>
            <a:chExt cx="9525000" cy="38100"/>
          </a:xfrm>
        </p:grpSpPr>
        <p:sp>
          <p:nvSpPr>
            <p:cNvPr id="73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73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733"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
        <p:nvSpPr>
          <p:cNvPr id="734" name="Exemple : Requête d’une page web (suite…)…"/>
          <p:cNvSpPr txBox="1">
            <a:spLocks noGrp="1"/>
          </p:cNvSpPr>
          <p:nvPr>
            <p:ph type="body" idx="1"/>
          </p:nvPr>
        </p:nvSpPr>
        <p:spPr>
          <a:xfrm>
            <a:off x="304800" y="2057400"/>
            <a:ext cx="9601200" cy="5232400"/>
          </a:xfrm>
          <a:prstGeom prst="rect">
            <a:avLst/>
          </a:prstGeom>
        </p:spPr>
        <p:txBody>
          <a:bodyPr lIns="25400" tIns="25400" rIns="25400" bIns="25400" anchor="t"/>
          <a:lstStyle/>
          <a:p>
            <a:pPr>
              <a:defRPr b="1"/>
            </a:pPr>
            <a:r>
              <a:t>Exemple : Requête d’une page web (suite…)</a:t>
            </a:r>
            <a:br/>
            <a:endParaRPr/>
          </a:p>
          <a:p>
            <a:pPr marL="571500" lvl="1" indent="-254000">
              <a:buSzPct val="75000"/>
              <a:buChar char="‣"/>
            </a:pPr>
            <a:r>
              <a:t>Le navigateur web </a:t>
            </a:r>
          </a:p>
          <a:p>
            <a:pPr marL="889000" lvl="2" indent="-254000">
              <a:buSzPct val="75000"/>
              <a:buChar char="•"/>
              <a:defRPr sz="1800"/>
            </a:pPr>
            <a:r>
              <a:t>analyse le lien ;</a:t>
            </a:r>
          </a:p>
          <a:p>
            <a:pPr marL="889000" lvl="2" indent="-254000">
              <a:buSzPct val="75000"/>
              <a:buChar char="•"/>
              <a:defRPr sz="1800"/>
            </a:pPr>
            <a:r>
              <a:t>détermine l’adresse IP du serveur via DNS : </a:t>
            </a:r>
            <a:r>
              <a:rPr i="1"/>
              <a:t>qui est </a:t>
            </a:r>
            <a:r>
              <a:rPr i="1" u="sng">
                <a:hlinkClick r:id="rId2"/>
              </a:rPr>
              <a:t>example.com</a:t>
            </a:r>
            <a:r>
              <a:rPr i="1"/>
              <a:t> ? 93.184.216.34 ;</a:t>
            </a:r>
          </a:p>
          <a:p>
            <a:pPr marL="889000" lvl="2" indent="-254000">
              <a:buSzPct val="75000"/>
              <a:buChar char="•"/>
              <a:defRPr sz="1800"/>
            </a:pPr>
            <a:r>
              <a:t>utilise HTTP ;</a:t>
            </a:r>
          </a:p>
          <a:p>
            <a:pPr marL="571500" lvl="1" indent="-254000">
              <a:spcBef>
                <a:spcPts val="800"/>
              </a:spcBef>
              <a:buSzPct val="75000"/>
              <a:buChar char="‣"/>
            </a:pPr>
            <a:r>
              <a:t>HTTP (</a:t>
            </a:r>
            <a:r>
              <a:rPr i="1"/>
              <a:t>HyperText Transfer Protocol) </a:t>
            </a:r>
            <a:r>
              <a:t>envoie une requête pour obtenir une ressource sur le serveur web </a:t>
            </a:r>
            <a:r>
              <a:rPr i="1"/>
              <a:t>example.com</a:t>
            </a:r>
            <a:r>
              <a:t> : </a:t>
            </a:r>
            <a:r>
              <a:rPr i="1"/>
              <a:t>GET / HTTP/1.1…</a:t>
            </a:r>
          </a:p>
          <a:p>
            <a:pPr marL="889000" lvl="2" indent="-254000">
              <a:buSzPct val="75000"/>
              <a:buChar char="•"/>
              <a:defRPr sz="1800"/>
            </a:pPr>
            <a:r>
              <a:t>Il utilise TCP pour le transport…</a:t>
            </a:r>
          </a:p>
          <a:p>
            <a:pPr marL="889000" lvl="2" indent="-254000">
              <a:buSzPct val="75000"/>
              <a:buChar char="•"/>
              <a:defRPr sz="1800"/>
            </a:pPr>
            <a:r>
              <a:t>d’une requête GET ;</a:t>
            </a:r>
          </a:p>
          <a:p>
            <a:pPr marL="571500" lvl="1" indent="-254000">
              <a:spcBef>
                <a:spcPts val="800"/>
              </a:spcBef>
              <a:buSzPct val="75000"/>
              <a:buChar char="‣"/>
            </a:pPr>
            <a:r>
              <a:t>TCP (</a:t>
            </a:r>
            <a:r>
              <a:rPr i="1"/>
              <a:t>Transmission Control Protocol</a:t>
            </a:r>
            <a:r>
              <a:t>) envoie un segment pour </a:t>
            </a:r>
            <a:r>
              <a:rPr i="1"/>
              <a:t>93.184.216.34:80</a:t>
            </a:r>
          </a:p>
          <a:p>
            <a:pPr marL="889000" lvl="2" indent="-254000">
              <a:buSzPct val="75000"/>
              <a:buChar char="•"/>
              <a:defRPr sz="1800"/>
            </a:pPr>
            <a:r>
              <a:t>en utilisant IP (</a:t>
            </a:r>
            <a:r>
              <a:rPr i="1"/>
              <a:t>Internet Protocol</a:t>
            </a:r>
            <a:r>
              <a:t>) ;</a:t>
            </a:r>
          </a:p>
        </p:txBody>
      </p:sp>
      <p:sp>
        <p:nvSpPr>
          <p:cNvPr id="735" name="4 - L’architecture TCP/IP"/>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L’architecture TCP/IP</a:t>
            </a:r>
          </a:p>
        </p:txBody>
      </p:sp>
      <p:sp>
        <p:nvSpPr>
          <p:cNvPr id="736" name="La couche application"/>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La couche application</a:t>
            </a:r>
          </a:p>
        </p:txBody>
      </p:sp>
      <p:pic>
        <p:nvPicPr>
          <p:cNvPr id="737" name="OSIMODELET.png" descr="OSIMODELET.png"/>
          <p:cNvPicPr>
            <a:picLocks noChangeAspect="1"/>
          </p:cNvPicPr>
          <p:nvPr/>
        </p:nvPicPr>
        <p:blipFill>
          <a:blip r:embed="rId3"/>
          <a:stretch>
            <a:fillRect/>
          </a:stretch>
        </p:blipFill>
        <p:spPr>
          <a:xfrm>
            <a:off x="7299740" y="209593"/>
            <a:ext cx="1828801" cy="933407"/>
          </a:xfrm>
          <a:prstGeom prst="rect">
            <a:avLst/>
          </a:prstGeom>
          <a:ln w="12700">
            <a:miter lim="400000"/>
          </a:ln>
        </p:spPr>
      </p:pic>
      <p:sp>
        <p:nvSpPr>
          <p:cNvPr id="738" name="Architecture de communication en couches                 Ch.1"/>
          <p:cNvSpPr txBox="1"/>
          <p:nvPr/>
        </p:nvSpPr>
        <p:spPr>
          <a:xfrm>
            <a:off x="279400" y="139700"/>
            <a:ext cx="959823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00000"/>
              </a:lnSpc>
              <a:spcBef>
                <a:spcPts val="0"/>
              </a:spcBef>
              <a:defRPr sz="3600" b="0" i="0" spc="-72">
                <a:latin typeface="+mj-lt"/>
                <a:ea typeface="+mj-ea"/>
                <a:cs typeface="+mj-cs"/>
                <a:sym typeface="Garamond"/>
              </a:defRPr>
            </a:pPr>
            <a:r>
              <a:rPr sz="3300" spc="-131"/>
              <a:t>Architecture de communication en couches</a:t>
            </a:r>
            <a:r>
              <a:rPr sz="2200" spc="-44">
                <a:latin typeface="Consolas"/>
                <a:ea typeface="Consolas"/>
                <a:cs typeface="Consolas"/>
                <a:sym typeface="Consolas"/>
              </a:rPr>
              <a:t>                 Ch.1</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742" name="Grouper"/>
          <p:cNvGrpSpPr/>
          <p:nvPr/>
        </p:nvGrpSpPr>
        <p:grpSpPr>
          <a:xfrm>
            <a:off x="317500" y="1270000"/>
            <a:ext cx="9525000" cy="38100"/>
            <a:chOff x="0" y="0"/>
            <a:chExt cx="9525000" cy="38100"/>
          </a:xfrm>
        </p:grpSpPr>
        <p:sp>
          <p:nvSpPr>
            <p:cNvPr id="74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74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743"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
        <p:nvSpPr>
          <p:cNvPr id="744" name="Exemple : Requête d’une page web (suite…)…"/>
          <p:cNvSpPr txBox="1">
            <a:spLocks noGrp="1"/>
          </p:cNvSpPr>
          <p:nvPr>
            <p:ph type="body" idx="1"/>
          </p:nvPr>
        </p:nvSpPr>
        <p:spPr>
          <a:xfrm>
            <a:off x="304800" y="2070100"/>
            <a:ext cx="9601200" cy="5232400"/>
          </a:xfrm>
          <a:prstGeom prst="rect">
            <a:avLst/>
          </a:prstGeom>
        </p:spPr>
        <p:txBody>
          <a:bodyPr lIns="25400" tIns="25400" rIns="25400" bIns="25400" anchor="t"/>
          <a:lstStyle/>
          <a:p>
            <a:pPr>
              <a:defRPr b="1"/>
            </a:pPr>
            <a:r>
              <a:t>Exemple : Requête d’une page web (suite…)</a:t>
            </a:r>
            <a:br/>
            <a:endParaRPr/>
          </a:p>
          <a:p>
            <a:pPr marL="571500" lvl="1" indent="-254000">
              <a:buSzPct val="75000"/>
              <a:buChar char="‣"/>
            </a:pPr>
            <a:r>
              <a:t>IP envoie un datagramme vers son routeur, pour </a:t>
            </a:r>
            <a:r>
              <a:rPr i="1"/>
              <a:t>93.184.216.34</a:t>
            </a:r>
          </a:p>
          <a:p>
            <a:pPr marL="889000" lvl="2" indent="-254000">
              <a:buSzPct val="75000"/>
              <a:buChar char="•"/>
              <a:defRPr sz="1800"/>
            </a:pPr>
            <a:r>
              <a:t>son adresse IP source et l’adresse IP </a:t>
            </a:r>
            <a:r>
              <a:rPr i="1"/>
              <a:t>93.184.216.34</a:t>
            </a:r>
            <a:r>
              <a:t> du serveur sont spécifiés dans </a:t>
            </a:r>
            <a:br/>
            <a:r>
              <a:t>l’en-tête du datagramme ;</a:t>
            </a:r>
          </a:p>
          <a:p>
            <a:pPr marL="889000" lvl="2" indent="-254000">
              <a:buSzPct val="75000"/>
              <a:buChar char="•"/>
              <a:defRPr sz="1800"/>
            </a:pPr>
            <a:r>
              <a:t>Il utilise la couche d’accès au réseau ;</a:t>
            </a:r>
          </a:p>
          <a:p>
            <a:pPr marL="571500" lvl="1" indent="-254000">
              <a:spcBef>
                <a:spcPts val="800"/>
              </a:spcBef>
              <a:buSzPct val="75000"/>
              <a:buChar char="‣"/>
            </a:pPr>
            <a:r>
              <a:t>Qui créée les trames Wi-Fi nécessaires ;</a:t>
            </a:r>
          </a:p>
          <a:p>
            <a:pPr marL="571500" lvl="1" indent="-254000">
              <a:spcBef>
                <a:spcPts val="800"/>
              </a:spcBef>
              <a:buSzPct val="75000"/>
              <a:buChar char="‣"/>
            </a:pPr>
            <a:r>
              <a:t>Qui seront codés par l’émetteur Wi-Fi pour les transmettre au routeur Wi-Fi.</a:t>
            </a:r>
            <a:br/>
            <a:r>
              <a:t>Le routeur trouve la route vers le serveur web et achemine le datagramme ;</a:t>
            </a:r>
          </a:p>
          <a:p>
            <a:pPr marL="571500" lvl="1" indent="-254000">
              <a:spcBef>
                <a:spcPts val="800"/>
              </a:spcBef>
              <a:buSzPct val="75000"/>
              <a:buChar char="‣"/>
            </a:pPr>
            <a:r>
              <a:t>Le dernier routeur utilise Ethernet pour transmettre les trames du datagramme au serveur web </a:t>
            </a:r>
            <a:r>
              <a:rPr i="1"/>
              <a:t>93.184.216.34</a:t>
            </a:r>
            <a:br/>
            <a:br/>
            <a:endParaRPr/>
          </a:p>
        </p:txBody>
      </p:sp>
      <p:sp>
        <p:nvSpPr>
          <p:cNvPr id="745" name="4 - L’architecture TCP/IP"/>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L’architecture TCP/IP</a:t>
            </a:r>
          </a:p>
        </p:txBody>
      </p:sp>
      <p:sp>
        <p:nvSpPr>
          <p:cNvPr id="746" name="La couche application"/>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La couche application</a:t>
            </a:r>
          </a:p>
        </p:txBody>
      </p:sp>
      <p:pic>
        <p:nvPicPr>
          <p:cNvPr id="747" name="OSIMODELET.png" descr="OSIMODELET.png"/>
          <p:cNvPicPr>
            <a:picLocks noChangeAspect="1"/>
          </p:cNvPicPr>
          <p:nvPr/>
        </p:nvPicPr>
        <p:blipFill>
          <a:blip r:embed="rId3"/>
          <a:stretch>
            <a:fillRect/>
          </a:stretch>
        </p:blipFill>
        <p:spPr>
          <a:xfrm>
            <a:off x="7299740" y="209593"/>
            <a:ext cx="1828801" cy="933407"/>
          </a:xfrm>
          <a:prstGeom prst="rect">
            <a:avLst/>
          </a:prstGeom>
          <a:ln w="12700">
            <a:miter lim="400000"/>
          </a:ln>
        </p:spPr>
      </p:pic>
      <p:sp>
        <p:nvSpPr>
          <p:cNvPr id="748" name="Architecture de communication en couches                 Ch.1"/>
          <p:cNvSpPr txBox="1"/>
          <p:nvPr/>
        </p:nvSpPr>
        <p:spPr>
          <a:xfrm>
            <a:off x="279400" y="139700"/>
            <a:ext cx="959823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00000"/>
              </a:lnSpc>
              <a:spcBef>
                <a:spcPts val="0"/>
              </a:spcBef>
              <a:defRPr sz="3600" b="0" i="0" spc="-72">
                <a:latin typeface="+mj-lt"/>
                <a:ea typeface="+mj-ea"/>
                <a:cs typeface="+mj-cs"/>
                <a:sym typeface="Garamond"/>
              </a:defRPr>
            </a:pPr>
            <a:r>
              <a:rPr sz="3300" spc="-131"/>
              <a:t>Architecture de communication en couches</a:t>
            </a:r>
            <a:r>
              <a:rPr sz="2200" spc="-44">
                <a:latin typeface="Consolas"/>
                <a:ea typeface="Consolas"/>
                <a:cs typeface="Consolas"/>
                <a:sym typeface="Consolas"/>
              </a:rPr>
              <a:t>                 Ch.1</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754" name="Grouper"/>
          <p:cNvGrpSpPr/>
          <p:nvPr/>
        </p:nvGrpSpPr>
        <p:grpSpPr>
          <a:xfrm>
            <a:off x="317500" y="1270000"/>
            <a:ext cx="9525000" cy="38100"/>
            <a:chOff x="0" y="0"/>
            <a:chExt cx="9525000" cy="38100"/>
          </a:xfrm>
        </p:grpSpPr>
        <p:sp>
          <p:nvSpPr>
            <p:cNvPr id="75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75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755"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
        <p:nvSpPr>
          <p:cNvPr id="756" name="Exemple : Requête d’une page web (suite…)…"/>
          <p:cNvSpPr txBox="1">
            <a:spLocks noGrp="1"/>
          </p:cNvSpPr>
          <p:nvPr>
            <p:ph type="body" idx="1"/>
          </p:nvPr>
        </p:nvSpPr>
        <p:spPr>
          <a:xfrm>
            <a:off x="304800" y="2057400"/>
            <a:ext cx="9601200" cy="5232400"/>
          </a:xfrm>
          <a:prstGeom prst="rect">
            <a:avLst/>
          </a:prstGeom>
        </p:spPr>
        <p:txBody>
          <a:bodyPr lIns="25400" tIns="25400" rIns="25400" bIns="25400" anchor="t"/>
          <a:lstStyle/>
          <a:p>
            <a:pPr>
              <a:defRPr b="1"/>
            </a:pPr>
            <a:r>
              <a:t>Exemple : Requête d’une page web (suite…)</a:t>
            </a:r>
          </a:p>
          <a:p>
            <a:pPr>
              <a:defRPr b="1"/>
            </a:pPr>
            <a:endParaRPr/>
          </a:p>
          <a:p>
            <a:pPr marL="571500" lvl="1" indent="-254000">
              <a:buSzPct val="75000"/>
              <a:buChar char="‣"/>
            </a:pPr>
            <a:r>
              <a:t>Sur le serveur, </a:t>
            </a:r>
            <a:r>
              <a:rPr b="1"/>
              <a:t>trames</a:t>
            </a:r>
            <a:r>
              <a:t>, puis </a:t>
            </a:r>
            <a:r>
              <a:rPr b="1"/>
              <a:t>datagramme</a:t>
            </a:r>
            <a:r>
              <a:t> IP, puis </a:t>
            </a:r>
            <a:r>
              <a:rPr b="1"/>
              <a:t>segment</a:t>
            </a:r>
            <a:r>
              <a:t> TCP sont décapsulés pour fournir au processus HTTP la requête </a:t>
            </a:r>
            <a:r>
              <a:rPr b="1" i="1"/>
              <a:t>GET / HTTP/1.1…</a:t>
            </a:r>
            <a:endParaRPr b="1"/>
          </a:p>
          <a:p>
            <a:pPr marL="571500" lvl="1" indent="-254000">
              <a:spcBef>
                <a:spcPts val="800"/>
              </a:spcBef>
              <a:buSzPct val="75000"/>
              <a:buChar char="‣"/>
            </a:pPr>
            <a:r>
              <a:t>HTTP </a:t>
            </a:r>
          </a:p>
          <a:p>
            <a:pPr marL="889000" lvl="2" indent="-254000">
              <a:buSzPct val="75000"/>
              <a:buChar char="•"/>
              <a:defRPr sz="1800"/>
            </a:pPr>
            <a:r>
              <a:t>analyse la requête, </a:t>
            </a:r>
          </a:p>
          <a:p>
            <a:pPr marL="889000" lvl="2" indent="-254000">
              <a:buSzPct val="75000"/>
              <a:buChar char="•"/>
              <a:defRPr sz="1800"/>
            </a:pPr>
            <a:r>
              <a:t>recherche la ressource </a:t>
            </a:r>
          </a:p>
          <a:p>
            <a:pPr marL="889000" lvl="2" indent="-254000">
              <a:buSzPct val="75000"/>
              <a:buChar char="•"/>
              <a:defRPr sz="1800"/>
            </a:pPr>
            <a:r>
              <a:t>l’inclue dans la réponse HTTP :  </a:t>
            </a:r>
            <a:r>
              <a:rPr b="1" i="1"/>
              <a:t>HTTP/1.1 200 OK…</a:t>
            </a:r>
            <a:endParaRPr b="1"/>
          </a:p>
          <a:p>
            <a:pPr marL="571500" lvl="1" indent="-254000">
              <a:spcBef>
                <a:spcPts val="800"/>
              </a:spcBef>
              <a:buSzPct val="75000"/>
              <a:buChar char="‣"/>
            </a:pPr>
            <a:r>
              <a:t>Cette réponse sera transmise au client via TCP, </a:t>
            </a:r>
            <a:r>
              <a:rPr b="1"/>
              <a:t>avec toutes les étapes inverses</a:t>
            </a:r>
          </a:p>
          <a:p>
            <a:pPr marL="571500" lvl="1" indent="-254000">
              <a:spcBef>
                <a:spcPts val="800"/>
              </a:spcBef>
              <a:buSzPct val="75000"/>
              <a:buChar char="‣"/>
            </a:pPr>
            <a:r>
              <a:t>HTTP du client obtient la réponse via TCP</a:t>
            </a:r>
          </a:p>
          <a:p>
            <a:pPr marL="571500" lvl="1" indent="-254000">
              <a:spcBef>
                <a:spcPts val="800"/>
              </a:spcBef>
              <a:buSzPct val="75000"/>
              <a:buChar char="‣"/>
            </a:pPr>
            <a:r>
              <a:t>Le navigateur web </a:t>
            </a:r>
          </a:p>
          <a:p>
            <a:pPr marL="863600" lvl="2" indent="-228600">
              <a:buSzPct val="75000"/>
              <a:defRPr sz="1800"/>
            </a:pPr>
            <a:r>
              <a:t>interprète cette réponse </a:t>
            </a:r>
          </a:p>
          <a:p>
            <a:pPr marL="863600" lvl="2" indent="-228600">
              <a:buSzPct val="75000"/>
              <a:defRPr sz="1800"/>
            </a:pPr>
            <a:r>
              <a:t>l’affiche s’il dispose de toutes les ressources nécessaires </a:t>
            </a:r>
          </a:p>
          <a:p>
            <a:pPr marL="863600" lvl="2" indent="-228600">
              <a:buSzPct val="75000"/>
            </a:pPr>
            <a:r>
              <a:rPr sz="1800"/>
              <a:t>(sinon, il sollicite HTTP pour obtenir les ressources qu’il n’a pas en cache)</a:t>
            </a:r>
          </a:p>
          <a:p>
            <a:pPr marL="571500" lvl="1" indent="-254000">
              <a:spcBef>
                <a:spcPts val="800"/>
              </a:spcBef>
              <a:buSzPct val="75000"/>
              <a:buChar char="‣"/>
            </a:pPr>
            <a:endParaRPr sz="1800"/>
          </a:p>
          <a:p>
            <a:pPr marL="546100" lvl="1" indent="-228600">
              <a:spcBef>
                <a:spcPts val="800"/>
              </a:spcBef>
              <a:buSzPct val="75000"/>
              <a:buChar char="‣"/>
            </a:pPr>
            <a:r>
              <a:rPr sz="1800"/>
              <a:t>Voir aussi : </a:t>
            </a:r>
            <a:r>
              <a:rPr sz="1800" u="sng">
                <a:solidFill>
                  <a:srgbClr val="1A4291"/>
                </a:solidFill>
                <a:hlinkClick r:id="rId3"/>
              </a:rPr>
              <a:t>https://www.wireshark.org/</a:t>
            </a:r>
          </a:p>
        </p:txBody>
      </p:sp>
      <p:sp>
        <p:nvSpPr>
          <p:cNvPr id="757" name="4 - L’architecture TCP/IP"/>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L’architecture TCP/IP</a:t>
            </a:r>
          </a:p>
        </p:txBody>
      </p:sp>
      <p:sp>
        <p:nvSpPr>
          <p:cNvPr id="758" name="La couche application"/>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La couche application</a:t>
            </a:r>
          </a:p>
        </p:txBody>
      </p:sp>
      <p:pic>
        <p:nvPicPr>
          <p:cNvPr id="759" name="OSIMODELET.png" descr="OSIMODELET.png"/>
          <p:cNvPicPr>
            <a:picLocks noChangeAspect="1"/>
          </p:cNvPicPr>
          <p:nvPr/>
        </p:nvPicPr>
        <p:blipFill>
          <a:blip r:embed="rId4"/>
          <a:stretch>
            <a:fillRect/>
          </a:stretch>
        </p:blipFill>
        <p:spPr>
          <a:xfrm>
            <a:off x="7299740" y="209593"/>
            <a:ext cx="1828801" cy="933407"/>
          </a:xfrm>
          <a:prstGeom prst="rect">
            <a:avLst/>
          </a:prstGeom>
          <a:ln w="12700">
            <a:miter lim="400000"/>
          </a:ln>
        </p:spPr>
      </p:pic>
      <p:sp>
        <p:nvSpPr>
          <p:cNvPr id="760" name="Architecture de communication en couches                 Ch.1"/>
          <p:cNvSpPr txBox="1"/>
          <p:nvPr/>
        </p:nvSpPr>
        <p:spPr>
          <a:xfrm>
            <a:off x="279400" y="139700"/>
            <a:ext cx="959823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00000"/>
              </a:lnSpc>
              <a:spcBef>
                <a:spcPts val="0"/>
              </a:spcBef>
              <a:defRPr sz="3600" b="0" i="0" spc="-72">
                <a:latin typeface="+mj-lt"/>
                <a:ea typeface="+mj-ea"/>
                <a:cs typeface="+mj-cs"/>
                <a:sym typeface="Garamond"/>
              </a:defRPr>
            </a:pPr>
            <a:r>
              <a:rPr sz="3300" spc="-131"/>
              <a:t>Architecture de communication en couches</a:t>
            </a:r>
            <a:r>
              <a:rPr sz="2200" spc="-44">
                <a:latin typeface="Consolas"/>
                <a:ea typeface="Consolas"/>
                <a:cs typeface="Consolas"/>
                <a:sym typeface="Consolas"/>
              </a:rPr>
              <a:t>                 Ch.1</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766" name="Grouper"/>
          <p:cNvGrpSpPr/>
          <p:nvPr/>
        </p:nvGrpSpPr>
        <p:grpSpPr>
          <a:xfrm>
            <a:off x="317500" y="1270000"/>
            <a:ext cx="9525000" cy="38100"/>
            <a:chOff x="0" y="0"/>
            <a:chExt cx="9525000" cy="38100"/>
          </a:xfrm>
        </p:grpSpPr>
        <p:sp>
          <p:nvSpPr>
            <p:cNvPr id="764"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765"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767"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
        <p:nvSpPr>
          <p:cNvPr id="768" name="Les autoroutes de l'information : nids de poules et travaux en tous genres (couche physique)…"/>
          <p:cNvSpPr txBox="1">
            <a:spLocks noGrp="1"/>
          </p:cNvSpPr>
          <p:nvPr>
            <p:ph type="body" idx="1"/>
          </p:nvPr>
        </p:nvSpPr>
        <p:spPr>
          <a:xfrm>
            <a:off x="304800" y="2057400"/>
            <a:ext cx="9601200" cy="5232400"/>
          </a:xfrm>
          <a:prstGeom prst="rect">
            <a:avLst/>
          </a:prstGeom>
        </p:spPr>
        <p:txBody>
          <a:bodyPr lIns="25400" tIns="25400" rIns="25400" bIns="25400"/>
          <a:lstStyle/>
          <a:p>
            <a:pPr marL="230909" indent="-230909">
              <a:buClr>
                <a:srgbClr val="5C86B9"/>
              </a:buClr>
              <a:buSzPct val="50000"/>
              <a:buFont typeface="Zapf Dingbats"/>
              <a:buChar char="✤"/>
            </a:pPr>
            <a:r>
              <a:t>Les autoroutes de l'information : nids de poules et travaux en tous genres </a:t>
            </a:r>
            <a:r>
              <a:rPr b="1"/>
              <a:t>(couche physique)</a:t>
            </a:r>
          </a:p>
          <a:p>
            <a:pPr marL="571500" lvl="1" indent="-254000">
              <a:buSzPct val="75000"/>
              <a:buChar char="‣"/>
            </a:pPr>
            <a:r>
              <a:t>Concepts et problèmes de la transmission de données : erreurs de transmission, le contrôle d'erreur, notion de bande passante, traitement des signaux, atténuation, modulation, multiplexage, commutation, synchronisation d'horloge, problèmes de caractère et de bit stuffing. </a:t>
            </a:r>
            <a:br/>
            <a:br/>
            <a:br/>
            <a:br/>
            <a:br/>
            <a:br/>
            <a:br/>
            <a:endParaRPr/>
          </a:p>
        </p:txBody>
      </p:sp>
      <p:sp>
        <p:nvSpPr>
          <p:cNvPr id="769" name="1 - Préambul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1 - Préambule</a:t>
            </a:r>
          </a:p>
        </p:txBody>
      </p:sp>
      <p:sp>
        <p:nvSpPr>
          <p:cNvPr id="770" name="Contenu du chapitre"/>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Contenu du chapitre</a:t>
            </a:r>
          </a:p>
        </p:txBody>
      </p:sp>
      <p:sp>
        <p:nvSpPr>
          <p:cNvPr id="771"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pic>
        <p:nvPicPr>
          <p:cNvPr id="772" name="phi_rj45.png" descr="phi_rj45.png"/>
          <p:cNvPicPr>
            <a:picLocks noChangeAspect="1"/>
          </p:cNvPicPr>
          <p:nvPr/>
        </p:nvPicPr>
        <p:blipFill>
          <a:blip r:embed="rId2"/>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776" name="Grouper"/>
          <p:cNvGrpSpPr/>
          <p:nvPr/>
        </p:nvGrpSpPr>
        <p:grpSpPr>
          <a:xfrm>
            <a:off x="317500" y="1270000"/>
            <a:ext cx="9525000" cy="38100"/>
            <a:chOff x="0" y="0"/>
            <a:chExt cx="9525000" cy="38100"/>
          </a:xfrm>
        </p:grpSpPr>
        <p:sp>
          <p:nvSpPr>
            <p:cNvPr id="774"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775"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777"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
        <p:nvSpPr>
          <p:cNvPr id="778" name="Couche physique - Niveau physique - Physical layer…"/>
          <p:cNvSpPr txBox="1">
            <a:spLocks noGrp="1"/>
          </p:cNvSpPr>
          <p:nvPr>
            <p:ph type="body" idx="1"/>
          </p:nvPr>
        </p:nvSpPr>
        <p:spPr>
          <a:xfrm>
            <a:off x="304800" y="2044700"/>
            <a:ext cx="9601200" cy="5232400"/>
          </a:xfrm>
          <a:prstGeom prst="rect">
            <a:avLst/>
          </a:prstGeom>
        </p:spPr>
        <p:txBody>
          <a:bodyPr lIns="25400" tIns="25400" rIns="25400" bIns="25400"/>
          <a:lstStyle/>
          <a:p>
            <a:pPr>
              <a:spcBef>
                <a:spcPts val="1500"/>
              </a:spcBef>
              <a:defRPr b="1"/>
            </a:pPr>
            <a:r>
              <a:t>Couche physique - Niveau physique - </a:t>
            </a:r>
            <a:r>
              <a:rPr i="1"/>
              <a:t>Physical layer</a:t>
            </a:r>
            <a:br>
              <a:rPr i="1"/>
            </a:br>
            <a:endParaRPr i="1"/>
          </a:p>
          <a:p>
            <a:pPr marL="571500" lvl="1" indent="-254000">
              <a:buSzPct val="75000"/>
              <a:buChar char="‣"/>
            </a:pPr>
            <a:r>
              <a:t>Transfert de </a:t>
            </a:r>
            <a:r>
              <a:rPr b="1"/>
              <a:t>train de bits</a:t>
            </a:r>
            <a:r>
              <a:t> d’information sur le support physique</a:t>
            </a:r>
          </a:p>
          <a:p>
            <a:pPr marL="571500" lvl="1" indent="-254000">
              <a:buSzPct val="75000"/>
              <a:buChar char="‣"/>
            </a:pPr>
            <a:r>
              <a:t>unité de PDU : bit</a:t>
            </a:r>
            <a:br/>
            <a:endParaRPr/>
          </a:p>
          <a:p>
            <a:pPr marL="571500" lvl="1" indent="-254000">
              <a:buSzPct val="75000"/>
              <a:buChar char="‣"/>
            </a:pPr>
            <a:r>
              <a:t>Définition des </a:t>
            </a:r>
            <a:r>
              <a:rPr b="1"/>
              <a:t>supports physiques</a:t>
            </a:r>
            <a:r>
              <a:t> et des moyens d’y accéder</a:t>
            </a:r>
            <a:br/>
            <a:endParaRPr/>
          </a:p>
          <a:p>
            <a:pPr marL="571500" lvl="1" indent="-254000">
              <a:buSzPct val="75000"/>
              <a:buChar char="‣"/>
            </a:pPr>
            <a:r>
              <a:t>Spécifications des interfaces :</a:t>
            </a:r>
          </a:p>
          <a:p>
            <a:pPr marL="889000" lvl="2" indent="-254000">
              <a:buSzPct val="75000"/>
              <a:defRPr b="1"/>
            </a:pPr>
            <a:r>
              <a:t>mécaniques </a:t>
            </a:r>
            <a:r>
              <a:rPr b="0"/>
              <a:t>(définition, dimension des connecteurs)</a:t>
            </a:r>
          </a:p>
          <a:p>
            <a:pPr marL="889000" lvl="2" indent="-254000">
              <a:buSzPct val="75000"/>
              <a:defRPr b="1"/>
            </a:pPr>
            <a:r>
              <a:t>électriques</a:t>
            </a:r>
          </a:p>
          <a:p>
            <a:pPr marL="889000" lvl="2" indent="-254000">
              <a:buSzPct val="75000"/>
            </a:pPr>
            <a:r>
              <a:rPr b="1"/>
              <a:t>fonctionnelles</a:t>
            </a:r>
            <a:br/>
            <a:endParaRPr/>
          </a:p>
          <a:p>
            <a:pPr marL="571500" lvl="1" indent="-254000">
              <a:buSzPct val="75000"/>
              <a:buChar char="‣"/>
            </a:pPr>
            <a:r>
              <a:t>Moyens d’adaptation</a:t>
            </a:r>
          </a:p>
          <a:p>
            <a:pPr marL="889000" lvl="2" indent="-254000">
              <a:buSzPct val="75000"/>
            </a:pPr>
            <a:r>
              <a:t>Transformation de trains de bits en </a:t>
            </a:r>
            <a:r>
              <a:rPr b="1"/>
              <a:t>signaux </a:t>
            </a:r>
            <a:r>
              <a:t>adaptés au support, et vice-versa.</a:t>
            </a:r>
          </a:p>
        </p:txBody>
      </p:sp>
      <p:sp>
        <p:nvSpPr>
          <p:cNvPr id="779" name="1 - Préambul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1 - Préambule</a:t>
            </a:r>
          </a:p>
        </p:txBody>
      </p:sp>
      <p:sp>
        <p:nvSpPr>
          <p:cNvPr id="780" name="Rappel : rôle de la couche physique du modèle OSI"/>
          <p:cNvSpPr txBox="1"/>
          <p:nvPr/>
        </p:nvSpPr>
        <p:spPr>
          <a:xfrm>
            <a:off x="304865" y="1416050"/>
            <a:ext cx="7471673"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Rappel : rôle de la couche physique du modèle OSI</a:t>
            </a:r>
          </a:p>
        </p:txBody>
      </p:sp>
      <p:sp>
        <p:nvSpPr>
          <p:cNvPr id="781"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pic>
        <p:nvPicPr>
          <p:cNvPr id="782" name="phi_rj45.png" descr="phi_rj45.png"/>
          <p:cNvPicPr>
            <a:picLocks noChangeAspect="1"/>
          </p:cNvPicPr>
          <p:nvPr/>
        </p:nvPicPr>
        <p:blipFill>
          <a:blip r:embed="rId2"/>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784" name="Rectangle"/>
          <p:cNvSpPr/>
          <p:nvPr/>
        </p:nvSpPr>
        <p:spPr>
          <a:xfrm>
            <a:off x="427859" y="1854200"/>
            <a:ext cx="9274163" cy="2378751"/>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grpSp>
        <p:nvGrpSpPr>
          <p:cNvPr id="787" name="Grouper"/>
          <p:cNvGrpSpPr/>
          <p:nvPr/>
        </p:nvGrpSpPr>
        <p:grpSpPr>
          <a:xfrm>
            <a:off x="317500" y="1270000"/>
            <a:ext cx="9525000" cy="38100"/>
            <a:chOff x="0" y="0"/>
            <a:chExt cx="9525000" cy="38100"/>
          </a:xfrm>
        </p:grpSpPr>
        <p:sp>
          <p:nvSpPr>
            <p:cNvPr id="785"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786"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788"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
        <p:nvSpPr>
          <p:cNvPr id="789" name="ETTD : Équipement Terminal de Traitement de données…"/>
          <p:cNvSpPr txBox="1">
            <a:spLocks noGrp="1"/>
          </p:cNvSpPr>
          <p:nvPr>
            <p:ph type="body" sz="half" idx="1"/>
          </p:nvPr>
        </p:nvSpPr>
        <p:spPr>
          <a:xfrm>
            <a:off x="304800" y="4520783"/>
            <a:ext cx="9601200" cy="2756318"/>
          </a:xfrm>
          <a:prstGeom prst="rect">
            <a:avLst/>
          </a:prstGeom>
        </p:spPr>
        <p:txBody>
          <a:bodyPr lIns="25400" tIns="25400" rIns="25400" bIns="25400"/>
          <a:lstStyle/>
          <a:p>
            <a:pPr>
              <a:spcBef>
                <a:spcPts val="1500"/>
              </a:spcBef>
              <a:defRPr b="1"/>
            </a:pPr>
            <a:r>
              <a:t>ETTD : Équipement Terminal de Traitement de données</a:t>
            </a:r>
          </a:p>
          <a:p>
            <a:pPr marL="571500" lvl="1" indent="-254000">
              <a:buSzPct val="75000"/>
              <a:buChar char="‣"/>
            </a:pPr>
            <a:r>
              <a:t>DTE : </a:t>
            </a:r>
            <a:r>
              <a:rPr i="1"/>
              <a:t>Data terminal equipment</a:t>
            </a:r>
          </a:p>
          <a:p>
            <a:pPr marL="571500" lvl="1" indent="-254000">
              <a:buSzPct val="75000"/>
              <a:buChar char="‣"/>
            </a:pPr>
            <a:r>
              <a:t>Ex. : </a:t>
            </a:r>
            <a:r>
              <a:rPr b="1"/>
              <a:t>Ordinateur</a:t>
            </a:r>
            <a:r>
              <a:t>, terminal, imprimante…</a:t>
            </a:r>
          </a:p>
          <a:p>
            <a:pPr>
              <a:spcBef>
                <a:spcPts val="1500"/>
              </a:spcBef>
              <a:defRPr b="1"/>
            </a:pPr>
            <a:r>
              <a:t>ETCD : Équipement Terminal de Circuit de données</a:t>
            </a:r>
          </a:p>
          <a:p>
            <a:pPr marL="571500" lvl="1" indent="-254000">
              <a:buSzPct val="75000"/>
              <a:buChar char="‣"/>
            </a:pPr>
            <a:r>
              <a:t>DCE : </a:t>
            </a:r>
            <a:r>
              <a:rPr i="1"/>
              <a:t>Data circuit-terminating equipment</a:t>
            </a:r>
          </a:p>
          <a:p>
            <a:pPr marL="571500" lvl="1" indent="-254000">
              <a:buSzPct val="75000"/>
              <a:buChar char="‣"/>
            </a:pPr>
            <a:r>
              <a:t>Ex. : </a:t>
            </a:r>
            <a:r>
              <a:rPr b="1"/>
              <a:t>Modem</a:t>
            </a:r>
          </a:p>
          <a:p>
            <a:pPr marL="571500" lvl="1" indent="-254000">
              <a:buSzPct val="75000"/>
              <a:buChar char="‣"/>
            </a:pPr>
            <a:r>
              <a:t>L’ETCD gère la liaison de la ligne à chaque extrémité et adapte le signal binaire entre l’ETTD et la ligne de transmission via un codage et/ou une modulation</a:t>
            </a:r>
          </a:p>
        </p:txBody>
      </p:sp>
      <p:sp>
        <p:nvSpPr>
          <p:cNvPr id="790" name="1 - Préambul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1 - Préambule</a:t>
            </a:r>
          </a:p>
        </p:txBody>
      </p:sp>
      <p:sp>
        <p:nvSpPr>
          <p:cNvPr id="791" name="Le contrôle physique du circuit de données"/>
          <p:cNvSpPr txBox="1"/>
          <p:nvPr/>
        </p:nvSpPr>
        <p:spPr>
          <a:xfrm>
            <a:off x="304865" y="1416050"/>
            <a:ext cx="7471673"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Le contrôle physique du circuit de données</a:t>
            </a:r>
          </a:p>
        </p:txBody>
      </p:sp>
      <p:sp>
        <p:nvSpPr>
          <p:cNvPr id="792"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grpSp>
        <p:nvGrpSpPr>
          <p:cNvPr id="815" name="Grouper"/>
          <p:cNvGrpSpPr/>
          <p:nvPr/>
        </p:nvGrpSpPr>
        <p:grpSpPr>
          <a:xfrm>
            <a:off x="713851" y="1974850"/>
            <a:ext cx="8702179" cy="2272884"/>
            <a:chOff x="0" y="0"/>
            <a:chExt cx="8702177" cy="2272883"/>
          </a:xfrm>
        </p:grpSpPr>
        <p:sp>
          <p:nvSpPr>
            <p:cNvPr id="793" name="Rectangle"/>
            <p:cNvSpPr/>
            <p:nvPr/>
          </p:nvSpPr>
          <p:spPr>
            <a:xfrm>
              <a:off x="0" y="672326"/>
              <a:ext cx="979386" cy="878732"/>
            </a:xfrm>
            <a:prstGeom prst="rect">
              <a:avLst/>
            </a:prstGeom>
            <a:gradFill flip="none" rotWithShape="1">
              <a:gsLst>
                <a:gs pos="0">
                  <a:srgbClr val="EFDFDE"/>
                </a:gs>
                <a:gs pos="100000">
                  <a:srgbClr val="E9AAA9"/>
                </a:gs>
              </a:gsLst>
              <a:lin ang="5400000" scaled="0"/>
            </a:gradFill>
            <a:ln w="12700" cap="flat">
              <a:noFill/>
              <a:miter lim="400000"/>
            </a:ln>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794" name="Rectangle"/>
            <p:cNvSpPr/>
            <p:nvPr/>
          </p:nvSpPr>
          <p:spPr>
            <a:xfrm>
              <a:off x="7722791" y="669637"/>
              <a:ext cx="979387" cy="878731"/>
            </a:xfrm>
            <a:prstGeom prst="rect">
              <a:avLst/>
            </a:prstGeom>
            <a:gradFill flip="none" rotWithShape="1">
              <a:gsLst>
                <a:gs pos="0">
                  <a:srgbClr val="EFDFDE"/>
                </a:gs>
                <a:gs pos="100000">
                  <a:srgbClr val="E9AAA9"/>
                </a:gs>
              </a:gsLst>
              <a:lin ang="5400000" scaled="0"/>
            </a:gradFill>
            <a:ln w="12700" cap="flat">
              <a:noFill/>
              <a:miter lim="400000"/>
            </a:ln>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795" name="Rectangle"/>
            <p:cNvSpPr/>
            <p:nvPr/>
          </p:nvSpPr>
          <p:spPr>
            <a:xfrm>
              <a:off x="1770044" y="890622"/>
              <a:ext cx="979387" cy="421213"/>
            </a:xfrm>
            <a:prstGeom prst="rect">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796" name="Rectangle"/>
            <p:cNvSpPr/>
            <p:nvPr/>
          </p:nvSpPr>
          <p:spPr>
            <a:xfrm>
              <a:off x="5936368" y="884781"/>
              <a:ext cx="979387" cy="421214"/>
            </a:xfrm>
            <a:prstGeom prst="rect">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grpSp>
          <p:nvGrpSpPr>
            <p:cNvPr id="800" name="Grouper"/>
            <p:cNvGrpSpPr/>
            <p:nvPr/>
          </p:nvGrpSpPr>
          <p:grpSpPr>
            <a:xfrm>
              <a:off x="2741357" y="1016253"/>
              <a:ext cx="3191495" cy="157903"/>
              <a:chOff x="0" y="0"/>
              <a:chExt cx="3191493" cy="157902"/>
            </a:xfrm>
          </p:grpSpPr>
          <p:sp>
            <p:nvSpPr>
              <p:cNvPr id="797" name="Ligne"/>
              <p:cNvSpPr/>
              <p:nvPr/>
            </p:nvSpPr>
            <p:spPr>
              <a:xfrm flipV="1">
                <a:off x="0" y="-1"/>
                <a:ext cx="1646140" cy="100052"/>
              </a:xfrm>
              <a:prstGeom prst="line">
                <a:avLst/>
              </a:prstGeom>
              <a:noFill/>
              <a:ln w="25400" cap="flat">
                <a:solidFill>
                  <a:srgbClr val="8D1412"/>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798" name="Ligne"/>
              <p:cNvSpPr/>
              <p:nvPr/>
            </p:nvSpPr>
            <p:spPr>
              <a:xfrm flipV="1">
                <a:off x="1480208" y="79365"/>
                <a:ext cx="1711286" cy="78538"/>
              </a:xfrm>
              <a:prstGeom prst="line">
                <a:avLst/>
              </a:prstGeom>
              <a:noFill/>
              <a:ln w="25400" cap="flat">
                <a:solidFill>
                  <a:srgbClr val="8D1412"/>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799" name="Ligne"/>
              <p:cNvSpPr/>
              <p:nvPr/>
            </p:nvSpPr>
            <p:spPr>
              <a:xfrm flipV="1">
                <a:off x="1478572" y="2533"/>
                <a:ext cx="167077" cy="149906"/>
              </a:xfrm>
              <a:prstGeom prst="line">
                <a:avLst/>
              </a:prstGeom>
              <a:noFill/>
              <a:ln w="25400" cap="flat">
                <a:solidFill>
                  <a:srgbClr val="8D1412"/>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grpSp>
        <p:sp>
          <p:nvSpPr>
            <p:cNvPr id="801" name="Ligne"/>
            <p:cNvSpPr txBox="1"/>
            <p:nvPr/>
          </p:nvSpPr>
          <p:spPr>
            <a:xfrm>
              <a:off x="3886177" y="1125474"/>
              <a:ext cx="830971" cy="4547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400" i="0" spc="0">
                  <a:solidFill>
                    <a:srgbClr val="821413"/>
                  </a:solidFill>
                  <a:latin typeface="Helvetica"/>
                  <a:ea typeface="Helvetica"/>
                  <a:cs typeface="Helvetica"/>
                  <a:sym typeface="Helvetica"/>
                </a:defRPr>
              </a:lvl1pPr>
            </a:lstStyle>
            <a:p>
              <a:r>
                <a:t>Ligne</a:t>
              </a:r>
            </a:p>
          </p:txBody>
        </p:sp>
        <p:sp>
          <p:nvSpPr>
            <p:cNvPr id="802" name="Ligne"/>
            <p:cNvSpPr/>
            <p:nvPr/>
          </p:nvSpPr>
          <p:spPr>
            <a:xfrm>
              <a:off x="973005" y="1120503"/>
              <a:ext cx="818225" cy="1"/>
            </a:xfrm>
            <a:prstGeom prst="line">
              <a:avLst/>
            </a:prstGeom>
            <a:noFill/>
            <a:ln w="25400" cap="flat">
              <a:solidFill>
                <a:srgbClr val="6E1900"/>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803" name="Ligne"/>
            <p:cNvSpPr/>
            <p:nvPr/>
          </p:nvSpPr>
          <p:spPr>
            <a:xfrm>
              <a:off x="6916503" y="1081100"/>
              <a:ext cx="818224" cy="1"/>
            </a:xfrm>
            <a:prstGeom prst="line">
              <a:avLst/>
            </a:prstGeom>
            <a:noFill/>
            <a:ln w="25400" cap="flat">
              <a:solidFill>
                <a:srgbClr val="6E1900"/>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804" name="Ligne"/>
            <p:cNvSpPr/>
            <p:nvPr/>
          </p:nvSpPr>
          <p:spPr>
            <a:xfrm flipV="1">
              <a:off x="1349459" y="683074"/>
              <a:ext cx="1" cy="849503"/>
            </a:xfrm>
            <a:prstGeom prst="line">
              <a:avLst/>
            </a:prstGeom>
            <a:noFill/>
            <a:ln w="25400" cap="flat">
              <a:solidFill>
                <a:srgbClr val="FF2600"/>
              </a:solidFill>
              <a:prstDash val="solid"/>
              <a:miter lim="400000"/>
              <a:headEnd type="arrow" w="med" len="med"/>
              <a:tailEnd type="arrow"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805" name="Ligne"/>
            <p:cNvSpPr/>
            <p:nvPr/>
          </p:nvSpPr>
          <p:spPr>
            <a:xfrm flipV="1">
              <a:off x="2944052" y="891869"/>
              <a:ext cx="1" cy="457089"/>
            </a:xfrm>
            <a:prstGeom prst="line">
              <a:avLst/>
            </a:prstGeom>
            <a:noFill/>
            <a:ln w="25400" cap="flat">
              <a:solidFill>
                <a:srgbClr val="FF2600"/>
              </a:solidFill>
              <a:prstDash val="solid"/>
              <a:miter lim="400000"/>
              <a:headEnd type="arrow" w="med" len="med"/>
              <a:tailEnd type="arrow"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806" name="Ligne"/>
            <p:cNvSpPr/>
            <p:nvPr/>
          </p:nvSpPr>
          <p:spPr>
            <a:xfrm flipV="1">
              <a:off x="7530783" y="669796"/>
              <a:ext cx="1" cy="849503"/>
            </a:xfrm>
            <a:prstGeom prst="line">
              <a:avLst/>
            </a:prstGeom>
            <a:noFill/>
            <a:ln w="25400" cap="flat">
              <a:solidFill>
                <a:srgbClr val="FF2600"/>
              </a:solidFill>
              <a:prstDash val="solid"/>
              <a:miter lim="400000"/>
              <a:headEnd type="arrow" w="med" len="med"/>
              <a:tailEnd type="arrow"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807" name="Ligne"/>
            <p:cNvSpPr/>
            <p:nvPr/>
          </p:nvSpPr>
          <p:spPr>
            <a:xfrm flipV="1">
              <a:off x="5708517" y="879449"/>
              <a:ext cx="1" cy="457090"/>
            </a:xfrm>
            <a:prstGeom prst="line">
              <a:avLst/>
            </a:prstGeom>
            <a:noFill/>
            <a:ln w="25400" cap="flat">
              <a:solidFill>
                <a:srgbClr val="FF2600"/>
              </a:solidFill>
              <a:prstDash val="solid"/>
              <a:miter lim="400000"/>
              <a:headEnd type="arrow" w="med" len="med"/>
              <a:tailEnd type="arrow"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808" name="ETCD"/>
            <p:cNvSpPr txBox="1"/>
            <p:nvPr/>
          </p:nvSpPr>
          <p:spPr>
            <a:xfrm>
              <a:off x="5946752" y="871335"/>
              <a:ext cx="973205" cy="4547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400" i="0" spc="0">
                  <a:solidFill>
                    <a:srgbClr val="821413"/>
                  </a:solidFill>
                  <a:latin typeface="Helvetica"/>
                  <a:ea typeface="Helvetica"/>
                  <a:cs typeface="Helvetica"/>
                  <a:sym typeface="Helvetica"/>
                </a:defRPr>
              </a:lvl1pPr>
            </a:lstStyle>
            <a:p>
              <a:r>
                <a:t>ETCD</a:t>
              </a:r>
            </a:p>
          </p:txBody>
        </p:sp>
        <p:sp>
          <p:nvSpPr>
            <p:cNvPr id="809" name="ETTD"/>
            <p:cNvSpPr txBox="1"/>
            <p:nvPr/>
          </p:nvSpPr>
          <p:spPr>
            <a:xfrm>
              <a:off x="7704807" y="882092"/>
              <a:ext cx="973205" cy="4547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400" i="0" spc="0">
                  <a:solidFill>
                    <a:srgbClr val="821413"/>
                  </a:solidFill>
                  <a:latin typeface="Helvetica"/>
                  <a:ea typeface="Helvetica"/>
                  <a:cs typeface="Helvetica"/>
                  <a:sym typeface="Helvetica"/>
                </a:defRPr>
              </a:lvl1pPr>
            </a:lstStyle>
            <a:p>
              <a:r>
                <a:t>ETTD</a:t>
              </a:r>
            </a:p>
          </p:txBody>
        </p:sp>
        <p:sp>
          <p:nvSpPr>
            <p:cNvPr id="810" name="ETTD"/>
            <p:cNvSpPr txBox="1"/>
            <p:nvPr/>
          </p:nvSpPr>
          <p:spPr>
            <a:xfrm>
              <a:off x="0" y="882092"/>
              <a:ext cx="973204" cy="4547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400" i="0" spc="0">
                  <a:solidFill>
                    <a:srgbClr val="821413"/>
                  </a:solidFill>
                  <a:latin typeface="Helvetica"/>
                  <a:ea typeface="Helvetica"/>
                  <a:cs typeface="Helvetica"/>
                  <a:sym typeface="Helvetica"/>
                </a:defRPr>
              </a:lvl1pPr>
            </a:lstStyle>
            <a:p>
              <a:r>
                <a:t>ETTD</a:t>
              </a:r>
            </a:p>
          </p:txBody>
        </p:sp>
        <p:sp>
          <p:nvSpPr>
            <p:cNvPr id="811" name="ETCD"/>
            <p:cNvSpPr txBox="1"/>
            <p:nvPr/>
          </p:nvSpPr>
          <p:spPr>
            <a:xfrm>
              <a:off x="1798413" y="871334"/>
              <a:ext cx="973204" cy="4547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400" i="0" spc="0">
                  <a:solidFill>
                    <a:srgbClr val="821413"/>
                  </a:solidFill>
                  <a:latin typeface="Helvetica"/>
                  <a:ea typeface="Helvetica"/>
                  <a:cs typeface="Helvetica"/>
                  <a:sym typeface="Helvetica"/>
                </a:defRPr>
              </a:lvl1pPr>
            </a:lstStyle>
            <a:p>
              <a:r>
                <a:t>ETCD</a:t>
              </a:r>
            </a:p>
          </p:txBody>
        </p:sp>
        <p:sp>
          <p:nvSpPr>
            <p:cNvPr id="812" name="Interface ou jonction"/>
            <p:cNvSpPr txBox="1"/>
            <p:nvPr/>
          </p:nvSpPr>
          <p:spPr>
            <a:xfrm>
              <a:off x="714975" y="0"/>
              <a:ext cx="1289800" cy="6234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400" i="0" spc="0">
                  <a:solidFill>
                    <a:srgbClr val="FF0000"/>
                  </a:solidFill>
                  <a:latin typeface="Helvetica"/>
                  <a:ea typeface="Helvetica"/>
                  <a:cs typeface="Helvetica"/>
                  <a:sym typeface="Helvetica"/>
                </a:defRPr>
              </a:lvl1pPr>
            </a:lstStyle>
            <a:p>
              <a:r>
                <a:t>Interface ou jonction</a:t>
              </a:r>
            </a:p>
          </p:txBody>
        </p:sp>
        <p:sp>
          <p:nvSpPr>
            <p:cNvPr id="813" name="Ligne"/>
            <p:cNvSpPr/>
            <p:nvPr/>
          </p:nvSpPr>
          <p:spPr>
            <a:xfrm flipH="1" flipV="1">
              <a:off x="1353234" y="1826198"/>
              <a:ext cx="6237361" cy="1"/>
            </a:xfrm>
            <a:prstGeom prst="line">
              <a:avLst/>
            </a:prstGeom>
            <a:noFill/>
            <a:ln w="25400" cap="flat">
              <a:solidFill>
                <a:srgbClr val="0038FF"/>
              </a:solidFill>
              <a:prstDash val="solid"/>
              <a:miter lim="400000"/>
              <a:headEnd type="arrow" w="med" len="med"/>
              <a:tailEnd type="arrow"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814" name="Circuit de données"/>
            <p:cNvSpPr txBox="1"/>
            <p:nvPr/>
          </p:nvSpPr>
          <p:spPr>
            <a:xfrm>
              <a:off x="2918031" y="1836795"/>
              <a:ext cx="2771618" cy="4360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400" i="0" spc="0">
                  <a:solidFill>
                    <a:srgbClr val="0037FF"/>
                  </a:solidFill>
                  <a:latin typeface="Helvetica"/>
                  <a:ea typeface="Helvetica"/>
                  <a:cs typeface="Helvetica"/>
                  <a:sym typeface="Helvetica"/>
                </a:defRPr>
              </a:lvl1pPr>
            </a:lstStyle>
            <a:p>
              <a:r>
                <a:t>Circuit de données</a:t>
              </a:r>
            </a:p>
          </p:txBody>
        </p:sp>
      </p:grpSp>
      <p:sp>
        <p:nvSpPr>
          <p:cNvPr id="816" name="Fig 2.1 - Le circuit de données"/>
          <p:cNvSpPr txBox="1"/>
          <p:nvPr/>
        </p:nvSpPr>
        <p:spPr>
          <a:xfrm>
            <a:off x="6517247" y="4264700"/>
            <a:ext cx="3442970"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2.1 - Le circuit de données</a:t>
            </a:r>
          </a:p>
        </p:txBody>
      </p:sp>
      <p:pic>
        <p:nvPicPr>
          <p:cNvPr id="817" name="phi_rj45.png" descr="phi_rj45.png"/>
          <p:cNvPicPr>
            <a:picLocks noChangeAspect="1"/>
          </p:cNvPicPr>
          <p:nvPr/>
        </p:nvPicPr>
        <p:blipFill>
          <a:blip r:embed="rId4"/>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90" name="Grouper"/>
          <p:cNvGrpSpPr/>
          <p:nvPr/>
        </p:nvGrpSpPr>
        <p:grpSpPr>
          <a:xfrm>
            <a:off x="317500" y="1270000"/>
            <a:ext cx="9525000" cy="38100"/>
            <a:chOff x="0" y="0"/>
            <a:chExt cx="9525000" cy="38100"/>
          </a:xfrm>
        </p:grpSpPr>
        <p:sp>
          <p:nvSpPr>
            <p:cNvPr id="188"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89"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91" name="Numéro de diapositive"/>
          <p:cNvSpPr txBox="1">
            <a:spLocks noGrp="1"/>
          </p:cNvSpPr>
          <p:nvPr>
            <p:ph type="sldNum" sz="quarter" idx="4294967295"/>
          </p:nvPr>
        </p:nvSpPr>
        <p:spPr>
          <a:xfrm>
            <a:off x="9626600" y="7200900"/>
            <a:ext cx="266700"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92" name="Internet - réseaux et sécurité       Préface"/>
          <p:cNvSpPr txBox="1">
            <a:spLocks noGrp="1"/>
          </p:cNvSpPr>
          <p:nvPr>
            <p:ph type="title"/>
          </p:nvPr>
        </p:nvSpPr>
        <p:spPr>
          <a:prstGeom prst="rect">
            <a:avLst/>
          </a:prstGeom>
        </p:spPr>
        <p:txBody>
          <a:bodyPr/>
          <a:lstStyle/>
          <a:p>
            <a:r>
              <a:t>Internet - réseaux et sécurité 						</a:t>
            </a:r>
            <a:r>
              <a:rPr sz="2200" spc="-176">
                <a:latin typeface="Consolas"/>
                <a:ea typeface="Consolas"/>
                <a:cs typeface="Consolas"/>
                <a:sym typeface="Consolas"/>
              </a:rPr>
              <a:t>Préface</a:t>
            </a:r>
          </a:p>
        </p:txBody>
      </p:sp>
      <p:sp>
        <p:nvSpPr>
          <p:cNvPr id="193" name="1 - Plan du cour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1 - Plan du cours</a:t>
            </a:r>
          </a:p>
        </p:txBody>
      </p:sp>
      <p:sp>
        <p:nvSpPr>
          <p:cNvPr id="194" name="Histoire des télécommunications…"/>
          <p:cNvSpPr txBox="1"/>
          <p:nvPr/>
        </p:nvSpPr>
        <p:spPr>
          <a:xfrm>
            <a:off x="10287000" y="1611333"/>
            <a:ext cx="3760964" cy="15271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pPr>
              <a:tabLst>
                <a:tab pos="711200" algn="l"/>
              </a:tabLst>
              <a:defRPr>
                <a:solidFill>
                  <a:srgbClr val="000000"/>
                </a:solidFill>
                <a:latin typeface="Arial"/>
                <a:ea typeface="Arial"/>
                <a:cs typeface="Arial"/>
                <a:sym typeface="Arial"/>
              </a:defRPr>
            </a:pPr>
            <a:endParaRPr/>
          </a:p>
          <a:p>
            <a:pPr marL="231428" indent="-231428">
              <a:buClr>
                <a:srgbClr val="000000"/>
              </a:buClr>
              <a:buSzPct val="100000"/>
              <a:buFont typeface="Arial"/>
              <a:buAutoNum type="arabicPeriod"/>
              <a:tabLst>
                <a:tab pos="711200" algn="l"/>
              </a:tabLst>
              <a:defRPr>
                <a:solidFill>
                  <a:srgbClr val="000000"/>
                </a:solidFill>
                <a:latin typeface="Arial"/>
                <a:ea typeface="Arial"/>
                <a:cs typeface="Arial"/>
                <a:sym typeface="Arial"/>
              </a:defRPr>
            </a:pPr>
            <a:r>
              <a:t>Histoire des télécommunications</a:t>
            </a:r>
            <a:br/>
            <a:endParaRPr/>
          </a:p>
          <a:p>
            <a:pPr marL="231428" indent="-231428">
              <a:buClr>
                <a:srgbClr val="000000"/>
              </a:buClr>
              <a:buSzPct val="100000"/>
              <a:buFont typeface="Arial"/>
              <a:buAutoNum type="arabicPeriod"/>
              <a:tabLst>
                <a:tab pos="711200" algn="l"/>
              </a:tabLst>
              <a:defRPr>
                <a:solidFill>
                  <a:srgbClr val="000000"/>
                </a:solidFill>
                <a:latin typeface="Arial"/>
                <a:ea typeface="Arial"/>
                <a:cs typeface="Arial"/>
                <a:sym typeface="Arial"/>
              </a:defRPr>
            </a:pPr>
            <a:r>
              <a:t>Qui a inventé le téléphone ?</a:t>
            </a:r>
            <a:br/>
            <a:endParaRPr/>
          </a:p>
        </p:txBody>
      </p:sp>
      <p:sp>
        <p:nvSpPr>
          <p:cNvPr id="195" name="Croisements et Destination (couche réseau)…"/>
          <p:cNvSpPr txBox="1"/>
          <p:nvPr/>
        </p:nvSpPr>
        <p:spPr>
          <a:xfrm>
            <a:off x="279400" y="1460500"/>
            <a:ext cx="9601200" cy="5588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p>
            <a:pPr marL="230909" indent="-230909" defTabSz="457200">
              <a:spcBef>
                <a:spcPts val="100"/>
              </a:spcBef>
              <a:buClr>
                <a:srgbClr val="5C86B9"/>
              </a:buClr>
              <a:buSzPct val="50000"/>
              <a:buFont typeface="Zapf Dingbats"/>
              <a:buChar char="✤"/>
              <a:defRPr sz="2000" b="0" i="0" spc="0">
                <a:solidFill>
                  <a:srgbClr val="000000"/>
                </a:solidFill>
                <a:latin typeface="+mn-lt"/>
                <a:ea typeface="+mn-ea"/>
                <a:cs typeface="+mn-cs"/>
                <a:sym typeface="Book Antiqua"/>
              </a:defRPr>
            </a:pPr>
            <a:r>
              <a:t>Croisements et Destination </a:t>
            </a:r>
            <a:r>
              <a:rPr b="1"/>
              <a:t>(couche réseau)</a:t>
            </a:r>
          </a:p>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Adressage, tables de routage et l'expédition de données dans le réseau IP. Evolution de IPv4 à IPv6. </a:t>
            </a:r>
          </a:p>
          <a:p>
            <a:pPr defTabSz="457200">
              <a:spcBef>
                <a:spcPts val="100"/>
              </a:spcBef>
              <a:defRPr sz="1100" b="0" i="0" spc="0">
                <a:solidFill>
                  <a:srgbClr val="000000"/>
                </a:solidFill>
                <a:latin typeface="+mn-lt"/>
                <a:ea typeface="+mn-ea"/>
                <a:cs typeface="+mn-cs"/>
                <a:sym typeface="Book Antiqua"/>
              </a:defRPr>
            </a:pPr>
            <a:endParaRPr/>
          </a:p>
          <a:p>
            <a:pPr marL="230909" indent="-230909" defTabSz="457200">
              <a:spcBef>
                <a:spcPts val="100"/>
              </a:spcBef>
              <a:buClr>
                <a:srgbClr val="5C86B9"/>
              </a:buClr>
              <a:buSzPct val="50000"/>
              <a:buFont typeface="Zapf Dingbats"/>
              <a:buChar char="✤"/>
              <a:defRPr sz="2000" b="0" i="0" spc="0">
                <a:solidFill>
                  <a:srgbClr val="000000"/>
                </a:solidFill>
                <a:latin typeface="+mn-lt"/>
                <a:ea typeface="+mn-ea"/>
                <a:cs typeface="+mn-cs"/>
                <a:sym typeface="Book Antiqua"/>
              </a:defRPr>
            </a:pPr>
            <a:r>
              <a:t>Une lettre ou un appel ? </a:t>
            </a:r>
            <a:r>
              <a:rPr b="1"/>
              <a:t>(couche transport)</a:t>
            </a:r>
          </a:p>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Transport de données entre un client et un serveur à travers UDP et TCP avec le modèle datagramme, et les approches connecté et non connecté. Gestion et utilisation de l’API socket.</a:t>
            </a:r>
          </a:p>
          <a:p>
            <a:pPr defTabSz="457200">
              <a:spcBef>
                <a:spcPts val="100"/>
              </a:spcBef>
              <a:defRPr sz="1100" b="0" i="0" spc="0">
                <a:solidFill>
                  <a:srgbClr val="000000"/>
                </a:solidFill>
                <a:latin typeface="+mn-lt"/>
                <a:ea typeface="+mn-ea"/>
                <a:cs typeface="+mn-cs"/>
                <a:sym typeface="Book Antiqua"/>
              </a:defRPr>
            </a:pPr>
            <a:endParaRPr/>
          </a:p>
          <a:p>
            <a:pPr marL="230909" indent="-230909" defTabSz="457200">
              <a:spcBef>
                <a:spcPts val="100"/>
              </a:spcBef>
              <a:buClr>
                <a:srgbClr val="5C86B9"/>
              </a:buClr>
              <a:buSzPct val="50000"/>
              <a:buFont typeface="Zapf Dingbats"/>
              <a:buChar char="✤"/>
              <a:defRPr sz="2000" b="0" i="0" spc="0">
                <a:solidFill>
                  <a:srgbClr val="000000"/>
                </a:solidFill>
                <a:latin typeface="+mn-lt"/>
                <a:ea typeface="+mn-ea"/>
                <a:cs typeface="+mn-cs"/>
                <a:sym typeface="Book Antiqua"/>
              </a:defRPr>
            </a:pPr>
            <a:r>
              <a:t>Où sont les clefs ? </a:t>
            </a:r>
            <a:r>
              <a:rPr b="1"/>
              <a:t>(Introduction à la sécurité)</a:t>
            </a:r>
          </a:p>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Aspects sécurité de base pour la confidentialité, l'intégrité, l'authentification et la notarisation : principes de cryptographie symétrique et asymétrique, fonctions de hachage cryptographique.</a:t>
            </a:r>
          </a:p>
        </p:txBody>
      </p:sp>
      <p:pic>
        <p:nvPicPr>
          <p:cNvPr id="196" name="Network-icon.png" descr="Network-icon.png"/>
          <p:cNvPicPr>
            <a:picLocks noChangeAspect="1"/>
          </p:cNvPicPr>
          <p:nvPr/>
        </p:nvPicPr>
        <p:blipFill>
          <a:blip r:embed="rId2"/>
          <a:stretch>
            <a:fillRect/>
          </a:stretch>
        </p:blipFill>
        <p:spPr>
          <a:xfrm>
            <a:off x="9676483" y="110473"/>
            <a:ext cx="923721" cy="923720"/>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821" name="Information analogique…"/>
          <p:cNvSpPr txBox="1">
            <a:spLocks noGrp="1"/>
          </p:cNvSpPr>
          <p:nvPr>
            <p:ph type="body" idx="1"/>
          </p:nvPr>
        </p:nvSpPr>
        <p:spPr>
          <a:xfrm>
            <a:off x="304800" y="2044700"/>
            <a:ext cx="9601200" cy="5232400"/>
          </a:xfrm>
          <a:prstGeom prst="rect">
            <a:avLst/>
          </a:prstGeom>
        </p:spPr>
        <p:txBody>
          <a:bodyPr lIns="25400" tIns="25400" rIns="25400" bIns="25400"/>
          <a:lstStyle/>
          <a:p>
            <a:pPr>
              <a:spcBef>
                <a:spcPts val="1500"/>
              </a:spcBef>
              <a:defRPr b="1"/>
            </a:pPr>
            <a:r>
              <a:t>Information analogique</a:t>
            </a:r>
          </a:p>
          <a:p>
            <a:pPr marL="571500" lvl="1" indent="-254000">
              <a:buSzPct val="75000"/>
              <a:buChar char="‣"/>
            </a:pPr>
            <a:r>
              <a:t>Liée à la variation continue d’un phénomène physique</a:t>
            </a:r>
            <a:br/>
            <a:br/>
            <a:br/>
            <a:br/>
            <a:endParaRPr/>
          </a:p>
          <a:p>
            <a:pPr marL="571500" lvl="1" indent="-254000">
              <a:buSzPct val="75000"/>
              <a:buChar char="‣"/>
            </a:pPr>
            <a:endParaRPr/>
          </a:p>
          <a:p>
            <a:pPr marL="571500" lvl="1" indent="-254000">
              <a:buSzPct val="75000"/>
              <a:buChar char="‣"/>
            </a:pPr>
            <a:endParaRPr/>
          </a:p>
          <a:p>
            <a:pPr marL="571500" lvl="1" indent="-254000">
              <a:buSzPct val="75000"/>
              <a:buChar char="‣"/>
            </a:pPr>
            <a:br/>
            <a:endParaRPr sz="1000"/>
          </a:p>
          <a:p>
            <a:pPr>
              <a:spcBef>
                <a:spcPts val="1500"/>
              </a:spcBef>
              <a:defRPr b="1"/>
            </a:pPr>
            <a:r>
              <a:t>Information numérique</a:t>
            </a:r>
          </a:p>
          <a:p>
            <a:pPr marL="571500" lvl="1" indent="-254000">
              <a:buSzPct val="75000"/>
              <a:buChar char="‣"/>
            </a:pPr>
            <a:r>
              <a:t>Elle résulte :</a:t>
            </a:r>
          </a:p>
          <a:p>
            <a:pPr marL="889000" lvl="2" indent="-254000">
              <a:buSzPct val="75000"/>
            </a:pPr>
            <a:r>
              <a:t>d’une source discontinue (ou discrète) ; </a:t>
            </a:r>
          </a:p>
          <a:p>
            <a:pPr marL="1524000" lvl="4" indent="-254000">
              <a:buSzPct val="75000"/>
              <a:defRPr sz="1800"/>
            </a:pPr>
            <a:r>
              <a:t>où les variables ne peuvent avoir qu'un nombre fini de valeurs</a:t>
            </a:r>
          </a:p>
          <a:p>
            <a:pPr marL="889000" lvl="2" indent="-254000">
              <a:buSzPct val="75000"/>
            </a:pPr>
            <a:r>
              <a:t>de l’assemblage d’éléments indépendants (alphabet...)</a:t>
            </a:r>
          </a:p>
          <a:p>
            <a:pPr marL="889000" lvl="2" indent="-254000">
              <a:buSzPct val="75000"/>
            </a:pPr>
            <a:r>
              <a:t>de la numérisation d’une information analogique</a:t>
            </a:r>
          </a:p>
          <a:p>
            <a:pPr marL="1498600" lvl="4" indent="-228600">
              <a:buSzPct val="75000"/>
              <a:defRPr sz="1800"/>
            </a:pPr>
            <a:r>
              <a:t>(=&gt; échantillonnage, quantification et codage)</a:t>
            </a:r>
          </a:p>
        </p:txBody>
      </p:sp>
      <p:sp>
        <p:nvSpPr>
          <p:cNvPr id="822" name="Rectangle"/>
          <p:cNvSpPr/>
          <p:nvPr/>
        </p:nvSpPr>
        <p:spPr>
          <a:xfrm>
            <a:off x="1563363" y="2943945"/>
            <a:ext cx="7033274" cy="1860758"/>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grpSp>
        <p:nvGrpSpPr>
          <p:cNvPr id="825" name="Grouper"/>
          <p:cNvGrpSpPr/>
          <p:nvPr/>
        </p:nvGrpSpPr>
        <p:grpSpPr>
          <a:xfrm>
            <a:off x="317500" y="1270000"/>
            <a:ext cx="9525000" cy="38100"/>
            <a:chOff x="0" y="0"/>
            <a:chExt cx="9525000" cy="38100"/>
          </a:xfrm>
        </p:grpSpPr>
        <p:sp>
          <p:nvSpPr>
            <p:cNvPr id="823"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824"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nvGrpSpPr>
          <p:cNvPr id="831" name="Grouper"/>
          <p:cNvGrpSpPr/>
          <p:nvPr/>
        </p:nvGrpSpPr>
        <p:grpSpPr>
          <a:xfrm>
            <a:off x="1932934" y="3098998"/>
            <a:ext cx="6523407" cy="1646699"/>
            <a:chOff x="0" y="0"/>
            <a:chExt cx="6523406" cy="1646698"/>
          </a:xfrm>
        </p:grpSpPr>
        <p:sp>
          <p:nvSpPr>
            <p:cNvPr id="826" name="Ligne"/>
            <p:cNvSpPr/>
            <p:nvPr/>
          </p:nvSpPr>
          <p:spPr>
            <a:xfrm>
              <a:off x="446395" y="22607"/>
              <a:ext cx="4952075" cy="1376489"/>
            </a:xfrm>
            <a:custGeom>
              <a:avLst/>
              <a:gdLst/>
              <a:ahLst/>
              <a:cxnLst>
                <a:cxn ang="0">
                  <a:pos x="wd2" y="hd2"/>
                </a:cxn>
                <a:cxn ang="5400000">
                  <a:pos x="wd2" y="hd2"/>
                </a:cxn>
                <a:cxn ang="10800000">
                  <a:pos x="wd2" y="hd2"/>
                </a:cxn>
                <a:cxn ang="16200000">
                  <a:pos x="wd2" y="hd2"/>
                </a:cxn>
              </a:cxnLst>
              <a:rect l="0" t="0" r="r" b="b"/>
              <a:pathLst>
                <a:path w="21600" h="14628" extrusionOk="0">
                  <a:moveTo>
                    <a:pt x="0" y="4588"/>
                  </a:moveTo>
                  <a:cubicBezTo>
                    <a:pt x="1765" y="3318"/>
                    <a:pt x="3782" y="692"/>
                    <a:pt x="4833" y="5859"/>
                  </a:cubicBezTo>
                  <a:cubicBezTo>
                    <a:pt x="5883" y="11026"/>
                    <a:pt x="5883" y="5774"/>
                    <a:pt x="7186" y="10856"/>
                  </a:cubicBezTo>
                  <a:cubicBezTo>
                    <a:pt x="8489" y="15939"/>
                    <a:pt x="11767" y="11619"/>
                    <a:pt x="12271" y="9755"/>
                  </a:cubicBezTo>
                  <a:cubicBezTo>
                    <a:pt x="12775" y="7892"/>
                    <a:pt x="13139" y="-2605"/>
                    <a:pt x="14624" y="607"/>
                  </a:cubicBezTo>
                  <a:cubicBezTo>
                    <a:pt x="14740" y="857"/>
                    <a:pt x="14952" y="840"/>
                    <a:pt x="15294" y="3377"/>
                  </a:cubicBezTo>
                  <a:cubicBezTo>
                    <a:pt x="15502" y="4917"/>
                    <a:pt x="15640" y="10377"/>
                    <a:pt x="16431" y="11449"/>
                  </a:cubicBezTo>
                  <a:cubicBezTo>
                    <a:pt x="16990" y="12206"/>
                    <a:pt x="16599" y="-1257"/>
                    <a:pt x="17398" y="6452"/>
                  </a:cubicBezTo>
                  <a:cubicBezTo>
                    <a:pt x="18196" y="14160"/>
                    <a:pt x="18532" y="15007"/>
                    <a:pt x="18574" y="6875"/>
                  </a:cubicBezTo>
                  <a:cubicBezTo>
                    <a:pt x="18616" y="-1257"/>
                    <a:pt x="19541" y="-2866"/>
                    <a:pt x="19877" y="6452"/>
                  </a:cubicBezTo>
                  <a:cubicBezTo>
                    <a:pt x="20213" y="15769"/>
                    <a:pt x="21432" y="18734"/>
                    <a:pt x="21600" y="6706"/>
                  </a:cubicBezTo>
                </a:path>
              </a:pathLst>
            </a:custGeom>
            <a:noFill/>
            <a:ln w="25400" cap="flat">
              <a:solidFill>
                <a:srgbClr val="000000"/>
              </a:solidFill>
              <a:prstDash val="solid"/>
              <a:miter lim="400000"/>
            </a:ln>
            <a:effectLst/>
          </p:spPr>
          <p:txBody>
            <a:bodyPr wrap="square" lIns="0" tIns="0" rIns="0" bIns="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827" name="Ligne"/>
            <p:cNvSpPr/>
            <p:nvPr/>
          </p:nvSpPr>
          <p:spPr>
            <a:xfrm flipH="1">
              <a:off x="279076" y="1507686"/>
              <a:ext cx="5853752" cy="1"/>
            </a:xfrm>
            <a:prstGeom prst="line">
              <a:avLst/>
            </a:prstGeom>
            <a:noFill/>
            <a:ln w="25400" cap="flat">
              <a:solidFill>
                <a:srgbClr val="B2352D"/>
              </a:solidFill>
              <a:prstDash val="solid"/>
              <a:miter lim="400000"/>
              <a:headEnd type="stealth" w="med" len="med"/>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828" name="Ligne"/>
            <p:cNvSpPr/>
            <p:nvPr/>
          </p:nvSpPr>
          <p:spPr>
            <a:xfrm flipH="1">
              <a:off x="453498" y="0"/>
              <a:ext cx="1" cy="1606982"/>
            </a:xfrm>
            <a:prstGeom prst="line">
              <a:avLst/>
            </a:prstGeom>
            <a:noFill/>
            <a:ln w="25400" cap="flat">
              <a:solidFill>
                <a:srgbClr val="B2352D"/>
              </a:solidFill>
              <a:prstDash val="solid"/>
              <a:miter lim="400000"/>
              <a:headEnd type="stealth" w="med" len="med"/>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829" name="F"/>
            <p:cNvSpPr/>
            <p:nvPr/>
          </p:nvSpPr>
          <p:spPr>
            <a:xfrm>
              <a:off x="0" y="48052"/>
              <a:ext cx="523268" cy="2780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lvl="2" indent="0" defTabSz="450000">
                <a:lnSpc>
                  <a:spcPct val="70000"/>
                </a:lnSpc>
                <a:spcBef>
                  <a:spcPts val="100"/>
                </a:spcBef>
                <a:buClr>
                  <a:srgbClr val="040F6A"/>
                </a:buClr>
                <a:buFont typeface="Lucida Grande"/>
                <a:tabLst>
                  <a:tab pos="1079500" algn="ctr"/>
                </a:tabLst>
                <a:defRPr sz="2000" i="0" spc="0">
                  <a:solidFill>
                    <a:srgbClr val="B2352D"/>
                  </a:solidFill>
                  <a:latin typeface="Lucida Sans Regular"/>
                  <a:ea typeface="Lucida Sans Regular"/>
                  <a:cs typeface="Lucida Sans Regular"/>
                  <a:sym typeface="Lucida Sans Regular"/>
                </a:defRPr>
              </a:pPr>
              <a:r>
                <a:t>F</a:t>
              </a:r>
            </a:p>
          </p:txBody>
        </p:sp>
        <p:sp>
          <p:nvSpPr>
            <p:cNvPr id="830" name="t"/>
            <p:cNvSpPr/>
            <p:nvPr/>
          </p:nvSpPr>
          <p:spPr>
            <a:xfrm>
              <a:off x="6000139" y="1368673"/>
              <a:ext cx="523268" cy="2780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lvl="2" indent="0" defTabSz="450000">
                <a:lnSpc>
                  <a:spcPct val="70000"/>
                </a:lnSpc>
                <a:spcBef>
                  <a:spcPts val="100"/>
                </a:spcBef>
                <a:buClr>
                  <a:srgbClr val="040F6A"/>
                </a:buClr>
                <a:buFont typeface="Lucida Grande"/>
                <a:tabLst>
                  <a:tab pos="1079500" algn="ctr"/>
                </a:tabLst>
                <a:defRPr sz="2000" i="0" spc="0">
                  <a:solidFill>
                    <a:srgbClr val="B2352D"/>
                  </a:solidFill>
                  <a:latin typeface="Lucida Sans Regular"/>
                  <a:ea typeface="Lucida Sans Regular"/>
                  <a:cs typeface="Lucida Sans Regular"/>
                  <a:sym typeface="Lucida Sans Regular"/>
                </a:defRPr>
              </a:pPr>
              <a:r>
                <a:t>t</a:t>
              </a:r>
            </a:p>
          </p:txBody>
        </p:sp>
      </p:grpSp>
      <p:sp>
        <p:nvSpPr>
          <p:cNvPr id="832"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
        <p:nvSpPr>
          <p:cNvPr id="833" name="2 - Éléments sur la transmission"/>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Éléments sur la transmission</a:t>
            </a:r>
          </a:p>
        </p:txBody>
      </p:sp>
      <p:sp>
        <p:nvSpPr>
          <p:cNvPr id="834" name="Définitions"/>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Définitions</a:t>
            </a:r>
          </a:p>
        </p:txBody>
      </p:sp>
      <p:sp>
        <p:nvSpPr>
          <p:cNvPr id="835"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836" name="Fig 2.2 - variation continu de F en fonction du temps"/>
          <p:cNvSpPr txBox="1"/>
          <p:nvPr/>
        </p:nvSpPr>
        <p:spPr>
          <a:xfrm>
            <a:off x="3965418" y="4867435"/>
            <a:ext cx="6045201"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2.2 - variation continu de F en fonction du temps</a:t>
            </a:r>
          </a:p>
        </p:txBody>
      </p:sp>
      <p:pic>
        <p:nvPicPr>
          <p:cNvPr id="837" name="phi_rj45.png" descr="phi_rj45.png"/>
          <p:cNvPicPr>
            <a:picLocks noChangeAspect="1"/>
          </p:cNvPicPr>
          <p:nvPr/>
        </p:nvPicPr>
        <p:blipFill>
          <a:blip r:embed="rId3"/>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841" name="Bit…"/>
          <p:cNvSpPr txBox="1">
            <a:spLocks noGrp="1"/>
          </p:cNvSpPr>
          <p:nvPr>
            <p:ph type="body" idx="1"/>
          </p:nvPr>
        </p:nvSpPr>
        <p:spPr>
          <a:xfrm>
            <a:off x="304800" y="2044700"/>
            <a:ext cx="9601200" cy="5232400"/>
          </a:xfrm>
          <a:prstGeom prst="rect">
            <a:avLst/>
          </a:prstGeom>
        </p:spPr>
        <p:txBody>
          <a:bodyPr lIns="25400" tIns="25400" rIns="25400" bIns="25400"/>
          <a:lstStyle/>
          <a:p>
            <a:pPr>
              <a:spcBef>
                <a:spcPts val="1500"/>
              </a:spcBef>
              <a:defRPr b="1"/>
            </a:pPr>
            <a:r>
              <a:t>Bit</a:t>
            </a:r>
          </a:p>
          <a:p>
            <a:pPr marL="571500" lvl="1" indent="-254000">
              <a:buSzPct val="75000"/>
              <a:buChar char="‣"/>
            </a:pPr>
            <a:r>
              <a:t>Unité d’information</a:t>
            </a:r>
          </a:p>
          <a:p>
            <a:pPr marL="571500" lvl="1" indent="-254000">
              <a:buSzPct val="75000"/>
              <a:buChar char="‣"/>
            </a:pPr>
            <a:r>
              <a:rPr b="1">
                <a:solidFill>
                  <a:schemeClr val="accent5">
                    <a:lumOff val="-6018"/>
                  </a:schemeClr>
                </a:solidFill>
                <a:latin typeface="Consolas"/>
                <a:ea typeface="Consolas"/>
                <a:cs typeface="Consolas"/>
                <a:sym typeface="Consolas"/>
              </a:rPr>
              <a:t>0 | 1</a:t>
            </a:r>
            <a:br/>
            <a:endParaRPr/>
          </a:p>
          <a:p>
            <a:pPr marL="571500" lvl="1" indent="-254000">
              <a:buSzPct val="75000"/>
              <a:buChar char="‣"/>
            </a:pPr>
            <a:r>
              <a:t>Les </a:t>
            </a:r>
            <a:r>
              <a:rPr b="1"/>
              <a:t>supports physiques</a:t>
            </a:r>
            <a:r>
              <a:t> véhiculent des signaux qui représentent les informations transmises</a:t>
            </a:r>
          </a:p>
          <a:p>
            <a:pPr marL="889000" lvl="2" indent="-254000">
              <a:buSzPct val="75000"/>
            </a:pPr>
            <a:r>
              <a:t>Support métallique =&gt; signaux électriques</a:t>
            </a:r>
          </a:p>
          <a:p>
            <a:pPr marL="889000" lvl="2" indent="-254000">
              <a:buSzPct val="75000"/>
            </a:pPr>
            <a:r>
              <a:t>Ondes radio</a:t>
            </a:r>
          </a:p>
          <a:p>
            <a:pPr marL="889000" lvl="2" indent="-254000">
              <a:buSzPct val="75000"/>
            </a:pPr>
            <a:r>
              <a:t>Infrarouge</a:t>
            </a:r>
          </a:p>
          <a:p>
            <a:pPr marL="889000" lvl="2" indent="-254000">
              <a:buSzPct val="75000"/>
            </a:pPr>
            <a:r>
              <a:t>Fibre optique =&gt; Ondes optiques</a:t>
            </a:r>
            <a:br/>
            <a:endParaRPr/>
          </a:p>
          <a:p>
            <a:pPr marL="571500" lvl="1" indent="-254000">
              <a:buSzPct val="75000"/>
              <a:buChar char="‣"/>
            </a:pPr>
            <a:r>
              <a:t>La transmission sur le support passe par des technique de </a:t>
            </a:r>
          </a:p>
          <a:p>
            <a:pPr marL="889000" lvl="2" indent="-254000">
              <a:buSzPct val="75000"/>
            </a:pPr>
            <a:r>
              <a:rPr b="1"/>
              <a:t>codage en bande de base</a:t>
            </a:r>
          </a:p>
          <a:p>
            <a:pPr marL="889000" lvl="2" indent="-254000">
              <a:buSzPct val="75000"/>
            </a:pPr>
            <a:r>
              <a:t>ou de </a:t>
            </a:r>
            <a:r>
              <a:rPr b="1"/>
              <a:t>modulation</a:t>
            </a:r>
            <a:br/>
            <a:endParaRPr/>
          </a:p>
        </p:txBody>
      </p:sp>
      <p:grpSp>
        <p:nvGrpSpPr>
          <p:cNvPr id="844" name="Grouper"/>
          <p:cNvGrpSpPr/>
          <p:nvPr/>
        </p:nvGrpSpPr>
        <p:grpSpPr>
          <a:xfrm>
            <a:off x="317500" y="1270000"/>
            <a:ext cx="9525000" cy="38100"/>
            <a:chOff x="0" y="0"/>
            <a:chExt cx="9525000" cy="38100"/>
          </a:xfrm>
        </p:grpSpPr>
        <p:sp>
          <p:nvSpPr>
            <p:cNvPr id="84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84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845"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
        <p:nvSpPr>
          <p:cNvPr id="846" name="2 - Éléments sur la transmission"/>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Éléments sur la transmission</a:t>
            </a:r>
          </a:p>
        </p:txBody>
      </p:sp>
      <p:sp>
        <p:nvSpPr>
          <p:cNvPr id="847" name="Définitions"/>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Définitions</a:t>
            </a:r>
          </a:p>
        </p:txBody>
      </p:sp>
      <p:sp>
        <p:nvSpPr>
          <p:cNvPr id="848"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pic>
        <p:nvPicPr>
          <p:cNvPr id="849" name="phi_rj45.png" descr="phi_rj45.png"/>
          <p:cNvPicPr>
            <a:picLocks noChangeAspect="1"/>
          </p:cNvPicPr>
          <p:nvPr/>
        </p:nvPicPr>
        <p:blipFill>
          <a:blip r:embed="rId3"/>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853" name="Débit binaire (bitrate ou bit rate)…"/>
          <p:cNvSpPr txBox="1">
            <a:spLocks noGrp="1"/>
          </p:cNvSpPr>
          <p:nvPr>
            <p:ph type="body" idx="1"/>
          </p:nvPr>
        </p:nvSpPr>
        <p:spPr>
          <a:xfrm>
            <a:off x="304800" y="2044700"/>
            <a:ext cx="9601200" cy="5232400"/>
          </a:xfrm>
          <a:prstGeom prst="rect">
            <a:avLst/>
          </a:prstGeom>
        </p:spPr>
        <p:txBody>
          <a:bodyPr lIns="25400" tIns="25400" rIns="25400" bIns="25400"/>
          <a:lstStyle/>
          <a:p>
            <a:pPr>
              <a:spcBef>
                <a:spcPts val="1500"/>
              </a:spcBef>
              <a:defRPr b="1"/>
            </a:pPr>
            <a:r>
              <a:t>Débit binaire </a:t>
            </a:r>
            <a:r>
              <a:rPr b="0" i="1"/>
              <a:t>(bitrate </a:t>
            </a:r>
            <a:r>
              <a:rPr b="0"/>
              <a:t>ou</a:t>
            </a:r>
            <a:r>
              <a:rPr b="0" i="1"/>
              <a:t> bit rate)</a:t>
            </a:r>
          </a:p>
          <a:p>
            <a:pPr marL="571500" lvl="1" indent="-254000">
              <a:buSzPct val="75000"/>
              <a:buChar char="‣"/>
            </a:pPr>
            <a:r>
              <a:t>Nombre de bits par seconde émis sur le support de transmission</a:t>
            </a:r>
          </a:p>
          <a:p>
            <a:pPr marL="571500" lvl="1" indent="-254000">
              <a:buSzPct val="75000"/>
              <a:buChar char="‣"/>
            </a:pPr>
            <a:r>
              <a:t>Quantité de données transmises dans un intervalle de temps fixé</a:t>
            </a:r>
            <a:br/>
            <a:br/>
            <a:br/>
            <a:br/>
            <a:br/>
            <a:br/>
            <a:br/>
            <a:br/>
            <a:br/>
            <a:br>
              <a:rPr sz="1500"/>
            </a:br>
            <a:r>
              <a:t>Un débit s’exprime en </a:t>
            </a:r>
            <a:r>
              <a:rPr b="1"/>
              <a:t>bit/s</a:t>
            </a:r>
            <a:r>
              <a:t> (ou ses multiples : kbit/s ; Mbit/s ; Gbit/s…)</a:t>
            </a:r>
          </a:p>
          <a:p>
            <a:pPr marL="749300" lvl="1" indent="-431800">
              <a:lnSpc>
                <a:spcPct val="70000"/>
              </a:lnSpc>
              <a:spcBef>
                <a:spcPts val="1000"/>
              </a:spcBef>
              <a:buSzPct val="75000"/>
              <a:buChar char="‣"/>
            </a:pPr>
            <a:r>
              <a:rPr sz="3400" b="1" baseline="-5882">
                <a:solidFill>
                  <a:schemeClr val="accent5">
                    <a:lumOff val="-6018"/>
                  </a:schemeClr>
                </a:solidFill>
                <a:latin typeface="Helvetica"/>
                <a:ea typeface="Helvetica"/>
                <a:cs typeface="Helvetica"/>
                <a:sym typeface="Helvetica"/>
              </a:rPr>
              <a:t>⚠</a:t>
            </a:r>
            <a:r>
              <a:t> </a:t>
            </a:r>
            <a:r>
              <a:rPr b="1"/>
              <a:t>Éviter</a:t>
            </a:r>
            <a:r>
              <a:t> :</a:t>
            </a:r>
          </a:p>
          <a:p>
            <a:pPr marL="889000" lvl="2" indent="-254000">
              <a:buSzPct val="75000"/>
            </a:pPr>
            <a:r>
              <a:rPr b="1" i="1"/>
              <a:t>bps</a:t>
            </a:r>
            <a:r>
              <a:t> </a:t>
            </a:r>
          </a:p>
          <a:p>
            <a:pPr marL="889000" lvl="2" indent="-254000">
              <a:buSzPct val="75000"/>
            </a:pPr>
            <a:r>
              <a:t>octet/s ; 1 ko/s… (mais concevable pour la </a:t>
            </a:r>
            <a:r>
              <a:rPr b="1"/>
              <a:t>couche application</a:t>
            </a:r>
            <a:r>
              <a:t>)</a:t>
            </a:r>
          </a:p>
        </p:txBody>
      </p:sp>
      <p:grpSp>
        <p:nvGrpSpPr>
          <p:cNvPr id="856" name="Grouper"/>
          <p:cNvGrpSpPr/>
          <p:nvPr/>
        </p:nvGrpSpPr>
        <p:grpSpPr>
          <a:xfrm>
            <a:off x="317500" y="1270000"/>
            <a:ext cx="9525000" cy="38100"/>
            <a:chOff x="0" y="0"/>
            <a:chExt cx="9525000" cy="38100"/>
          </a:xfrm>
        </p:grpSpPr>
        <p:sp>
          <p:nvSpPr>
            <p:cNvPr id="854"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855"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nvGrpSpPr>
          <p:cNvPr id="861" name="Grouper"/>
          <p:cNvGrpSpPr/>
          <p:nvPr/>
        </p:nvGrpSpPr>
        <p:grpSpPr>
          <a:xfrm>
            <a:off x="876299" y="3416299"/>
            <a:ext cx="7505705" cy="1574802"/>
            <a:chOff x="0" y="0"/>
            <a:chExt cx="7505703" cy="1574800"/>
          </a:xfrm>
        </p:grpSpPr>
        <p:sp>
          <p:nvSpPr>
            <p:cNvPr id="857" name="Rectangle"/>
            <p:cNvSpPr/>
            <p:nvPr/>
          </p:nvSpPr>
          <p:spPr>
            <a:xfrm>
              <a:off x="46331" y="0"/>
              <a:ext cx="7428486" cy="1559362"/>
            </a:xfrm>
            <a:prstGeom prst="rect">
              <a:avLst/>
            </a:prstGeom>
            <a:solidFill>
              <a:srgbClr val="FFFFFF"/>
            </a:solidFill>
            <a:ln w="12700" cap="flat">
              <a:solidFill>
                <a:srgbClr val="C0C0C0"/>
              </a:solidFill>
              <a:prstDash val="solid"/>
              <a:miter lim="400000"/>
            </a:ln>
            <a:effectLst>
              <a:outerShdw blurRad="127000" dist="50800" dir="2700000" rotWithShape="0">
                <a:srgbClr val="000000">
                  <a:alpha val="75000"/>
                </a:srgbClr>
              </a:outerShdw>
            </a:effectLst>
          </p:spPr>
          <p:txBody>
            <a:bodyPr wrap="square" lIns="0" tIns="0" rIns="0" bIns="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grpSp>
          <p:nvGrpSpPr>
            <p:cNvPr id="860" name="Grouper"/>
            <p:cNvGrpSpPr/>
            <p:nvPr/>
          </p:nvGrpSpPr>
          <p:grpSpPr>
            <a:xfrm>
              <a:off x="-1" y="30878"/>
              <a:ext cx="7505705" cy="1543923"/>
              <a:chOff x="0" y="0"/>
              <a:chExt cx="7505702" cy="1543921"/>
            </a:xfrm>
          </p:grpSpPr>
          <p:sp>
            <p:nvSpPr>
              <p:cNvPr id="858" name="V…"/>
              <p:cNvSpPr/>
              <p:nvPr/>
            </p:nvSpPr>
            <p:spPr>
              <a:xfrm>
                <a:off x="0" y="0"/>
                <a:ext cx="1745155" cy="15439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p>
                <a:pPr marL="139699" lvl="2" indent="0" defTabSz="450000">
                  <a:lnSpc>
                    <a:spcPct val="70000"/>
                  </a:lnSpc>
                  <a:spcBef>
                    <a:spcPts val="100"/>
                  </a:spcBef>
                  <a:buClr>
                    <a:srgbClr val="040F6A"/>
                  </a:buClr>
                  <a:buFont typeface="Lucida Grande"/>
                  <a:tabLst>
                    <a:tab pos="1016000" algn="ctr"/>
                  </a:tabLst>
                  <a:defRPr sz="2000" i="0" spc="0">
                    <a:solidFill>
                      <a:srgbClr val="000000"/>
                    </a:solidFill>
                    <a:latin typeface="Lucida Sans Regular"/>
                    <a:ea typeface="Lucida Sans Regular"/>
                    <a:cs typeface="Lucida Sans Regular"/>
                    <a:sym typeface="Lucida Sans Regular"/>
                  </a:defRPr>
                </a:pPr>
                <a:r>
                  <a:t>	</a:t>
                </a:r>
                <a:r>
                  <a:rPr>
                    <a:solidFill>
                      <a:schemeClr val="accent2">
                        <a:satOff val="10782"/>
                        <a:lumOff val="-18924"/>
                      </a:schemeClr>
                    </a:solidFill>
                  </a:rPr>
                  <a:t>V</a:t>
                </a:r>
              </a:p>
              <a:p>
                <a:pPr marL="139699" lvl="2" indent="0" defTabSz="450000">
                  <a:spcBef>
                    <a:spcPts val="100"/>
                  </a:spcBef>
                  <a:buClr>
                    <a:srgbClr val="040F6A"/>
                  </a:buClr>
                  <a:buFont typeface="Lucida Grande"/>
                  <a:tabLst>
                    <a:tab pos="1016000" algn="ctr"/>
                  </a:tabLst>
                  <a:defRPr sz="2000" i="0" spc="0">
                    <a:solidFill>
                      <a:srgbClr val="000000"/>
                    </a:solidFill>
                    <a:latin typeface="Lucida Sans Regular"/>
                    <a:ea typeface="Lucida Sans Regular"/>
                    <a:cs typeface="Lucida Sans Regular"/>
                    <a:sym typeface="Lucida Sans Regular"/>
                  </a:defRPr>
                </a:pPr>
                <a:r>
                  <a:rPr>
                    <a:solidFill>
                      <a:schemeClr val="accent5">
                        <a:satOff val="8112"/>
                        <a:lumOff val="-14630"/>
                      </a:schemeClr>
                    </a:solidFill>
                  </a:rPr>
                  <a:t>D</a:t>
                </a:r>
                <a:r>
                  <a:t> =	—</a:t>
                </a:r>
              </a:p>
              <a:p>
                <a:pPr marL="139699" lvl="2" indent="0" defTabSz="450000">
                  <a:lnSpc>
                    <a:spcPct val="70000"/>
                  </a:lnSpc>
                  <a:spcBef>
                    <a:spcPts val="100"/>
                  </a:spcBef>
                  <a:buClr>
                    <a:srgbClr val="040F6A"/>
                  </a:buClr>
                  <a:buFont typeface="Lucida Grande"/>
                  <a:tabLst>
                    <a:tab pos="1016000" algn="ctr"/>
                  </a:tabLst>
                  <a:defRPr sz="2000" i="0" spc="0">
                    <a:solidFill>
                      <a:srgbClr val="000000"/>
                    </a:solidFill>
                    <a:latin typeface="Lucida Sans Regular"/>
                    <a:ea typeface="Lucida Sans Regular"/>
                    <a:cs typeface="Lucida Sans Regular"/>
                    <a:sym typeface="Lucida Sans Regular"/>
                  </a:defRPr>
                </a:pPr>
                <a:r>
                  <a:t>	</a:t>
                </a:r>
                <a:r>
                  <a:rPr>
                    <a:solidFill>
                      <a:schemeClr val="accent1">
                        <a:hueOff val="54751"/>
                        <a:satOff val="-1697"/>
                        <a:lumOff val="-18038"/>
                      </a:schemeClr>
                    </a:solidFill>
                  </a:rPr>
                  <a:t>T</a:t>
                </a:r>
              </a:p>
            </p:txBody>
          </p:sp>
          <p:sp>
            <p:nvSpPr>
              <p:cNvPr id="859" name="D : débit binaire en bit/s…"/>
              <p:cNvSpPr/>
              <p:nvPr/>
            </p:nvSpPr>
            <p:spPr>
              <a:xfrm>
                <a:off x="2625453" y="0"/>
                <a:ext cx="4880250" cy="15439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p>
                <a:pPr lvl="2" indent="0" defTabSz="450000">
                  <a:lnSpc>
                    <a:spcPct val="120000"/>
                  </a:lnSpc>
                  <a:spcBef>
                    <a:spcPts val="0"/>
                  </a:spcBef>
                  <a:buClr>
                    <a:srgbClr val="040F6A"/>
                  </a:buClr>
                  <a:buFont typeface="Lucida Grande"/>
                  <a:tabLst>
                    <a:tab pos="1079500" algn="ctr"/>
                  </a:tabLst>
                  <a:defRPr i="0" spc="0">
                    <a:solidFill>
                      <a:schemeClr val="accent5">
                        <a:satOff val="8112"/>
                        <a:lumOff val="-14630"/>
                      </a:schemeClr>
                    </a:solidFill>
                    <a:latin typeface="Lucida Sans Regular"/>
                    <a:ea typeface="Lucida Sans Regular"/>
                    <a:cs typeface="Lucida Sans Regular"/>
                    <a:sym typeface="Lucida Sans Regular"/>
                  </a:defRPr>
                </a:pPr>
                <a:r>
                  <a:t>D : débit binaire en bit/s</a:t>
                </a:r>
              </a:p>
              <a:p>
                <a:pPr lvl="2" indent="0" defTabSz="450000">
                  <a:lnSpc>
                    <a:spcPct val="120000"/>
                  </a:lnSpc>
                  <a:spcBef>
                    <a:spcPts val="100"/>
                  </a:spcBef>
                  <a:buClr>
                    <a:srgbClr val="040F6A"/>
                  </a:buClr>
                  <a:buFont typeface="Lucida Grande"/>
                  <a:tabLst>
                    <a:tab pos="1079500" algn="ctr"/>
                  </a:tabLst>
                  <a:defRPr i="0" spc="0">
                    <a:solidFill>
                      <a:schemeClr val="accent2">
                        <a:satOff val="10782"/>
                        <a:lumOff val="-18924"/>
                      </a:schemeClr>
                    </a:solidFill>
                    <a:latin typeface="Lucida Sans Regular"/>
                    <a:ea typeface="Lucida Sans Regular"/>
                    <a:cs typeface="Lucida Sans Regular"/>
                    <a:sym typeface="Lucida Sans Regular"/>
                  </a:defRPr>
                </a:pPr>
                <a:r>
                  <a:t>V : Volume d’information en bit</a:t>
                </a:r>
              </a:p>
              <a:p>
                <a:pPr lvl="2" indent="0" defTabSz="450000">
                  <a:lnSpc>
                    <a:spcPct val="120000"/>
                  </a:lnSpc>
                  <a:spcBef>
                    <a:spcPts val="100"/>
                  </a:spcBef>
                  <a:buClr>
                    <a:srgbClr val="040F6A"/>
                  </a:buClr>
                  <a:buFont typeface="Lucida Grande"/>
                  <a:tabLst>
                    <a:tab pos="1079500" algn="ctr"/>
                  </a:tabLst>
                  <a:defRPr i="0" spc="0">
                    <a:solidFill>
                      <a:schemeClr val="accent1">
                        <a:hueOff val="54751"/>
                        <a:satOff val="-1697"/>
                        <a:lumOff val="-18038"/>
                      </a:schemeClr>
                    </a:solidFill>
                    <a:latin typeface="Lucida Sans Regular"/>
                    <a:ea typeface="Lucida Sans Regular"/>
                    <a:cs typeface="Lucida Sans Regular"/>
                    <a:sym typeface="Lucida Sans Regular"/>
                  </a:defRPr>
                </a:pPr>
                <a:r>
                  <a:t>T : durée d’émission</a:t>
                </a:r>
              </a:p>
            </p:txBody>
          </p:sp>
        </p:grpSp>
      </p:grpSp>
      <p:sp>
        <p:nvSpPr>
          <p:cNvPr id="862"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sp>
        <p:nvSpPr>
          <p:cNvPr id="863" name="2 - Éléments sur la transmission"/>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Éléments sur la transmission</a:t>
            </a:r>
          </a:p>
        </p:txBody>
      </p:sp>
      <p:sp>
        <p:nvSpPr>
          <p:cNvPr id="864" name="Définitions"/>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Définitions</a:t>
            </a:r>
          </a:p>
        </p:txBody>
      </p:sp>
      <p:sp>
        <p:nvSpPr>
          <p:cNvPr id="865"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866" name="Fig 2.3 - Débit binaire"/>
          <p:cNvSpPr txBox="1"/>
          <p:nvPr/>
        </p:nvSpPr>
        <p:spPr>
          <a:xfrm>
            <a:off x="6965772" y="5094436"/>
            <a:ext cx="2648638"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2.3 - Débit binaire</a:t>
            </a:r>
          </a:p>
        </p:txBody>
      </p:sp>
      <p:pic>
        <p:nvPicPr>
          <p:cNvPr id="867" name="phi_rj45.png" descr="phi_rj45.png"/>
          <p:cNvPicPr>
            <a:picLocks noChangeAspect="1"/>
          </p:cNvPicPr>
          <p:nvPr/>
        </p:nvPicPr>
        <p:blipFill>
          <a:blip r:embed="rId3"/>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871" name="Latence (lag)…"/>
          <p:cNvSpPr txBox="1">
            <a:spLocks noGrp="1"/>
          </p:cNvSpPr>
          <p:nvPr>
            <p:ph type="body" idx="1"/>
          </p:nvPr>
        </p:nvSpPr>
        <p:spPr>
          <a:xfrm>
            <a:off x="304800" y="1778000"/>
            <a:ext cx="9601200" cy="5499100"/>
          </a:xfrm>
          <a:prstGeom prst="rect">
            <a:avLst/>
          </a:prstGeom>
        </p:spPr>
        <p:txBody>
          <a:bodyPr lIns="25400" tIns="25400" rIns="25400" bIns="25400"/>
          <a:lstStyle/>
          <a:p>
            <a:pPr>
              <a:spcBef>
                <a:spcPts val="1500"/>
              </a:spcBef>
              <a:defRPr b="1"/>
            </a:pPr>
            <a:r>
              <a:t>Latence </a:t>
            </a:r>
            <a:r>
              <a:rPr b="0" i="1"/>
              <a:t>(lag)</a:t>
            </a:r>
          </a:p>
          <a:p>
            <a:pPr marL="571500" lvl="1" indent="-254000">
              <a:buSzPct val="75000"/>
              <a:buChar char="‣"/>
            </a:pPr>
            <a:r>
              <a:t>Temps de transit entre l’émission d’un bit et sa réception</a:t>
            </a:r>
          </a:p>
          <a:p>
            <a:pPr marL="571500" lvl="1" indent="-254000">
              <a:buSzPct val="75000"/>
              <a:buChar char="‣"/>
            </a:pPr>
            <a:r>
              <a:t>Cela inclus le temps de propagation sur les supports et les temps de traitement par les équipements actifs du réseau</a:t>
            </a:r>
          </a:p>
          <a:p>
            <a:pPr marL="571500" lvl="1" indent="-254000">
              <a:buSzPct val="75000"/>
              <a:buChar char="‣"/>
            </a:pPr>
            <a:r>
              <a:t>La latence se mesure en millisecondes (ms).</a:t>
            </a:r>
            <a:br/>
            <a:br/>
            <a:endParaRPr/>
          </a:p>
          <a:p>
            <a:pPr>
              <a:spcBef>
                <a:spcPts val="1500"/>
              </a:spcBef>
              <a:defRPr b="1"/>
            </a:pPr>
            <a:r>
              <a:t>Gigue </a:t>
            </a:r>
            <a:r>
              <a:rPr b="0" i="1"/>
              <a:t>(jitter)</a:t>
            </a:r>
          </a:p>
          <a:p>
            <a:pPr marL="571500" lvl="1" indent="-254000">
              <a:buSzPct val="75000"/>
              <a:buChar char="‣"/>
            </a:pPr>
            <a:r>
              <a:rPr b="1"/>
              <a:t>Variation</a:t>
            </a:r>
            <a:r>
              <a:t> de la latence dans le temps</a:t>
            </a:r>
          </a:p>
          <a:p>
            <a:pPr marL="571500" lvl="1" indent="-254000">
              <a:buSzPct val="75000"/>
              <a:buChar char="‣"/>
            </a:pPr>
            <a:r>
              <a:t>Une gigue faible indique une connexion stable</a:t>
            </a:r>
          </a:p>
          <a:p>
            <a:pPr marL="571500" lvl="1" indent="-254000">
              <a:buSzPct val="75000"/>
              <a:buChar char="‣"/>
            </a:pPr>
            <a:r>
              <a:t>La gigue se mesure en millisecondes (ms).</a:t>
            </a:r>
            <a:br/>
            <a:endParaRPr/>
          </a:p>
        </p:txBody>
      </p:sp>
      <p:grpSp>
        <p:nvGrpSpPr>
          <p:cNvPr id="874" name="Grouper"/>
          <p:cNvGrpSpPr/>
          <p:nvPr/>
        </p:nvGrpSpPr>
        <p:grpSpPr>
          <a:xfrm>
            <a:off x="317500" y="1270000"/>
            <a:ext cx="9525000" cy="38100"/>
            <a:chOff x="0" y="0"/>
            <a:chExt cx="9525000" cy="38100"/>
          </a:xfrm>
        </p:grpSpPr>
        <p:sp>
          <p:nvSpPr>
            <p:cNvPr id="87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87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875"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
        <p:nvSpPr>
          <p:cNvPr id="876" name="2 - Éléments sur la transmission"/>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Éléments sur la transmission</a:t>
            </a:r>
          </a:p>
        </p:txBody>
      </p:sp>
      <p:sp>
        <p:nvSpPr>
          <p:cNvPr id="877"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878" name="Définitions"/>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Définitions</a:t>
            </a:r>
          </a:p>
        </p:txBody>
      </p:sp>
      <p:pic>
        <p:nvPicPr>
          <p:cNvPr id="879" name="phi_rj45.png" descr="phi_rj45.png"/>
          <p:cNvPicPr>
            <a:picLocks noChangeAspect="1"/>
          </p:cNvPicPr>
          <p:nvPr/>
        </p:nvPicPr>
        <p:blipFill>
          <a:blip r:embed="rId3"/>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883" name="Délai d'attente aller-retour (RTT, round-trip time ou RTD, round-trip delay time)…"/>
          <p:cNvSpPr txBox="1">
            <a:spLocks noGrp="1"/>
          </p:cNvSpPr>
          <p:nvPr>
            <p:ph type="body" idx="1"/>
          </p:nvPr>
        </p:nvSpPr>
        <p:spPr>
          <a:xfrm>
            <a:off x="304800" y="1778000"/>
            <a:ext cx="9601200" cy="5499100"/>
          </a:xfrm>
          <a:prstGeom prst="rect">
            <a:avLst/>
          </a:prstGeom>
        </p:spPr>
        <p:txBody>
          <a:bodyPr lIns="25400" tIns="25400" rIns="25400" bIns="25400"/>
          <a:lstStyle/>
          <a:p>
            <a:pPr>
              <a:spcBef>
                <a:spcPts val="1500"/>
              </a:spcBef>
              <a:defRPr b="1"/>
            </a:pPr>
            <a:r>
              <a:t>Délai d'attente aller-retour </a:t>
            </a:r>
            <a:r>
              <a:rPr b="0" i="1"/>
              <a:t>(</a:t>
            </a:r>
            <a:r>
              <a:rPr i="1"/>
              <a:t>RTT</a:t>
            </a:r>
            <a:r>
              <a:rPr b="0" i="1"/>
              <a:t>, round-trip time </a:t>
            </a:r>
            <a:r>
              <a:rPr b="0"/>
              <a:t>ou </a:t>
            </a:r>
            <a:r>
              <a:rPr i="1"/>
              <a:t>RTD</a:t>
            </a:r>
            <a:r>
              <a:rPr b="0" i="1"/>
              <a:t>, round-trip delay time)</a:t>
            </a:r>
          </a:p>
          <a:p>
            <a:pPr marL="571500" lvl="1" indent="-254000">
              <a:buSzPct val="75000"/>
              <a:buChar char="‣"/>
            </a:pPr>
            <a:r>
              <a:t>Temps que met un signal pour parcourir l'ensemble d'un circuit fermé.</a:t>
            </a:r>
          </a:p>
          <a:p>
            <a:pPr marL="571500" lvl="1" indent="-254000">
              <a:buSzPct val="75000"/>
              <a:buChar char="‣"/>
            </a:pPr>
            <a:r>
              <a:t>la commande </a:t>
            </a:r>
            <a:r>
              <a:rPr>
                <a:solidFill>
                  <a:schemeClr val="accent5">
                    <a:lumOff val="-6018"/>
                  </a:schemeClr>
                </a:solidFill>
                <a:latin typeface="Consolas"/>
                <a:ea typeface="Consolas"/>
                <a:cs typeface="Consolas"/>
                <a:sym typeface="Consolas"/>
              </a:rPr>
              <a:t>ping</a:t>
            </a:r>
            <a:r>
              <a:t> mesure, entre autres, le délai entre l’envoi d’une requête ICMP ‘</a:t>
            </a:r>
            <a:r>
              <a:rPr i="1"/>
              <a:t>echo-request</a:t>
            </a:r>
            <a:r>
              <a:t>’ et la réponse ‘</a:t>
            </a:r>
            <a:r>
              <a:rPr i="1"/>
              <a:t>réponse echo</a:t>
            </a:r>
            <a:r>
              <a:t>’. Exemple :</a:t>
            </a:r>
            <a:br/>
            <a:endParaRPr/>
          </a:p>
          <a:p>
            <a:pPr marL="889000" lvl="2" indent="-254000">
              <a:buSzPct val="75000"/>
              <a:defRPr sz="1900"/>
            </a:pPr>
            <a:r>
              <a:rPr>
                <a:solidFill>
                  <a:schemeClr val="accent5">
                    <a:lumOff val="-6018"/>
                  </a:schemeClr>
                </a:solidFill>
                <a:latin typeface="Consolas"/>
                <a:ea typeface="Consolas"/>
                <a:cs typeface="Consolas"/>
                <a:sym typeface="Consolas"/>
              </a:rPr>
              <a:t>$ ping -c3 </a:t>
            </a:r>
            <a:r>
              <a:rPr>
                <a:solidFill>
                  <a:schemeClr val="accent5">
                    <a:lumOff val="-6018"/>
                  </a:schemeClr>
                </a:solidFill>
                <a:latin typeface="Consolas"/>
                <a:ea typeface="Consolas"/>
                <a:cs typeface="Consolas"/>
                <a:sym typeface="Consolas"/>
                <a:hlinkClick r:id="rId3"/>
              </a:rPr>
              <a:t>example.com</a:t>
            </a:r>
            <a:br>
              <a:rPr>
                <a:solidFill>
                  <a:schemeClr val="accent5">
                    <a:lumOff val="-6018"/>
                  </a:schemeClr>
                </a:solidFill>
                <a:latin typeface="Consolas"/>
                <a:ea typeface="Consolas"/>
                <a:cs typeface="Consolas"/>
                <a:sym typeface="Consolas"/>
              </a:rPr>
            </a:br>
            <a:r>
              <a:rPr>
                <a:solidFill>
                  <a:schemeClr val="accent5">
                    <a:lumOff val="-6018"/>
                  </a:schemeClr>
                </a:solidFill>
                <a:latin typeface="Consolas"/>
                <a:ea typeface="Consolas"/>
                <a:cs typeface="Consolas"/>
                <a:sym typeface="Consolas"/>
              </a:rPr>
              <a:t>PING example.com (93.184.216.34): 56 data bytes</a:t>
            </a:r>
            <a:br>
              <a:rPr>
                <a:solidFill>
                  <a:schemeClr val="accent5">
                    <a:lumOff val="-6018"/>
                  </a:schemeClr>
                </a:solidFill>
                <a:latin typeface="Consolas"/>
                <a:ea typeface="Consolas"/>
                <a:cs typeface="Consolas"/>
                <a:sym typeface="Consolas"/>
              </a:rPr>
            </a:br>
            <a:r>
              <a:rPr>
                <a:solidFill>
                  <a:schemeClr val="accent5">
                    <a:lumOff val="-6018"/>
                  </a:schemeClr>
                </a:solidFill>
                <a:latin typeface="Consolas"/>
                <a:ea typeface="Consolas"/>
                <a:cs typeface="Consolas"/>
                <a:sym typeface="Consolas"/>
              </a:rPr>
              <a:t>64 bytes from 93.184.216.34: icmp_seq=0 ttl=56 </a:t>
            </a:r>
            <a:r>
              <a:rPr b="1">
                <a:solidFill>
                  <a:schemeClr val="accent5">
                    <a:lumOff val="-6018"/>
                  </a:schemeClr>
                </a:solidFill>
                <a:latin typeface="Consolas"/>
                <a:ea typeface="Consolas"/>
                <a:cs typeface="Consolas"/>
                <a:sym typeface="Consolas"/>
              </a:rPr>
              <a:t>time=86.834 ms</a:t>
            </a:r>
            <a:br>
              <a:rPr>
                <a:solidFill>
                  <a:schemeClr val="accent5">
                    <a:lumOff val="-6018"/>
                  </a:schemeClr>
                </a:solidFill>
                <a:latin typeface="Consolas"/>
                <a:ea typeface="Consolas"/>
                <a:cs typeface="Consolas"/>
                <a:sym typeface="Consolas"/>
              </a:rPr>
            </a:br>
            <a:r>
              <a:rPr>
                <a:solidFill>
                  <a:schemeClr val="accent5">
                    <a:lumOff val="-6018"/>
                  </a:schemeClr>
                </a:solidFill>
                <a:latin typeface="Consolas"/>
                <a:ea typeface="Consolas"/>
                <a:cs typeface="Consolas"/>
                <a:sym typeface="Consolas"/>
              </a:rPr>
              <a:t>64 bytes from 93.184.216.34: icmp_seq=1 ttl=56 time=86.859 ms</a:t>
            </a:r>
            <a:br>
              <a:rPr>
                <a:solidFill>
                  <a:schemeClr val="accent5">
                    <a:lumOff val="-6018"/>
                  </a:schemeClr>
                </a:solidFill>
                <a:latin typeface="Consolas"/>
                <a:ea typeface="Consolas"/>
                <a:cs typeface="Consolas"/>
                <a:sym typeface="Consolas"/>
              </a:rPr>
            </a:br>
            <a:r>
              <a:rPr>
                <a:solidFill>
                  <a:schemeClr val="accent5">
                    <a:lumOff val="-6018"/>
                  </a:schemeClr>
                </a:solidFill>
                <a:latin typeface="Consolas"/>
                <a:ea typeface="Consolas"/>
                <a:cs typeface="Consolas"/>
                <a:sym typeface="Consolas"/>
              </a:rPr>
              <a:t>64 bytes from 93.184.216.34: icmp_seq=2 ttl=56 time=86.612 ms</a:t>
            </a:r>
            <a:br>
              <a:rPr>
                <a:solidFill>
                  <a:schemeClr val="accent5">
                    <a:lumOff val="-6018"/>
                  </a:schemeClr>
                </a:solidFill>
                <a:latin typeface="Consolas"/>
                <a:ea typeface="Consolas"/>
                <a:cs typeface="Consolas"/>
                <a:sym typeface="Consolas"/>
              </a:rPr>
            </a:br>
            <a:r>
              <a:rPr>
                <a:solidFill>
                  <a:schemeClr val="accent5">
                    <a:lumOff val="-6018"/>
                  </a:schemeClr>
                </a:solidFill>
                <a:latin typeface="Consolas"/>
                <a:ea typeface="Consolas"/>
                <a:cs typeface="Consolas"/>
                <a:sym typeface="Consolas"/>
              </a:rPr>
              <a:t>--- example.com ping statistics ---</a:t>
            </a:r>
            <a:br>
              <a:rPr>
                <a:solidFill>
                  <a:schemeClr val="accent5">
                    <a:lumOff val="-6018"/>
                  </a:schemeClr>
                </a:solidFill>
                <a:latin typeface="Consolas"/>
                <a:ea typeface="Consolas"/>
                <a:cs typeface="Consolas"/>
                <a:sym typeface="Consolas"/>
              </a:rPr>
            </a:br>
            <a:r>
              <a:rPr>
                <a:solidFill>
                  <a:schemeClr val="accent5">
                    <a:lumOff val="-6018"/>
                  </a:schemeClr>
                </a:solidFill>
                <a:latin typeface="Consolas"/>
                <a:ea typeface="Consolas"/>
                <a:cs typeface="Consolas"/>
                <a:sym typeface="Consolas"/>
              </a:rPr>
              <a:t>3 packets transmitted, 3 packets received, 0.0% packet loss</a:t>
            </a:r>
            <a:br>
              <a:rPr>
                <a:solidFill>
                  <a:schemeClr val="accent5">
                    <a:lumOff val="-6018"/>
                  </a:schemeClr>
                </a:solidFill>
                <a:latin typeface="Consolas"/>
                <a:ea typeface="Consolas"/>
                <a:cs typeface="Consolas"/>
                <a:sym typeface="Consolas"/>
              </a:rPr>
            </a:br>
            <a:r>
              <a:rPr b="1">
                <a:solidFill>
                  <a:schemeClr val="accent5">
                    <a:lumOff val="-6018"/>
                  </a:schemeClr>
                </a:solidFill>
                <a:latin typeface="Consolas"/>
                <a:ea typeface="Consolas"/>
                <a:cs typeface="Consolas"/>
                <a:sym typeface="Consolas"/>
              </a:rPr>
              <a:t>round-trip</a:t>
            </a:r>
            <a:r>
              <a:rPr>
                <a:solidFill>
                  <a:schemeClr val="accent5">
                    <a:lumOff val="-6018"/>
                  </a:schemeClr>
                </a:solidFill>
                <a:latin typeface="Consolas"/>
                <a:ea typeface="Consolas"/>
                <a:cs typeface="Consolas"/>
                <a:sym typeface="Consolas"/>
              </a:rPr>
              <a:t> min/</a:t>
            </a:r>
            <a:r>
              <a:rPr b="1">
                <a:solidFill>
                  <a:schemeClr val="accent5">
                    <a:lumOff val="-6018"/>
                  </a:schemeClr>
                </a:solidFill>
                <a:latin typeface="Consolas"/>
                <a:ea typeface="Consolas"/>
                <a:cs typeface="Consolas"/>
                <a:sym typeface="Consolas"/>
              </a:rPr>
              <a:t>avg</a:t>
            </a:r>
            <a:r>
              <a:rPr>
                <a:solidFill>
                  <a:schemeClr val="accent5">
                    <a:lumOff val="-6018"/>
                  </a:schemeClr>
                </a:solidFill>
                <a:latin typeface="Consolas"/>
                <a:ea typeface="Consolas"/>
                <a:cs typeface="Consolas"/>
                <a:sym typeface="Consolas"/>
              </a:rPr>
              <a:t>/max/stddev = 86.612/</a:t>
            </a:r>
            <a:r>
              <a:rPr b="1">
                <a:solidFill>
                  <a:schemeClr val="accent5">
                    <a:lumOff val="-6018"/>
                  </a:schemeClr>
                </a:solidFill>
                <a:latin typeface="Consolas"/>
                <a:ea typeface="Consolas"/>
                <a:cs typeface="Consolas"/>
                <a:sym typeface="Consolas"/>
              </a:rPr>
              <a:t>86.768</a:t>
            </a:r>
            <a:r>
              <a:rPr>
                <a:solidFill>
                  <a:schemeClr val="accent5">
                    <a:lumOff val="-6018"/>
                  </a:schemeClr>
                </a:solidFill>
                <a:latin typeface="Consolas"/>
                <a:ea typeface="Consolas"/>
                <a:cs typeface="Consolas"/>
                <a:sym typeface="Consolas"/>
              </a:rPr>
              <a:t>/86.859/0.111 ms</a:t>
            </a:r>
          </a:p>
        </p:txBody>
      </p:sp>
      <p:grpSp>
        <p:nvGrpSpPr>
          <p:cNvPr id="886" name="Grouper"/>
          <p:cNvGrpSpPr/>
          <p:nvPr/>
        </p:nvGrpSpPr>
        <p:grpSpPr>
          <a:xfrm>
            <a:off x="317500" y="1270000"/>
            <a:ext cx="9525000" cy="38100"/>
            <a:chOff x="0" y="0"/>
            <a:chExt cx="9525000" cy="38100"/>
          </a:xfrm>
        </p:grpSpPr>
        <p:sp>
          <p:nvSpPr>
            <p:cNvPr id="884"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885"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887"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sp>
        <p:nvSpPr>
          <p:cNvPr id="888" name="2 - Éléments sur la transmission"/>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Éléments sur la transmission</a:t>
            </a:r>
          </a:p>
        </p:txBody>
      </p:sp>
      <p:sp>
        <p:nvSpPr>
          <p:cNvPr id="889"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890" name="Définitions"/>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Définitions</a:t>
            </a:r>
          </a:p>
        </p:txBody>
      </p:sp>
      <p:pic>
        <p:nvPicPr>
          <p:cNvPr id="891" name="phi_rj45.png" descr="phi_rj45.png"/>
          <p:cNvPicPr>
            <a:picLocks noChangeAspect="1"/>
          </p:cNvPicPr>
          <p:nvPr/>
        </p:nvPicPr>
        <p:blipFill>
          <a:blip r:embed="rId4"/>
          <a:stretch>
            <a:fillRect/>
          </a:stretch>
        </p:blipFill>
        <p:spPr>
          <a:xfrm>
            <a:off x="8042629" y="74380"/>
            <a:ext cx="847856" cy="1122342"/>
          </a:xfrm>
          <a:prstGeom prst="rect">
            <a:avLst/>
          </a:prstGeom>
          <a:ln w="12700">
            <a:miter lim="400000"/>
          </a:ln>
        </p:spPr>
      </p:pic>
      <p:grpSp>
        <p:nvGrpSpPr>
          <p:cNvPr id="901" name="Grouper"/>
          <p:cNvGrpSpPr/>
          <p:nvPr/>
        </p:nvGrpSpPr>
        <p:grpSpPr>
          <a:xfrm>
            <a:off x="5153776" y="3847891"/>
            <a:ext cx="4653048" cy="3271394"/>
            <a:chOff x="0" y="0"/>
            <a:chExt cx="4653046" cy="3271392"/>
          </a:xfrm>
        </p:grpSpPr>
        <p:grpSp>
          <p:nvGrpSpPr>
            <p:cNvPr id="894" name="Grouper"/>
            <p:cNvGrpSpPr/>
            <p:nvPr/>
          </p:nvGrpSpPr>
          <p:grpSpPr>
            <a:xfrm>
              <a:off x="2972612" y="-1"/>
              <a:ext cx="591048" cy="849011"/>
              <a:chOff x="0" y="0"/>
              <a:chExt cx="591047" cy="849009"/>
            </a:xfrm>
          </p:grpSpPr>
          <p:sp>
            <p:nvSpPr>
              <p:cNvPr id="892" name="RTT"/>
              <p:cNvSpPr txBox="1"/>
              <p:nvPr/>
            </p:nvSpPr>
            <p:spPr>
              <a:xfrm>
                <a:off x="0" y="0"/>
                <a:ext cx="591048" cy="381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a:solidFill>
                      <a:schemeClr val="accent1"/>
                    </a:solidFill>
                  </a:defRPr>
                </a:lvl1pPr>
              </a:lstStyle>
              <a:p>
                <a:r>
                  <a:t>RTT</a:t>
                </a:r>
              </a:p>
            </p:txBody>
          </p:sp>
          <p:sp>
            <p:nvSpPr>
              <p:cNvPr id="893" name="Flèche"/>
              <p:cNvSpPr/>
              <p:nvPr/>
            </p:nvSpPr>
            <p:spPr>
              <a:xfrm rot="16200000" flipH="1">
                <a:off x="67979" y="447412"/>
                <a:ext cx="455090" cy="348105"/>
              </a:xfrm>
              <a:prstGeom prst="rightArrow">
                <a:avLst>
                  <a:gd name="adj1" fmla="val 26126"/>
                  <a:gd name="adj2" fmla="val 53261"/>
                </a:avLst>
              </a:prstGeom>
              <a:blipFill rotWithShape="1">
                <a:blip r:embed="rId5"/>
                <a:srcRect/>
                <a:tile tx="0" ty="0" sx="100000" sy="100000" flip="none" algn="tl"/>
              </a:blipFill>
              <a:ln w="12700" cap="flat">
                <a:noFill/>
                <a:miter lim="400000"/>
              </a:ln>
              <a:effectLst/>
            </p:spPr>
            <p:txBody>
              <a:bodyPr wrap="square" lIns="50800" tIns="50800" rIns="50800" bIns="50800" numCol="1" anchor="ctr">
                <a:noAutofit/>
              </a:bodyP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grpSp>
        <p:grpSp>
          <p:nvGrpSpPr>
            <p:cNvPr id="897" name="Grouper"/>
            <p:cNvGrpSpPr/>
            <p:nvPr/>
          </p:nvGrpSpPr>
          <p:grpSpPr>
            <a:xfrm>
              <a:off x="0" y="2511905"/>
              <a:ext cx="1809316" cy="759488"/>
              <a:chOff x="0" y="0"/>
              <a:chExt cx="1809315" cy="759487"/>
            </a:xfrm>
          </p:grpSpPr>
          <p:sp>
            <p:nvSpPr>
              <p:cNvPr id="895" name="RTT moyenne"/>
              <p:cNvSpPr txBox="1"/>
              <p:nvPr/>
            </p:nvSpPr>
            <p:spPr>
              <a:xfrm>
                <a:off x="0" y="378487"/>
                <a:ext cx="1809316" cy="381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a:solidFill>
                      <a:schemeClr val="accent1"/>
                    </a:solidFill>
                  </a:defRPr>
                </a:lvl1pPr>
              </a:lstStyle>
              <a:p>
                <a:r>
                  <a:t>RTT moyenne</a:t>
                </a:r>
              </a:p>
            </p:txBody>
          </p:sp>
          <p:sp>
            <p:nvSpPr>
              <p:cNvPr id="896" name="Flèche"/>
              <p:cNvSpPr/>
              <p:nvPr/>
            </p:nvSpPr>
            <p:spPr>
              <a:xfrm rot="16200000">
                <a:off x="1285945" y="53492"/>
                <a:ext cx="455090" cy="348105"/>
              </a:xfrm>
              <a:prstGeom prst="rightArrow">
                <a:avLst>
                  <a:gd name="adj1" fmla="val 26126"/>
                  <a:gd name="adj2" fmla="val 53261"/>
                </a:avLst>
              </a:prstGeom>
              <a:blipFill rotWithShape="1">
                <a:blip r:embed="rId5"/>
                <a:srcRect/>
                <a:tile tx="0" ty="0" sx="100000" sy="100000" flip="none" algn="tl"/>
              </a:blipFill>
              <a:ln w="12700" cap="flat">
                <a:noFill/>
                <a:miter lim="400000"/>
              </a:ln>
              <a:effectLst/>
            </p:spPr>
            <p:txBody>
              <a:bodyPr wrap="square" lIns="50800" tIns="50800" rIns="50800" bIns="50800" numCol="1" anchor="ctr">
                <a:noAutofit/>
              </a:bodyP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grpSp>
        <p:grpSp>
          <p:nvGrpSpPr>
            <p:cNvPr id="900" name="Grouper"/>
            <p:cNvGrpSpPr/>
            <p:nvPr/>
          </p:nvGrpSpPr>
          <p:grpSpPr>
            <a:xfrm>
              <a:off x="2734663" y="2511905"/>
              <a:ext cx="1918384" cy="759488"/>
              <a:chOff x="0" y="0"/>
              <a:chExt cx="1918382" cy="759487"/>
            </a:xfrm>
          </p:grpSpPr>
          <p:sp>
            <p:nvSpPr>
              <p:cNvPr id="898" name="écart type RTT"/>
              <p:cNvSpPr txBox="1"/>
              <p:nvPr/>
            </p:nvSpPr>
            <p:spPr>
              <a:xfrm>
                <a:off x="0" y="378487"/>
                <a:ext cx="1918383" cy="381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a:solidFill>
                      <a:schemeClr val="accent1"/>
                    </a:solidFill>
                  </a:defRPr>
                </a:lvl1pPr>
              </a:lstStyle>
              <a:p>
                <a:r>
                  <a:t>écart type RTT</a:t>
                </a:r>
              </a:p>
            </p:txBody>
          </p:sp>
          <p:sp>
            <p:nvSpPr>
              <p:cNvPr id="899" name="Flèche"/>
              <p:cNvSpPr/>
              <p:nvPr/>
            </p:nvSpPr>
            <p:spPr>
              <a:xfrm rot="16200000">
                <a:off x="349060" y="53492"/>
                <a:ext cx="455090" cy="348105"/>
              </a:xfrm>
              <a:prstGeom prst="rightArrow">
                <a:avLst>
                  <a:gd name="adj1" fmla="val 26126"/>
                  <a:gd name="adj2" fmla="val 53261"/>
                </a:avLst>
              </a:prstGeom>
              <a:blipFill rotWithShape="1">
                <a:blip r:embed="rId5"/>
                <a:srcRect/>
                <a:tile tx="0" ty="0" sx="100000" sy="100000" flip="none" algn="tl"/>
              </a:blipFill>
              <a:ln w="12700" cap="flat">
                <a:noFill/>
                <a:miter lim="400000"/>
              </a:ln>
              <a:effectLst/>
            </p:spPr>
            <p:txBody>
              <a:bodyPr wrap="square" lIns="50800" tIns="50800" rIns="50800" bIns="50800" numCol="1" anchor="ctr">
                <a:noAutofit/>
              </a:bodyP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grpSp>
      </p:gr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iterate>
                                    <p:tmAbs val="0"/>
                                  </p:iterate>
                                  <p:childTnLst>
                                    <p:set>
                                      <p:cBhvr>
                                        <p:cTn id="6" fill="hold"/>
                                        <p:tgtEl>
                                          <p:spTgt spid="901"/>
                                        </p:tgtEl>
                                        <p:attrNameLst>
                                          <p:attrName>style.visibility</p:attrName>
                                        </p:attrNameLst>
                                      </p:cBhvr>
                                      <p:to>
                                        <p:strVal val="visible"/>
                                      </p:to>
                                    </p:set>
                                    <p:animEffect transition="in" filter="wipe(up)">
                                      <p:cBhvr>
                                        <p:cTn id="7" dur="2000"/>
                                        <p:tgtEl>
                                          <p:spTgt spid="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 grpId="1"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907" name="Grouper"/>
          <p:cNvGrpSpPr/>
          <p:nvPr/>
        </p:nvGrpSpPr>
        <p:grpSpPr>
          <a:xfrm>
            <a:off x="317500" y="1270000"/>
            <a:ext cx="9525000" cy="38100"/>
            <a:chOff x="0" y="0"/>
            <a:chExt cx="9525000" cy="38100"/>
          </a:xfrm>
        </p:grpSpPr>
        <p:sp>
          <p:nvSpPr>
            <p:cNvPr id="905"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906"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908"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sp>
        <p:nvSpPr>
          <p:cNvPr id="909" name="Codage…"/>
          <p:cNvSpPr txBox="1">
            <a:spLocks noGrp="1"/>
          </p:cNvSpPr>
          <p:nvPr>
            <p:ph type="body" idx="1"/>
          </p:nvPr>
        </p:nvSpPr>
        <p:spPr>
          <a:xfrm>
            <a:off x="304800" y="1778000"/>
            <a:ext cx="7246926" cy="5499100"/>
          </a:xfrm>
          <a:prstGeom prst="rect">
            <a:avLst/>
          </a:prstGeom>
        </p:spPr>
        <p:txBody>
          <a:bodyPr lIns="25400" tIns="25400" rIns="25400" bIns="25400"/>
          <a:lstStyle/>
          <a:p>
            <a:pPr>
              <a:spcBef>
                <a:spcPts val="1500"/>
              </a:spcBef>
              <a:defRPr b="1"/>
            </a:pPr>
            <a:r>
              <a:t>Codage</a:t>
            </a:r>
            <a:br/>
            <a:endParaRPr/>
          </a:p>
          <a:p>
            <a:pPr marL="571500" lvl="1" indent="-254000">
              <a:buSzPct val="75000"/>
              <a:buChar char="‣"/>
            </a:pPr>
            <a:r>
              <a:t>Faire correspondre à chaque symbole d’un alphabet </a:t>
            </a:r>
            <a:br/>
            <a:r>
              <a:t>une représentation binaire (un mot-code)</a:t>
            </a:r>
          </a:p>
          <a:p>
            <a:pPr marL="571500" lvl="1" indent="-254000">
              <a:buSzPct val="75000"/>
              <a:buChar char="‣"/>
            </a:pPr>
            <a:r>
              <a:t>L’ensemble des mots-code = </a:t>
            </a:r>
            <a:r>
              <a:rPr b="1"/>
              <a:t>le code</a:t>
            </a:r>
          </a:p>
          <a:p>
            <a:pPr marL="571500" lvl="1" indent="-254000">
              <a:buSzPct val="75000"/>
              <a:buChar char="‣"/>
            </a:pPr>
            <a:r>
              <a:t>Exemple : </a:t>
            </a:r>
          </a:p>
          <a:p>
            <a:pPr marL="889000" lvl="2" indent="-254000">
              <a:buSzPct val="75000"/>
            </a:pPr>
            <a:r>
              <a:t>Code ASCII (voir </a:t>
            </a:r>
            <a:r>
              <a:rPr u="sng">
                <a:solidFill>
                  <a:srgbClr val="1A4291"/>
                </a:solidFill>
                <a:hlinkClick r:id="rId3"/>
              </a:rPr>
              <a:t>ascii-table.pdf</a:t>
            </a:r>
            <a:r>
              <a:t>) ; </a:t>
            </a:r>
          </a:p>
          <a:p>
            <a:pPr marL="889000" lvl="2" indent="-254000">
              <a:buSzPct val="75000"/>
            </a:pPr>
            <a:r>
              <a:rPr u="sng">
                <a:hlinkClick r:id="rId4"/>
              </a:rPr>
              <a:t>Unicode</a:t>
            </a:r>
            <a:br/>
            <a:br/>
            <a:br/>
            <a:br/>
            <a:br/>
            <a:br/>
            <a:br/>
            <a:br/>
            <a:br/>
            <a:endParaRPr/>
          </a:p>
        </p:txBody>
      </p:sp>
      <p:sp>
        <p:nvSpPr>
          <p:cNvPr id="910" name="2 - Éléments sur la transmission"/>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Éléments sur la transmission</a:t>
            </a:r>
          </a:p>
        </p:txBody>
      </p:sp>
      <p:sp>
        <p:nvSpPr>
          <p:cNvPr id="911"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912" name="Définitions"/>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Définitions</a:t>
            </a:r>
          </a:p>
        </p:txBody>
      </p:sp>
      <p:pic>
        <p:nvPicPr>
          <p:cNvPr id="913" name="phi_rj45.png" descr="phi_rj45.png"/>
          <p:cNvPicPr>
            <a:picLocks noChangeAspect="1"/>
          </p:cNvPicPr>
          <p:nvPr/>
        </p:nvPicPr>
        <p:blipFill>
          <a:blip r:embed="rId5"/>
          <a:stretch>
            <a:fillRect/>
          </a:stretch>
        </p:blipFill>
        <p:spPr>
          <a:xfrm>
            <a:off x="8042629" y="74380"/>
            <a:ext cx="847856" cy="1122342"/>
          </a:xfrm>
          <a:prstGeom prst="rect">
            <a:avLst/>
          </a:prstGeom>
          <a:ln w="12700">
            <a:miter lim="400000"/>
          </a:ln>
        </p:spPr>
      </p:pic>
      <p:grpSp>
        <p:nvGrpSpPr>
          <p:cNvPr id="916" name="pasted-image.png">
            <a:hlinkClick r:id="rId6"/>
          </p:cNvPr>
          <p:cNvGrpSpPr/>
          <p:nvPr/>
        </p:nvGrpSpPr>
        <p:grpSpPr>
          <a:xfrm rot="300000">
            <a:off x="5559273" y="3485904"/>
            <a:ext cx="4059414" cy="3257442"/>
            <a:chOff x="0" y="0"/>
            <a:chExt cx="4059413" cy="3257440"/>
          </a:xfrm>
        </p:grpSpPr>
        <p:pic>
          <p:nvPicPr>
            <p:cNvPr id="915" name="pasted-image.png" descr="pasted-image.png"/>
            <p:cNvPicPr>
              <a:picLocks noChangeAspect="1"/>
            </p:cNvPicPr>
            <p:nvPr/>
          </p:nvPicPr>
          <p:blipFill>
            <a:blip r:embed="rId7"/>
            <a:stretch>
              <a:fillRect/>
            </a:stretch>
          </p:blipFill>
          <p:spPr>
            <a:xfrm>
              <a:off x="126999" y="88900"/>
              <a:ext cx="3805415" cy="2927241"/>
            </a:xfrm>
            <a:prstGeom prst="rect">
              <a:avLst/>
            </a:prstGeom>
            <a:ln>
              <a:noFill/>
            </a:ln>
            <a:effectLst/>
          </p:spPr>
        </p:pic>
        <p:pic>
          <p:nvPicPr>
            <p:cNvPr id="914" name="pasted-image.png" descr="pasted-image.png"/>
            <p:cNvPicPr>
              <a:picLocks/>
            </p:cNvPicPr>
            <p:nvPr/>
          </p:nvPicPr>
          <p:blipFill>
            <a:blip r:embed="rId8"/>
            <a:stretch>
              <a:fillRect/>
            </a:stretch>
          </p:blipFill>
          <p:spPr>
            <a:xfrm>
              <a:off x="-1" y="-1"/>
              <a:ext cx="4059415" cy="3257442"/>
            </a:xfrm>
            <a:prstGeom prst="rect">
              <a:avLst/>
            </a:prstGeom>
            <a:effectLst/>
          </p:spPr>
        </p:pic>
      </p:grpSp>
      <p:sp>
        <p:nvSpPr>
          <p:cNvPr id="917" name="Fig 2.4 - Extrait du code ASCII"/>
          <p:cNvSpPr txBox="1"/>
          <p:nvPr/>
        </p:nvSpPr>
        <p:spPr>
          <a:xfrm>
            <a:off x="5745364" y="6902450"/>
            <a:ext cx="3410518"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2.4 - Extrait du code ASCII</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921" name="Bande passante (bandwidth)…"/>
          <p:cNvSpPr txBox="1">
            <a:spLocks noGrp="1"/>
          </p:cNvSpPr>
          <p:nvPr>
            <p:ph type="body" idx="1"/>
          </p:nvPr>
        </p:nvSpPr>
        <p:spPr>
          <a:xfrm>
            <a:off x="279400" y="1790700"/>
            <a:ext cx="9601200" cy="5650160"/>
          </a:xfrm>
          <a:prstGeom prst="rect">
            <a:avLst/>
          </a:prstGeom>
        </p:spPr>
        <p:txBody>
          <a:bodyPr lIns="25400" tIns="25400" rIns="25400" bIns="25400"/>
          <a:lstStyle/>
          <a:p>
            <a:pPr>
              <a:spcBef>
                <a:spcPts val="1500"/>
              </a:spcBef>
              <a:defRPr b="1"/>
            </a:pPr>
            <a:r>
              <a:t>Bande passante </a:t>
            </a:r>
            <a:r>
              <a:rPr b="0" i="1"/>
              <a:t>(bandwidth)</a:t>
            </a:r>
          </a:p>
          <a:p>
            <a:pPr marL="571500" lvl="1" indent="-254000">
              <a:buSzPct val="75000"/>
              <a:buChar char="‣"/>
            </a:pPr>
            <a:r>
              <a:t>C’est une caractéristique physique d’un </a:t>
            </a:r>
            <a:r>
              <a:rPr b="1"/>
              <a:t>support de transmission</a:t>
            </a:r>
            <a:r>
              <a:t>, mesurée en hertz (Hz)</a:t>
            </a:r>
          </a:p>
          <a:p>
            <a:pPr marL="571500" lvl="1" indent="-254000">
              <a:buSzPct val="75000"/>
              <a:buChar char="‣"/>
            </a:pPr>
            <a:r>
              <a:t>Largeur de la bande de fréquences des signaux qui sont transmis correctement (sans affaiblissement dommageable)</a:t>
            </a:r>
          </a:p>
          <a:p>
            <a:pPr marL="571500" lvl="1" indent="-254000">
              <a:buSzPct val="75000"/>
              <a:buChar char="‣"/>
            </a:pPr>
            <a:r>
              <a:t>Pour transmettre, </a:t>
            </a:r>
            <a:r>
              <a:rPr b="1"/>
              <a:t>il faut de la bande passante !</a:t>
            </a:r>
          </a:p>
          <a:p>
            <a:pPr marL="571500" lvl="1" indent="-254000">
              <a:buSzPct val="75000"/>
              <a:buChar char="‣"/>
            </a:pPr>
            <a:r>
              <a:t>=&gt; Éviter ou réduire :</a:t>
            </a:r>
          </a:p>
          <a:p>
            <a:pPr marL="825500" lvl="3" indent="-254000">
              <a:buSzPct val="75000"/>
            </a:pPr>
            <a:r>
              <a:t>les bruits (dûs aux champs électro-magnétique, …), </a:t>
            </a:r>
          </a:p>
          <a:p>
            <a:pPr marL="825500" lvl="3" indent="-254000">
              <a:buSzPct val="75000"/>
            </a:pPr>
            <a:r>
              <a:t>les interférences  (ondes radio, …) </a:t>
            </a:r>
          </a:p>
          <a:p>
            <a:pPr marL="825500" lvl="3" indent="-254000">
              <a:buSzPct val="75000"/>
            </a:pPr>
            <a:r>
              <a:t>les atténuations (longueur et nature du support, …)</a:t>
            </a:r>
          </a:p>
          <a:p>
            <a:pPr marL="571500" lvl="1" indent="-254000">
              <a:buSzPct val="75000"/>
              <a:buChar char="‣"/>
            </a:pPr>
            <a:r>
              <a:t>La bande passante est généralement définie à -3 dB, d’où une atténuation en puissance de moitié. </a:t>
            </a:r>
          </a:p>
          <a:p>
            <a:pPr marL="889000" lvl="2" indent="-254000">
              <a:buSzPct val="75000"/>
            </a:pPr>
            <a:r>
              <a:t>Exemple : la bande passante d’une paire téléphonique du </a:t>
            </a:r>
            <a:r>
              <a:rPr b="1"/>
              <a:t>Réseau Téléphonique Commuté </a:t>
            </a:r>
            <a:r>
              <a:t>est de 300 - 3 400 Hz.</a:t>
            </a:r>
          </a:p>
          <a:p>
            <a:pPr>
              <a:spcBef>
                <a:spcPts val="1500"/>
              </a:spcBef>
            </a:pPr>
            <a:r>
              <a:t>La </a:t>
            </a:r>
            <a:r>
              <a:rPr b="1"/>
              <a:t>largeur de bande</a:t>
            </a:r>
            <a:r>
              <a:t> (</a:t>
            </a:r>
            <a:r>
              <a:rPr i="1"/>
              <a:t>Spectral width</a:t>
            </a:r>
            <a:r>
              <a:t>) est une caractéristique du </a:t>
            </a:r>
            <a:r>
              <a:rPr b="1"/>
              <a:t>signal.</a:t>
            </a:r>
          </a:p>
          <a:p>
            <a:pPr marL="571500" lvl="1" indent="-254000">
              <a:buSzPct val="75000"/>
              <a:buChar char="‣"/>
            </a:pPr>
            <a:r>
              <a:t>On étudie le spectre du signal pour déterminer sa largeur de bande.</a:t>
            </a:r>
          </a:p>
          <a:p>
            <a:pPr marL="571500" lvl="1" indent="-254000">
              <a:buSzPct val="75000"/>
              <a:buChar char="‣"/>
            </a:pPr>
            <a:r>
              <a:t>La bande passante du support doit être plus large que la largeur de bande pour éviter une déformation lors de la transmission.</a:t>
            </a:r>
          </a:p>
        </p:txBody>
      </p:sp>
      <p:grpSp>
        <p:nvGrpSpPr>
          <p:cNvPr id="924" name="Grouper"/>
          <p:cNvGrpSpPr/>
          <p:nvPr/>
        </p:nvGrpSpPr>
        <p:grpSpPr>
          <a:xfrm>
            <a:off x="317500" y="1270000"/>
            <a:ext cx="9525000" cy="38100"/>
            <a:chOff x="0" y="0"/>
            <a:chExt cx="9525000" cy="38100"/>
          </a:xfrm>
        </p:grpSpPr>
        <p:sp>
          <p:nvSpPr>
            <p:cNvPr id="92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92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925"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sp>
        <p:nvSpPr>
          <p:cNvPr id="926" name="2 - Éléments sur la transmission"/>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Éléments sur la transmission</a:t>
            </a:r>
          </a:p>
        </p:txBody>
      </p:sp>
      <p:sp>
        <p:nvSpPr>
          <p:cNvPr id="927"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928" name="Définitions"/>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Définitions</a:t>
            </a:r>
          </a:p>
        </p:txBody>
      </p:sp>
      <p:pic>
        <p:nvPicPr>
          <p:cNvPr id="929" name="phi_rj45.png" descr="phi_rj45.png"/>
          <p:cNvPicPr>
            <a:picLocks noChangeAspect="1"/>
          </p:cNvPicPr>
          <p:nvPr/>
        </p:nvPicPr>
        <p:blipFill>
          <a:blip r:embed="rId3"/>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933" name="Transcodage ou codage en ligne…"/>
          <p:cNvSpPr txBox="1">
            <a:spLocks noGrp="1"/>
          </p:cNvSpPr>
          <p:nvPr>
            <p:ph type="body" idx="1"/>
          </p:nvPr>
        </p:nvSpPr>
        <p:spPr>
          <a:xfrm>
            <a:off x="304800" y="1879600"/>
            <a:ext cx="9601200" cy="5397500"/>
          </a:xfrm>
          <a:prstGeom prst="rect">
            <a:avLst/>
          </a:prstGeom>
        </p:spPr>
        <p:txBody>
          <a:bodyPr lIns="25400" tIns="25400" rIns="25400" bIns="25400"/>
          <a:lstStyle/>
          <a:p>
            <a:pPr>
              <a:spcBef>
                <a:spcPts val="1500"/>
              </a:spcBef>
              <a:defRPr b="1"/>
            </a:pPr>
            <a:r>
              <a:t>Transcodage ou codage en ligne</a:t>
            </a:r>
          </a:p>
          <a:p>
            <a:pPr marL="571500" lvl="1" indent="-254000">
              <a:buSzPct val="75000"/>
              <a:buChar char="‣"/>
            </a:pPr>
            <a:r>
              <a:t>Un signal binaire ne peut être transmit sans adaptation sur une ligne de transmission</a:t>
            </a:r>
            <a:br>
              <a:rPr b="1"/>
            </a:br>
            <a:br>
              <a:rPr b="1"/>
            </a:br>
            <a:endParaRPr b="1"/>
          </a:p>
          <a:p>
            <a:pPr marL="571500" lvl="1" indent="-254000">
              <a:buSzPct val="75000"/>
              <a:buChar char="‣"/>
            </a:pPr>
            <a:endParaRPr b="1"/>
          </a:p>
          <a:p>
            <a:pPr marL="571500" lvl="1" indent="-254000">
              <a:buSzPct val="75000"/>
              <a:buChar char="‣"/>
            </a:pPr>
            <a:endParaRPr b="1"/>
          </a:p>
          <a:p>
            <a:pPr>
              <a:spcBef>
                <a:spcPts val="1500"/>
              </a:spcBef>
              <a:defRPr b="1"/>
            </a:pPr>
            <a:endParaRPr b="1"/>
          </a:p>
          <a:p>
            <a:pPr>
              <a:spcBef>
                <a:spcPts val="1500"/>
              </a:spcBef>
              <a:defRPr b="1"/>
            </a:pPr>
            <a:r>
              <a:t>Types de codage en ligne</a:t>
            </a:r>
          </a:p>
          <a:p>
            <a:pPr marL="571500" lvl="1" indent="-254000">
              <a:buSzPct val="75000"/>
              <a:buChar char="‣"/>
            </a:pPr>
            <a:r>
              <a:t>Codage en </a:t>
            </a:r>
            <a:r>
              <a:rPr b="1"/>
              <a:t>bande de base</a:t>
            </a:r>
          </a:p>
          <a:p>
            <a:pPr marL="571500" lvl="1" indent="-254000">
              <a:buSzPct val="75000"/>
              <a:buChar char="‣"/>
            </a:pPr>
            <a:r>
              <a:t>Codage </a:t>
            </a:r>
            <a:r>
              <a:rPr b="1"/>
              <a:t>complets</a:t>
            </a:r>
          </a:p>
          <a:p>
            <a:pPr marL="571500" lvl="1" indent="-254000">
              <a:buSzPct val="75000"/>
              <a:buChar char="‣"/>
            </a:pPr>
            <a:r>
              <a:rPr b="1"/>
              <a:t>Modulation</a:t>
            </a:r>
            <a:r>
              <a:t> : transmission en </a:t>
            </a:r>
            <a:r>
              <a:rPr b="1"/>
              <a:t>large bande</a:t>
            </a:r>
          </a:p>
          <a:p>
            <a:pPr>
              <a:spcBef>
                <a:spcPts val="1500"/>
              </a:spcBef>
              <a:defRPr b="1"/>
            </a:pPr>
            <a:r>
              <a:t>Challenge</a:t>
            </a:r>
          </a:p>
          <a:p>
            <a:pPr marL="571500" indent="-254000">
              <a:buSzPct val="100000"/>
              <a:buChar char="‣"/>
            </a:pPr>
            <a:r>
              <a:t>Obtenir plus de débits, avec peu d’énergie. </a:t>
            </a:r>
          </a:p>
          <a:p>
            <a:pPr marL="571500" indent="-254000">
              <a:buSzPct val="100000"/>
              <a:buChar char="‣"/>
            </a:pPr>
            <a:r>
              <a:t>En associant différents types de codage.</a:t>
            </a:r>
          </a:p>
        </p:txBody>
      </p:sp>
      <p:sp>
        <p:nvSpPr>
          <p:cNvPr id="934" name="Rectangle"/>
          <p:cNvSpPr/>
          <p:nvPr/>
        </p:nvSpPr>
        <p:spPr>
          <a:xfrm>
            <a:off x="674290" y="3156525"/>
            <a:ext cx="8811420" cy="1418710"/>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grpSp>
        <p:nvGrpSpPr>
          <p:cNvPr id="937" name="Grouper"/>
          <p:cNvGrpSpPr/>
          <p:nvPr/>
        </p:nvGrpSpPr>
        <p:grpSpPr>
          <a:xfrm>
            <a:off x="317500" y="1270000"/>
            <a:ext cx="9525000" cy="38100"/>
            <a:chOff x="0" y="0"/>
            <a:chExt cx="9525000" cy="38100"/>
          </a:xfrm>
        </p:grpSpPr>
        <p:sp>
          <p:nvSpPr>
            <p:cNvPr id="935"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936"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938"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sp>
        <p:nvSpPr>
          <p:cNvPr id="939" name="2 - Éléments sur la transmission"/>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Éléments sur la transmission</a:t>
            </a:r>
          </a:p>
        </p:txBody>
      </p:sp>
      <p:sp>
        <p:nvSpPr>
          <p:cNvPr id="940"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941" name="Adaptation du signal à transmettre"/>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Adaptation du signal à transmettre</a:t>
            </a:r>
          </a:p>
        </p:txBody>
      </p:sp>
      <p:sp>
        <p:nvSpPr>
          <p:cNvPr id="942" name="Fig 2.4. - Codage en ligne"/>
          <p:cNvSpPr txBox="1"/>
          <p:nvPr/>
        </p:nvSpPr>
        <p:spPr>
          <a:xfrm>
            <a:off x="6972748" y="4635500"/>
            <a:ext cx="2782530"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2.4. - Codage en ligne</a:t>
            </a:r>
          </a:p>
        </p:txBody>
      </p:sp>
      <p:grpSp>
        <p:nvGrpSpPr>
          <p:cNvPr id="953" name="Grouper"/>
          <p:cNvGrpSpPr/>
          <p:nvPr/>
        </p:nvGrpSpPr>
        <p:grpSpPr>
          <a:xfrm>
            <a:off x="747081" y="3408602"/>
            <a:ext cx="8665838" cy="990756"/>
            <a:chOff x="0" y="0"/>
            <a:chExt cx="8665836" cy="990754"/>
          </a:xfrm>
        </p:grpSpPr>
        <p:sp>
          <p:nvSpPr>
            <p:cNvPr id="943" name="Ligne"/>
            <p:cNvSpPr/>
            <p:nvPr/>
          </p:nvSpPr>
          <p:spPr>
            <a:xfrm>
              <a:off x="751874" y="425401"/>
              <a:ext cx="1028753" cy="2"/>
            </a:xfrm>
            <a:prstGeom prst="line">
              <a:avLst/>
            </a:prstGeom>
            <a:noFill/>
            <a:ln w="25400" cap="flat">
              <a:solidFill>
                <a:srgbClr val="48556C"/>
              </a:solidFill>
              <a:prstDash val="solid"/>
              <a:miter lim="400000"/>
              <a:tailEnd type="arrow" w="med" len="med"/>
            </a:ln>
            <a:effectLst/>
          </p:spPr>
          <p:txBody>
            <a:bodyPr wrap="square" lIns="0" tIns="0" rIns="0" bIns="0" numCol="1" anchor="t">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944" name="Ligne"/>
            <p:cNvSpPr/>
            <p:nvPr/>
          </p:nvSpPr>
          <p:spPr>
            <a:xfrm flipV="1">
              <a:off x="2950395" y="405943"/>
              <a:ext cx="1504953" cy="51757"/>
            </a:xfrm>
            <a:prstGeom prst="line">
              <a:avLst/>
            </a:prstGeom>
            <a:noFill/>
            <a:ln w="25400" cap="flat">
              <a:solidFill>
                <a:srgbClr val="81223C"/>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945" name="Ligne"/>
            <p:cNvSpPr/>
            <p:nvPr/>
          </p:nvSpPr>
          <p:spPr>
            <a:xfrm flipV="1">
              <a:off x="4360264" y="441898"/>
              <a:ext cx="1504953" cy="51756"/>
            </a:xfrm>
            <a:prstGeom prst="line">
              <a:avLst/>
            </a:prstGeom>
            <a:noFill/>
            <a:ln w="25400" cap="flat">
              <a:solidFill>
                <a:srgbClr val="81223C"/>
              </a:solidFill>
              <a:prstDash val="solid"/>
              <a:miter lim="400000"/>
              <a:tailEnd type="arrow" w="med" len="med"/>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946" name="Ligne"/>
            <p:cNvSpPr/>
            <p:nvPr/>
          </p:nvSpPr>
          <p:spPr>
            <a:xfrm flipV="1">
              <a:off x="4360219" y="406370"/>
              <a:ext cx="82737" cy="87288"/>
            </a:xfrm>
            <a:prstGeom prst="line">
              <a:avLst/>
            </a:prstGeom>
            <a:noFill/>
            <a:ln w="25400" cap="flat">
              <a:solidFill>
                <a:srgbClr val="81223C"/>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947" name="Ligne"/>
            <p:cNvSpPr/>
            <p:nvPr/>
          </p:nvSpPr>
          <p:spPr>
            <a:xfrm>
              <a:off x="6980469" y="443197"/>
              <a:ext cx="1028752" cy="1"/>
            </a:xfrm>
            <a:prstGeom prst="line">
              <a:avLst/>
            </a:prstGeom>
            <a:noFill/>
            <a:ln w="25400" cap="flat">
              <a:solidFill>
                <a:srgbClr val="48556C"/>
              </a:solidFill>
              <a:prstDash val="solid"/>
              <a:miter lim="400000"/>
              <a:tailEnd type="arrow" w="med" len="med"/>
            </a:ln>
            <a:effectLst/>
          </p:spPr>
          <p:txBody>
            <a:bodyPr wrap="square" lIns="0" tIns="0" rIns="0" bIns="0" numCol="1" anchor="t">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948" name="Signal binaire"/>
            <p:cNvSpPr/>
            <p:nvPr/>
          </p:nvSpPr>
          <p:spPr>
            <a:xfrm>
              <a:off x="0" y="0"/>
              <a:ext cx="1589798" cy="4627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lvl1pPr algn="ctr" defTabSz="450000">
                <a:lnSpc>
                  <a:spcPct val="100000"/>
                </a:lnSpc>
                <a:spcBef>
                  <a:spcPts val="0"/>
                </a:spcBef>
                <a:defRPr sz="1400" i="0" spc="0">
                  <a:solidFill>
                    <a:schemeClr val="accent1">
                      <a:hueOff val="54751"/>
                      <a:satOff val="-1697"/>
                      <a:lumOff val="-18038"/>
                    </a:schemeClr>
                  </a:solidFill>
                  <a:latin typeface="Lucida Grande"/>
                  <a:ea typeface="Lucida Grande"/>
                  <a:cs typeface="Lucida Grande"/>
                  <a:sym typeface="Lucida Grande"/>
                </a:defRPr>
              </a:lvl1pPr>
            </a:lstStyle>
            <a:p>
              <a:r>
                <a:t>Signal binaire</a:t>
              </a:r>
            </a:p>
          </p:txBody>
        </p:sp>
        <p:sp>
          <p:nvSpPr>
            <p:cNvPr id="949" name="Signal binaire"/>
            <p:cNvSpPr/>
            <p:nvPr/>
          </p:nvSpPr>
          <p:spPr>
            <a:xfrm>
              <a:off x="7054099" y="31861"/>
              <a:ext cx="1611738" cy="3737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lvl1pPr algn="ctr" defTabSz="450000">
                <a:lnSpc>
                  <a:spcPct val="100000"/>
                </a:lnSpc>
                <a:spcBef>
                  <a:spcPts val="0"/>
                </a:spcBef>
                <a:defRPr sz="1400" i="0" spc="0">
                  <a:solidFill>
                    <a:schemeClr val="accent1">
                      <a:hueOff val="54751"/>
                      <a:satOff val="-1697"/>
                      <a:lumOff val="-18038"/>
                    </a:schemeClr>
                  </a:solidFill>
                  <a:latin typeface="Lucida Grande"/>
                  <a:ea typeface="Lucida Grande"/>
                  <a:cs typeface="Lucida Grande"/>
                  <a:sym typeface="Lucida Grande"/>
                </a:defRPr>
              </a:lvl1pPr>
            </a:lstStyle>
            <a:p>
              <a:r>
                <a:t>Signal binaire</a:t>
              </a:r>
            </a:p>
          </p:txBody>
        </p:sp>
        <p:sp>
          <p:nvSpPr>
            <p:cNvPr id="950" name="Canal de transmission"/>
            <p:cNvSpPr/>
            <p:nvPr/>
          </p:nvSpPr>
          <p:spPr>
            <a:xfrm>
              <a:off x="3138315" y="444345"/>
              <a:ext cx="2526545" cy="5464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lvl1pPr algn="ctr" defTabSz="450000">
                <a:lnSpc>
                  <a:spcPct val="100000"/>
                </a:lnSpc>
                <a:spcBef>
                  <a:spcPts val="0"/>
                </a:spcBef>
                <a:defRPr sz="1400" i="0" spc="0">
                  <a:solidFill>
                    <a:schemeClr val="accent1">
                      <a:hueOff val="54751"/>
                      <a:satOff val="-1697"/>
                      <a:lumOff val="-18038"/>
                    </a:schemeClr>
                  </a:solidFill>
                  <a:latin typeface="Lucida Grande"/>
                  <a:ea typeface="Lucida Grande"/>
                  <a:cs typeface="Lucida Grande"/>
                  <a:sym typeface="Lucida Grande"/>
                </a:defRPr>
              </a:lvl1pPr>
            </a:lstStyle>
            <a:p>
              <a:r>
                <a:t>Canal de transmission</a:t>
              </a:r>
            </a:p>
          </p:txBody>
        </p:sp>
        <p:sp>
          <p:nvSpPr>
            <p:cNvPr id="951" name="Décodeur"/>
            <p:cNvSpPr/>
            <p:nvPr/>
          </p:nvSpPr>
          <p:spPr>
            <a:xfrm>
              <a:off x="5823706" y="13689"/>
              <a:ext cx="1152001" cy="864001"/>
            </a:xfrm>
            <a:prstGeom prst="rect">
              <a:avLst/>
            </a:prstGeom>
            <a:solidFill>
              <a:srgbClr val="BCC7E5"/>
            </a:solidFill>
            <a:ln w="952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600" i="0" spc="0">
                  <a:solidFill>
                    <a:srgbClr val="000000"/>
                  </a:solidFill>
                  <a:latin typeface="Helvetica"/>
                  <a:ea typeface="Helvetica"/>
                  <a:cs typeface="Helvetica"/>
                  <a:sym typeface="Helvetica"/>
                </a:defRPr>
              </a:lvl1pPr>
            </a:lstStyle>
            <a:p>
              <a:r>
                <a:t>Décodeur</a:t>
              </a:r>
            </a:p>
          </p:txBody>
        </p:sp>
        <p:sp>
          <p:nvSpPr>
            <p:cNvPr id="952" name="Codeur"/>
            <p:cNvSpPr/>
            <p:nvPr/>
          </p:nvSpPr>
          <p:spPr>
            <a:xfrm>
              <a:off x="1793196" y="4762"/>
              <a:ext cx="1152001" cy="864001"/>
            </a:xfrm>
            <a:prstGeom prst="rect">
              <a:avLst/>
            </a:prstGeom>
            <a:solidFill>
              <a:srgbClr val="BCC7E5"/>
            </a:solidFill>
            <a:ln w="952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600" i="0" spc="0">
                  <a:solidFill>
                    <a:srgbClr val="000000"/>
                  </a:solidFill>
                  <a:latin typeface="Helvetica"/>
                  <a:ea typeface="Helvetica"/>
                  <a:cs typeface="Helvetica"/>
                  <a:sym typeface="Helvetica"/>
                </a:defRPr>
              </a:lvl1pPr>
            </a:lstStyle>
            <a:p>
              <a:r>
                <a:t>Codeur</a:t>
              </a:r>
            </a:p>
          </p:txBody>
        </p:sp>
      </p:grpSp>
      <p:pic>
        <p:nvPicPr>
          <p:cNvPr id="954" name="phi_rj45.png" descr="phi_rj45.png"/>
          <p:cNvPicPr>
            <a:picLocks noChangeAspect="1"/>
          </p:cNvPicPr>
          <p:nvPr/>
        </p:nvPicPr>
        <p:blipFill>
          <a:blip r:embed="rId2"/>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956" name="Rectangle"/>
          <p:cNvSpPr/>
          <p:nvPr/>
        </p:nvSpPr>
        <p:spPr>
          <a:xfrm>
            <a:off x="6698031" y="4259262"/>
            <a:ext cx="2882124" cy="3054912"/>
          </a:xfrm>
          <a:prstGeom prst="rect">
            <a:avLst/>
          </a:prstGeom>
          <a:solidFill>
            <a:srgbClr val="FFFFFF"/>
          </a:solidFill>
          <a:ln w="12700">
            <a:solidFill>
              <a:srgbClr val="C0C0C0"/>
            </a:solidFill>
            <a:miter lim="400000"/>
          </a:ln>
          <a:effectLst>
            <a:outerShdw blurRad="127000" dist="50800" dir="2700000" rotWithShape="0">
              <a:srgbClr val="000000">
                <a:alpha val="75000"/>
              </a:srgbClr>
            </a:outerShdw>
          </a:effectLst>
        </p:spPr>
        <p:txBody>
          <a:bodyPr lIns="0" tIns="0" rIns="0" bIns="0"/>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957" name="Rectangle"/>
          <p:cNvSpPr/>
          <p:nvPr/>
        </p:nvSpPr>
        <p:spPr>
          <a:xfrm>
            <a:off x="6461719" y="1400175"/>
            <a:ext cx="3318359" cy="2478102"/>
          </a:xfrm>
          <a:prstGeom prst="rect">
            <a:avLst/>
          </a:prstGeom>
          <a:solidFill>
            <a:srgbClr val="FFFFFF"/>
          </a:solidFill>
          <a:ln w="12700">
            <a:solidFill>
              <a:srgbClr val="C0C0C0"/>
            </a:solidFill>
            <a:miter lim="400000"/>
          </a:ln>
          <a:effectLst>
            <a:outerShdw blurRad="127000" dist="50800" dir="2700000" rotWithShape="0">
              <a:srgbClr val="000000">
                <a:alpha val="75000"/>
              </a:srgbClr>
            </a:outerShdw>
          </a:effectLst>
        </p:spPr>
        <p:txBody>
          <a:bodyPr lIns="0" tIns="0" rIns="0" bIns="0"/>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pic>
        <p:nvPicPr>
          <p:cNvPr id="958" name="Frequency-shift_keying_fr.svg.png" descr="Frequency-shift_keying_fr.svg.png"/>
          <p:cNvPicPr>
            <a:picLocks noChangeAspect="1"/>
          </p:cNvPicPr>
          <p:nvPr/>
        </p:nvPicPr>
        <p:blipFill>
          <a:blip r:embed="rId3"/>
          <a:stretch>
            <a:fillRect/>
          </a:stretch>
        </p:blipFill>
        <p:spPr>
          <a:xfrm>
            <a:off x="6745110" y="4173551"/>
            <a:ext cx="2811050" cy="3162430"/>
          </a:xfrm>
          <a:prstGeom prst="rect">
            <a:avLst/>
          </a:prstGeom>
          <a:ln w="12700">
            <a:miter lim="400000"/>
          </a:ln>
        </p:spPr>
      </p:pic>
      <p:pic>
        <p:nvPicPr>
          <p:cNvPr id="959" name="Amfm3-en-de.gif" descr="Amfm3-en-de.gif"/>
          <p:cNvPicPr>
            <a:picLocks/>
          </p:cNvPicPr>
          <p:nvPr/>
        </p:nvPicPr>
        <p:blipFill>
          <a:blip r:embed="rId4"/>
          <a:stretch>
            <a:fillRect/>
          </a:stretch>
        </p:blipFill>
        <p:spPr>
          <a:xfrm>
            <a:off x="6556521" y="1377950"/>
            <a:ext cx="3188227" cy="2490802"/>
          </a:xfrm>
          <a:prstGeom prst="rect">
            <a:avLst/>
          </a:prstGeom>
          <a:ln w="12700">
            <a:miter lim="400000"/>
          </a:ln>
        </p:spPr>
      </p:pic>
      <p:sp>
        <p:nvSpPr>
          <p:cNvPr id="960" name="Analogique"/>
          <p:cNvSpPr txBox="1"/>
          <p:nvPr/>
        </p:nvSpPr>
        <p:spPr>
          <a:xfrm>
            <a:off x="-9803430" y="10562995"/>
            <a:ext cx="5875784" cy="476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Analogique</a:t>
            </a:r>
          </a:p>
        </p:txBody>
      </p:sp>
      <p:grpSp>
        <p:nvGrpSpPr>
          <p:cNvPr id="963" name="Grouper"/>
          <p:cNvGrpSpPr/>
          <p:nvPr/>
        </p:nvGrpSpPr>
        <p:grpSpPr>
          <a:xfrm>
            <a:off x="317500" y="1270000"/>
            <a:ext cx="9525000" cy="38100"/>
            <a:chOff x="0" y="0"/>
            <a:chExt cx="9525000" cy="38100"/>
          </a:xfrm>
        </p:grpSpPr>
        <p:sp>
          <p:nvSpPr>
            <p:cNvPr id="961"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962"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964"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sp>
        <p:nvSpPr>
          <p:cNvPr id="965" name="Une porteuse à haute fréquence (HF) est  modulée par le signal de données.…"/>
          <p:cNvSpPr txBox="1">
            <a:spLocks noGrp="1"/>
          </p:cNvSpPr>
          <p:nvPr>
            <p:ph type="body" sz="half" idx="1"/>
          </p:nvPr>
        </p:nvSpPr>
        <p:spPr>
          <a:xfrm>
            <a:off x="304800" y="2063750"/>
            <a:ext cx="5875784" cy="4136109"/>
          </a:xfrm>
          <a:prstGeom prst="rect">
            <a:avLst/>
          </a:prstGeom>
        </p:spPr>
        <p:txBody>
          <a:bodyPr lIns="25400" tIns="25400" rIns="25400" bIns="25400" anchor="t"/>
          <a:lstStyle/>
          <a:p>
            <a:pPr>
              <a:spcBef>
                <a:spcPts val="1500"/>
              </a:spcBef>
            </a:pPr>
            <a:r>
              <a:t>Une porteuse à haute fréquence (HF) est </a:t>
            </a:r>
            <a:br/>
            <a:r>
              <a:t>modulée par le signal de données.</a:t>
            </a:r>
          </a:p>
          <a:p>
            <a:pPr>
              <a:spcBef>
                <a:spcPts val="1500"/>
              </a:spcBef>
            </a:pPr>
            <a:r>
              <a:t>Trois types de modulations :</a:t>
            </a:r>
          </a:p>
          <a:p>
            <a:pPr marL="571500" lvl="1" indent="-254000">
              <a:buSzPct val="75000"/>
              <a:buChar char="‣"/>
            </a:pPr>
            <a:r>
              <a:t>Modulation d’amplitude</a:t>
            </a:r>
          </a:p>
          <a:p>
            <a:pPr marL="571500" lvl="1" indent="-254000">
              <a:buSzPct val="75000"/>
              <a:buChar char="‣"/>
            </a:pPr>
            <a:r>
              <a:t>Modulation de fréquence</a:t>
            </a:r>
          </a:p>
          <a:p>
            <a:pPr marL="571500" lvl="1" indent="-254000">
              <a:buSzPct val="75000"/>
              <a:buChar char="‣"/>
            </a:pPr>
            <a:r>
              <a:t>Modulation de phase</a:t>
            </a:r>
          </a:p>
          <a:p>
            <a:pPr>
              <a:spcBef>
                <a:spcPts val="1500"/>
              </a:spcBef>
            </a:pPr>
            <a:r>
              <a:t>Le codage à transmettre subit une translation </a:t>
            </a:r>
            <a:br/>
            <a:r>
              <a:t>de fréquence, autour de la fréquence centrale</a:t>
            </a:r>
          </a:p>
          <a:p>
            <a:pPr marL="571500" lvl="1" indent="-254000">
              <a:buSzPct val="75000"/>
              <a:buChar char="‣"/>
            </a:pPr>
            <a:r>
              <a:t>Réduction de la dispersion d’harmonique</a:t>
            </a:r>
          </a:p>
        </p:txBody>
      </p:sp>
      <p:sp>
        <p:nvSpPr>
          <p:cNvPr id="966" name="2 - Éléments sur la transmission"/>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Éléments sur la transmission</a:t>
            </a:r>
          </a:p>
        </p:txBody>
      </p:sp>
      <p:sp>
        <p:nvSpPr>
          <p:cNvPr id="967"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968" name="La modulation"/>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La modulation</a:t>
            </a:r>
          </a:p>
        </p:txBody>
      </p:sp>
      <p:sp>
        <p:nvSpPr>
          <p:cNvPr id="969" name="Fig 2.5 - Modulation AM et FM"/>
          <p:cNvSpPr txBox="1"/>
          <p:nvPr/>
        </p:nvSpPr>
        <p:spPr>
          <a:xfrm>
            <a:off x="5715288" y="3911118"/>
            <a:ext cx="3207545"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0000">
              <a:lnSpc>
                <a:spcPct val="100000"/>
              </a:lnSpc>
              <a:spcBef>
                <a:spcPts val="0"/>
              </a:spcBef>
              <a:defRPr sz="1600" i="0" u="sng" spc="0">
                <a:solidFill>
                  <a:srgbClr val="000000"/>
                </a:solidFill>
                <a:latin typeface="Lucida Sans Regular"/>
                <a:ea typeface="Lucida Sans Regular"/>
                <a:cs typeface="Lucida Sans Regular"/>
                <a:sym typeface="Lucida Sans Regular"/>
                <a:hlinkClick r:id="rId5"/>
              </a:defRPr>
            </a:lvl1pPr>
          </a:lstStyle>
          <a:p>
            <a:pPr>
              <a:defRPr u="none"/>
            </a:pPr>
            <a:r>
              <a:rPr u="sng">
                <a:hlinkClick r:id="rId5"/>
              </a:rPr>
              <a:t>Fig 2.5 - Modulation AM et FM</a:t>
            </a:r>
          </a:p>
        </p:txBody>
      </p:sp>
      <p:sp>
        <p:nvSpPr>
          <p:cNvPr id="970" name="Fig 2.6 - Modulation de fréquence"/>
          <p:cNvSpPr txBox="1"/>
          <p:nvPr/>
        </p:nvSpPr>
        <p:spPr>
          <a:xfrm>
            <a:off x="5898915" y="7300417"/>
            <a:ext cx="3603229"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2.6 - Modulation de fréquence</a:t>
            </a:r>
          </a:p>
        </p:txBody>
      </p:sp>
      <p:pic>
        <p:nvPicPr>
          <p:cNvPr id="971" name="phi_rj45.png" descr="phi_rj45.png"/>
          <p:cNvPicPr>
            <a:picLocks noChangeAspect="1"/>
          </p:cNvPicPr>
          <p:nvPr/>
        </p:nvPicPr>
        <p:blipFill>
          <a:blip r:embed="rId6"/>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960"/>
                                        </p:tgtEl>
                                        <p:attrNameLst>
                                          <p:attrName>style.visibility</p:attrName>
                                        </p:attrNameLst>
                                      </p:cBhvr>
                                      <p:to>
                                        <p:strVal val="visible"/>
                                      </p:to>
                                    </p:set>
                                    <p:animEffect transition="in" filter="fade">
                                      <p:cBhvr>
                                        <p:cTn id="7" dur="1000"/>
                                        <p:tgtEl>
                                          <p:spTgt spid="960"/>
                                        </p:tgtEl>
                                      </p:cBhvr>
                                    </p:animEffect>
                                  </p:childTnLst>
                                </p:cTn>
                              </p:par>
                            </p:childTnLst>
                          </p:cTn>
                        </p:par>
                        <p:par>
                          <p:cTn id="8" fill="hold">
                            <p:stCondLst>
                              <p:cond delay="1000"/>
                            </p:stCondLst>
                            <p:childTnLst>
                              <p:par>
                                <p:cTn id="9" presetID="10" presetClass="entr" fill="hold" grpId="2" nodeType="afterEffect">
                                  <p:stCondLst>
                                    <p:cond delay="0"/>
                                  </p:stCondLst>
                                  <p:iterate>
                                    <p:tmAbs val="0"/>
                                  </p:iterate>
                                  <p:childTnLst>
                                    <p:set>
                                      <p:cBhvr>
                                        <p:cTn id="10" fill="hold"/>
                                        <p:tgtEl>
                                          <p:spTgt spid="959"/>
                                        </p:tgtEl>
                                        <p:attrNameLst>
                                          <p:attrName>style.visibility</p:attrName>
                                        </p:attrNameLst>
                                      </p:cBhvr>
                                      <p:to>
                                        <p:strVal val="visible"/>
                                      </p:to>
                                    </p:set>
                                    <p:animEffect transition="in" filter="fade">
                                      <p:cBhvr>
                                        <p:cTn id="11" dur="500"/>
                                        <p:tgtEl>
                                          <p:spTgt spid="95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3" nodeType="clickEffect">
                                  <p:stCondLst>
                                    <p:cond delay="0"/>
                                  </p:stCondLst>
                                  <p:iterate>
                                    <p:tmAbs val="0"/>
                                  </p:iterate>
                                  <p:childTnLst>
                                    <p:set>
                                      <p:cBhvr>
                                        <p:cTn id="15" fill="hold"/>
                                        <p:tgtEl>
                                          <p:spTgt spid="958"/>
                                        </p:tgtEl>
                                        <p:attrNameLst>
                                          <p:attrName>style.visibility</p:attrName>
                                        </p:attrNameLst>
                                      </p:cBhvr>
                                      <p:to>
                                        <p:strVal val="visible"/>
                                      </p:to>
                                    </p:set>
                                    <p:animEffect transition="in" filter="fade">
                                      <p:cBhvr>
                                        <p:cTn id="16" dur="10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8" grpId="3" animBg="1" advAuto="0"/>
      <p:bldP spid="959" grpId="2" animBg="1" advAuto="0"/>
      <p:bldP spid="960" grpId="1"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975" name="Rectangle"/>
          <p:cNvSpPr/>
          <p:nvPr/>
        </p:nvSpPr>
        <p:spPr>
          <a:xfrm>
            <a:off x="601950" y="2288722"/>
            <a:ext cx="8300873" cy="4857383"/>
          </a:xfrm>
          <a:prstGeom prst="rect">
            <a:avLst/>
          </a:prstGeom>
          <a:solidFill>
            <a:srgbClr val="FFFFFF"/>
          </a:solidFill>
          <a:ln w="12700">
            <a:solidFill>
              <a:srgbClr val="C0C0C0"/>
            </a:solidFill>
            <a:miter lim="400000"/>
          </a:ln>
          <a:effectLst>
            <a:outerShdw blurRad="127000" dist="50800" dir="2700000" rotWithShape="0">
              <a:srgbClr val="000000">
                <a:alpha val="75000"/>
              </a:srgbClr>
            </a:outerShdw>
          </a:effectLst>
        </p:spPr>
        <p:txBody>
          <a:bodyPr lIns="0" tIns="0" rIns="0" bIns="0"/>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grpSp>
        <p:nvGrpSpPr>
          <p:cNvPr id="978" name="Grouper"/>
          <p:cNvGrpSpPr/>
          <p:nvPr/>
        </p:nvGrpSpPr>
        <p:grpSpPr>
          <a:xfrm>
            <a:off x="317500" y="1270000"/>
            <a:ext cx="9525000" cy="38100"/>
            <a:chOff x="0" y="0"/>
            <a:chExt cx="9525000" cy="38100"/>
          </a:xfrm>
        </p:grpSpPr>
        <p:sp>
          <p:nvSpPr>
            <p:cNvPr id="976"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977"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979"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sp>
        <p:nvSpPr>
          <p:cNvPr id="980" name="Modulation d’amplitude"/>
          <p:cNvSpPr txBox="1">
            <a:spLocks noGrp="1"/>
          </p:cNvSpPr>
          <p:nvPr>
            <p:ph type="body" sz="quarter" idx="1"/>
          </p:nvPr>
        </p:nvSpPr>
        <p:spPr>
          <a:xfrm>
            <a:off x="304800" y="1714500"/>
            <a:ext cx="5875784" cy="660401"/>
          </a:xfrm>
          <a:prstGeom prst="rect">
            <a:avLst/>
          </a:prstGeom>
        </p:spPr>
        <p:txBody>
          <a:bodyPr lIns="25400" tIns="25400" rIns="25400" bIns="25400"/>
          <a:lstStyle>
            <a:lvl1pPr>
              <a:spcBef>
                <a:spcPts val="1500"/>
              </a:spcBef>
            </a:lvl1pPr>
          </a:lstStyle>
          <a:p>
            <a:r>
              <a:t>Modulation d’amplitude</a:t>
            </a:r>
          </a:p>
        </p:txBody>
      </p:sp>
      <p:sp>
        <p:nvSpPr>
          <p:cNvPr id="981" name="2 - Éléments sur la transmission"/>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Éléments sur la transmission</a:t>
            </a:r>
          </a:p>
        </p:txBody>
      </p:sp>
      <p:sp>
        <p:nvSpPr>
          <p:cNvPr id="982"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983" name="La modulation"/>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La modulation</a:t>
            </a:r>
          </a:p>
        </p:txBody>
      </p:sp>
      <p:pic>
        <p:nvPicPr>
          <p:cNvPr id="984" name="ModulationAmplitude.jpg" descr="ModulationAmplitude.jpg"/>
          <p:cNvPicPr>
            <a:picLocks noChangeAspect="1"/>
          </p:cNvPicPr>
          <p:nvPr/>
        </p:nvPicPr>
        <p:blipFill>
          <a:blip r:embed="rId2"/>
          <a:stretch>
            <a:fillRect/>
          </a:stretch>
        </p:blipFill>
        <p:spPr>
          <a:xfrm>
            <a:off x="720976" y="2282372"/>
            <a:ext cx="8062820" cy="4870083"/>
          </a:xfrm>
          <a:prstGeom prst="rect">
            <a:avLst/>
          </a:prstGeom>
          <a:ln w="12700">
            <a:miter lim="400000"/>
          </a:ln>
        </p:spPr>
      </p:pic>
      <p:sp>
        <p:nvSpPr>
          <p:cNvPr id="985" name="Fig 2.7 - Modulation d’amplitude"/>
          <p:cNvSpPr txBox="1"/>
          <p:nvPr/>
        </p:nvSpPr>
        <p:spPr>
          <a:xfrm>
            <a:off x="395581" y="7188200"/>
            <a:ext cx="3855947"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2.7 - Modulation d’amplitude</a:t>
            </a:r>
          </a:p>
        </p:txBody>
      </p:sp>
      <p:pic>
        <p:nvPicPr>
          <p:cNvPr id="986" name="phi_rj45.png" descr="phi_rj45.png"/>
          <p:cNvPicPr>
            <a:picLocks noChangeAspect="1"/>
          </p:cNvPicPr>
          <p:nvPr/>
        </p:nvPicPr>
        <p:blipFill>
          <a:blip r:embed="rId3"/>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198" name="Rectangle"/>
          <p:cNvSpPr/>
          <p:nvPr/>
        </p:nvSpPr>
        <p:spPr>
          <a:xfrm>
            <a:off x="265998" y="2025649"/>
            <a:ext cx="9767229" cy="4494518"/>
          </a:xfrm>
          <a:prstGeom prst="rect">
            <a:avLst/>
          </a:prstGeom>
          <a:solidFill>
            <a:srgbClr val="FFFFFF"/>
          </a:solidFill>
          <a:ln w="12700">
            <a:solidFill>
              <a:srgbClr val="C0C0C0"/>
            </a:solidFill>
            <a:miter lim="400000"/>
          </a:ln>
          <a:effectLst>
            <a:outerShdw blurRad="127000" dist="50800" dir="2700000" rotWithShape="0">
              <a:srgbClr val="000000">
                <a:alpha val="75000"/>
              </a:srgbClr>
            </a:outerShdw>
          </a:effectLst>
        </p:spPr>
        <p:txBody>
          <a:bodyPr lIns="0" tIns="0" rIns="0" bIns="0"/>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grpSp>
        <p:nvGrpSpPr>
          <p:cNvPr id="201" name="Grouper"/>
          <p:cNvGrpSpPr/>
          <p:nvPr/>
        </p:nvGrpSpPr>
        <p:grpSpPr>
          <a:xfrm>
            <a:off x="317500" y="1270000"/>
            <a:ext cx="9525000" cy="38100"/>
            <a:chOff x="0" y="0"/>
            <a:chExt cx="9525000" cy="38100"/>
          </a:xfrm>
        </p:grpSpPr>
        <p:sp>
          <p:nvSpPr>
            <p:cNvPr id="199"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00"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02" name="Numéro de diapositive"/>
          <p:cNvSpPr txBox="1">
            <a:spLocks noGrp="1"/>
          </p:cNvSpPr>
          <p:nvPr>
            <p:ph type="sldNum" sz="quarter" idx="4294967295"/>
          </p:nvPr>
        </p:nvSpPr>
        <p:spPr>
          <a:xfrm>
            <a:off x="9626600" y="7200900"/>
            <a:ext cx="266700"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203" name="Internet - réseaux et sécurité       Préface"/>
          <p:cNvSpPr txBox="1">
            <a:spLocks noGrp="1"/>
          </p:cNvSpPr>
          <p:nvPr>
            <p:ph type="title"/>
          </p:nvPr>
        </p:nvSpPr>
        <p:spPr>
          <a:prstGeom prst="rect">
            <a:avLst/>
          </a:prstGeom>
        </p:spPr>
        <p:txBody>
          <a:bodyPr/>
          <a:lstStyle/>
          <a:p>
            <a:r>
              <a:t>Internet - réseaux et sécurité 						</a:t>
            </a:r>
            <a:r>
              <a:rPr sz="2200" spc="-176">
                <a:latin typeface="Consolas"/>
                <a:ea typeface="Consolas"/>
                <a:cs typeface="Consolas"/>
                <a:sym typeface="Consolas"/>
              </a:rPr>
              <a:t>Préface</a:t>
            </a:r>
          </a:p>
        </p:txBody>
      </p:sp>
      <p:sp>
        <p:nvSpPr>
          <p:cNvPr id="204" name="2 - Prologue"/>
          <p:cNvSpPr txBox="1"/>
          <p:nvPr/>
        </p:nvSpPr>
        <p:spPr>
          <a:xfrm>
            <a:off x="279400" y="761999"/>
            <a:ext cx="9601200" cy="35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2 - Prologue</a:t>
            </a:r>
          </a:p>
        </p:txBody>
      </p:sp>
      <p:sp>
        <p:nvSpPr>
          <p:cNvPr id="205" name="Histoire des télécommunications…"/>
          <p:cNvSpPr txBox="1"/>
          <p:nvPr/>
        </p:nvSpPr>
        <p:spPr>
          <a:xfrm>
            <a:off x="10287000" y="1611333"/>
            <a:ext cx="3760964" cy="15271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pPr>
              <a:tabLst>
                <a:tab pos="711200" algn="l"/>
              </a:tabLst>
              <a:defRPr>
                <a:solidFill>
                  <a:srgbClr val="000000"/>
                </a:solidFill>
                <a:latin typeface="Arial"/>
                <a:ea typeface="Arial"/>
                <a:cs typeface="Arial"/>
                <a:sym typeface="Arial"/>
              </a:defRPr>
            </a:pPr>
            <a:endParaRPr/>
          </a:p>
          <a:p>
            <a:pPr marL="231428" indent="-231428">
              <a:buClr>
                <a:srgbClr val="000000"/>
              </a:buClr>
              <a:buSzPct val="100000"/>
              <a:buFont typeface="Arial"/>
              <a:buAutoNum type="arabicPeriod"/>
              <a:tabLst>
                <a:tab pos="711200" algn="l"/>
              </a:tabLst>
              <a:defRPr>
                <a:solidFill>
                  <a:srgbClr val="000000"/>
                </a:solidFill>
                <a:latin typeface="Arial"/>
                <a:ea typeface="Arial"/>
                <a:cs typeface="Arial"/>
                <a:sym typeface="Arial"/>
              </a:defRPr>
            </a:pPr>
            <a:r>
              <a:t>Histoire des télécommunications</a:t>
            </a:r>
            <a:br/>
            <a:endParaRPr/>
          </a:p>
          <a:p>
            <a:pPr marL="231428" indent="-231428">
              <a:buClr>
                <a:srgbClr val="000000"/>
              </a:buClr>
              <a:buSzPct val="100000"/>
              <a:buFont typeface="Arial"/>
              <a:buAutoNum type="arabicPeriod"/>
              <a:tabLst>
                <a:tab pos="711200" algn="l"/>
              </a:tabLst>
              <a:defRPr>
                <a:solidFill>
                  <a:srgbClr val="000000"/>
                </a:solidFill>
                <a:latin typeface="Arial"/>
                <a:ea typeface="Arial"/>
                <a:cs typeface="Arial"/>
                <a:sym typeface="Arial"/>
              </a:defRPr>
            </a:pPr>
            <a:r>
              <a:t>Qui a inventé le téléphone ?</a:t>
            </a:r>
            <a:br/>
            <a:endParaRPr/>
          </a:p>
        </p:txBody>
      </p:sp>
      <p:sp>
        <p:nvSpPr>
          <p:cNvPr id="206" name="Rectangle"/>
          <p:cNvSpPr txBox="1"/>
          <p:nvPr/>
        </p:nvSpPr>
        <p:spPr>
          <a:xfrm>
            <a:off x="279400" y="1460500"/>
            <a:ext cx="9601200" cy="5588000"/>
          </a:xfrm>
          <a:prstGeom prst="rect">
            <a:avLst/>
          </a:prstGeom>
          <a:ln w="12700">
            <a:miter lim="400000"/>
          </a:ln>
        </p:spPr>
        <p:txBody>
          <a:bodyPr lIns="25400" tIns="25400" rIns="25400" bIns="25400" anchor="ctr"/>
          <a:lstStyle/>
          <a:p>
            <a:pPr marL="230909" indent="-230909" defTabSz="457200">
              <a:spcBef>
                <a:spcPts val="100"/>
              </a:spcBef>
              <a:buClr>
                <a:srgbClr val="5C86B9"/>
              </a:buClr>
              <a:buSzPct val="50000"/>
              <a:buFont typeface="Zapf Dingbats"/>
              <a:buChar char="✤"/>
              <a:defRPr sz="2000" b="0" i="0" spc="0">
                <a:solidFill>
                  <a:srgbClr val="000000"/>
                </a:solidFill>
                <a:latin typeface="+mn-lt"/>
                <a:ea typeface="+mn-ea"/>
                <a:cs typeface="+mn-cs"/>
                <a:sym typeface="Book Antiqua"/>
              </a:defRPr>
            </a:pPr>
            <a:endParaRPr/>
          </a:p>
        </p:txBody>
      </p:sp>
      <p:pic>
        <p:nvPicPr>
          <p:cNvPr id="207" name="Network-icon.png" descr="Network-icon.png"/>
          <p:cNvPicPr>
            <a:picLocks noChangeAspect="1"/>
          </p:cNvPicPr>
          <p:nvPr/>
        </p:nvPicPr>
        <p:blipFill>
          <a:blip r:embed="rId3"/>
          <a:stretch>
            <a:fillRect/>
          </a:stretch>
        </p:blipFill>
        <p:spPr>
          <a:xfrm>
            <a:off x="9676483" y="110473"/>
            <a:ext cx="923721" cy="923720"/>
          </a:xfrm>
          <a:prstGeom prst="rect">
            <a:avLst/>
          </a:prstGeom>
          <a:ln w="12700">
            <a:miter lim="400000"/>
          </a:ln>
        </p:spPr>
      </p:pic>
      <p:sp>
        <p:nvSpPr>
          <p:cNvPr id="208" name="Taille de réseaux"/>
          <p:cNvSpPr txBox="1"/>
          <p:nvPr/>
        </p:nvSpPr>
        <p:spPr>
          <a:xfrm>
            <a:off x="289594" y="146050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Taille de réseaux</a:t>
            </a:r>
          </a:p>
        </p:txBody>
      </p:sp>
      <p:sp>
        <p:nvSpPr>
          <p:cNvPr id="209" name="Ligne"/>
          <p:cNvSpPr/>
          <p:nvPr/>
        </p:nvSpPr>
        <p:spPr>
          <a:xfrm>
            <a:off x="3030562" y="2731534"/>
            <a:ext cx="1460355" cy="1"/>
          </a:xfrm>
          <a:prstGeom prst="line">
            <a:avLst/>
          </a:prstGeom>
          <a:ln w="25400">
            <a:solidFill>
              <a:schemeClr val="accent3">
                <a:satOff val="35166"/>
                <a:lumOff val="-19898"/>
              </a:schemeClr>
            </a:solidFill>
            <a:miter lim="400000"/>
          </a:ln>
        </p:spPr>
        <p:txBody>
          <a:bodyPr lIns="50800" tIns="50800" rIns="50800" bIns="50800" anchor="ct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10" name="Fig 0.1 - Taille de réseaux"/>
          <p:cNvSpPr/>
          <p:nvPr/>
        </p:nvSpPr>
        <p:spPr>
          <a:xfrm>
            <a:off x="437959" y="6570639"/>
            <a:ext cx="3535968" cy="388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0.1 - Taille de réseaux</a:t>
            </a:r>
          </a:p>
        </p:txBody>
      </p:sp>
      <p:graphicFrame>
        <p:nvGraphicFramePr>
          <p:cNvPr id="211" name="Tableau sans nom"/>
          <p:cNvGraphicFramePr/>
          <p:nvPr/>
        </p:nvGraphicFramePr>
        <p:xfrm>
          <a:off x="421902" y="2282952"/>
          <a:ext cx="2626890" cy="3992612"/>
        </p:xfrm>
        <a:graphic>
          <a:graphicData uri="http://schemas.openxmlformats.org/drawingml/2006/table">
            <a:tbl>
              <a:tblPr firstRow="1">
                <a:tableStyleId>{4C3C2611-4C71-4FC5-86AE-919BDF0F9419}</a:tableStyleId>
              </a:tblPr>
              <a:tblGrid>
                <a:gridCol w="1230485">
                  <a:extLst>
                    <a:ext uri="{9D8B030D-6E8A-4147-A177-3AD203B41FA5}">
                      <a16:colId xmlns:a16="http://schemas.microsoft.com/office/drawing/2014/main" val="20000"/>
                    </a:ext>
                  </a:extLst>
                </a:gridCol>
                <a:gridCol w="1383703">
                  <a:extLst>
                    <a:ext uri="{9D8B030D-6E8A-4147-A177-3AD203B41FA5}">
                      <a16:colId xmlns:a16="http://schemas.microsoft.com/office/drawing/2014/main" val="20001"/>
                    </a:ext>
                  </a:extLst>
                </a:gridCol>
              </a:tblGrid>
              <a:tr h="442212">
                <a:tc gridSpan="2">
                  <a:txBody>
                    <a:bodyPr/>
                    <a:lstStyle/>
                    <a:p>
                      <a:pPr algn="ctr" defTabSz="450000">
                        <a:lnSpc>
                          <a:spcPct val="100000"/>
                        </a:lnSpc>
                        <a:spcBef>
                          <a:spcPts val="0"/>
                        </a:spcBef>
                        <a:defRPr sz="1800" b="0" i="0" spc="0">
                          <a:solidFill>
                            <a:srgbClr val="000000"/>
                          </a:solidFill>
                        </a:defRPr>
                      </a:pPr>
                      <a:r>
                        <a:rPr b="1">
                          <a:solidFill>
                            <a:schemeClr val="accent1">
                              <a:hueOff val="228644"/>
                              <a:lumOff val="-9058"/>
                            </a:schemeClr>
                          </a:solidFill>
                          <a:latin typeface="Helvetica"/>
                          <a:ea typeface="Helvetica"/>
                          <a:cs typeface="Helvetica"/>
                          <a:sym typeface="Helvetica"/>
                        </a:rPr>
                        <a:t>Taille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BEC0BF"/>
                    </a:solidFill>
                  </a:tcPr>
                </a:tc>
                <a:tc hMerge="1">
                  <a:txBody>
                    <a:bodyPr/>
                    <a:lstStyle/>
                    <a:p>
                      <a:endParaRPr lang="fr-FR"/>
                    </a:p>
                  </a:txBody>
                  <a:tcPr/>
                </a:tc>
                <a:extLst>
                  <a:ext uri="{0D108BD9-81ED-4DB2-BD59-A6C34878D82A}">
                    <a16:rowId xmlns:a16="http://schemas.microsoft.com/office/drawing/2014/main" val="10000"/>
                  </a:ext>
                </a:extLst>
              </a:tr>
              <a:tr h="442212">
                <a:tc>
                  <a:txBody>
                    <a:bodyPr/>
                    <a:lstStyle/>
                    <a:p>
                      <a:pPr algn="l" defTabSz="450000">
                        <a:lnSpc>
                          <a:spcPct val="100000"/>
                        </a:lnSpc>
                        <a:spcBef>
                          <a:spcPts val="0"/>
                        </a:spcBef>
                        <a:defRPr sz="1800" b="0" i="0" spc="0">
                          <a:solidFill>
                            <a:srgbClr val="000000"/>
                          </a:solidFill>
                        </a:defRPr>
                      </a:pPr>
                      <a:r>
                        <a:rPr sz="1600">
                          <a:latin typeface="Helvetica"/>
                          <a:ea typeface="Helvetica"/>
                          <a:cs typeface="Helvetica"/>
                          <a:sym typeface="Helvetica"/>
                        </a:rPr>
                        <a:t>1m</a:t>
                      </a:r>
                    </a:p>
                  </a:txBody>
                  <a:tcPr marL="63500" marR="63500" marT="63500" marB="63500" horzOverflow="overflow">
                    <a:lnL w="12700">
                      <a:solidFill>
                        <a:srgbClr val="000000"/>
                      </a:solidFill>
                      <a:miter lim="400000"/>
                    </a:lnL>
                    <a:lnT w="12700">
                      <a:solidFill>
                        <a:srgbClr val="000000"/>
                      </a:solidFill>
                      <a:miter lim="400000"/>
                    </a:lnT>
                    <a:lnB w="12700">
                      <a:solidFill>
                        <a:srgbClr val="000000"/>
                      </a:solidFill>
                      <a:miter lim="400000"/>
                    </a:lnB>
                  </a:tcPr>
                </a:tc>
                <a:tc>
                  <a:txBody>
                    <a:bodyPr/>
                    <a:lstStyle/>
                    <a:p>
                      <a:pPr algn="l" defTabSz="450000">
                        <a:lnSpc>
                          <a:spcPct val="100000"/>
                        </a:lnSpc>
                        <a:spcBef>
                          <a:spcPts val="0"/>
                        </a:spcBef>
                        <a:defRPr sz="1400" b="0" i="0" spc="0">
                          <a:solidFill>
                            <a:srgbClr val="000000"/>
                          </a:solidFill>
                          <a:latin typeface="Helvetica"/>
                          <a:ea typeface="Helvetica"/>
                          <a:cs typeface="Helvetica"/>
                          <a:sym typeface="Helvetica"/>
                        </a:defRPr>
                      </a:pPr>
                      <a:endParaRPr/>
                    </a:p>
                  </a:txBody>
                  <a:tcPr marL="63500" marR="63500" marT="63500" marB="63500" horzOverflow="overflow">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1"/>
                  </a:ext>
                </a:extLst>
              </a:tr>
              <a:tr h="442212">
                <a:tc>
                  <a:txBody>
                    <a:bodyPr/>
                    <a:lstStyle/>
                    <a:p>
                      <a:pPr algn="l" defTabSz="450000">
                        <a:lnSpc>
                          <a:spcPct val="100000"/>
                        </a:lnSpc>
                        <a:spcBef>
                          <a:spcPts val="0"/>
                        </a:spcBef>
                        <a:defRPr sz="1800" b="0" i="0" spc="0">
                          <a:solidFill>
                            <a:srgbClr val="000000"/>
                          </a:solidFill>
                        </a:defRPr>
                      </a:pPr>
                      <a:r>
                        <a:rPr sz="1600">
                          <a:latin typeface="Helvetica"/>
                          <a:ea typeface="Helvetica"/>
                          <a:cs typeface="Helvetica"/>
                          <a:sym typeface="Helvetica"/>
                        </a:rPr>
                        <a:t>10 m</a:t>
                      </a:r>
                    </a:p>
                  </a:txBody>
                  <a:tcPr marL="63500" marR="63500" marT="63500" marB="63500" horzOverflow="overflow">
                    <a:lnL w="12700">
                      <a:solidFill>
                        <a:srgbClr val="000000"/>
                      </a:solidFill>
                      <a:miter lim="400000"/>
                    </a:lnL>
                    <a:lnT w="12700">
                      <a:solidFill>
                        <a:srgbClr val="000000"/>
                      </a:solidFill>
                      <a:miter lim="400000"/>
                    </a:lnT>
                    <a:lnB w="12700">
                      <a:solidFill>
                        <a:srgbClr val="000000"/>
                      </a:solidFill>
                      <a:miter lim="400000"/>
                    </a:lnB>
                  </a:tcPr>
                </a:tc>
                <a:tc>
                  <a:txBody>
                    <a:bodyPr/>
                    <a:lstStyle/>
                    <a:p>
                      <a:pPr algn="l" defTabSz="450000">
                        <a:lnSpc>
                          <a:spcPct val="100000"/>
                        </a:lnSpc>
                        <a:spcBef>
                          <a:spcPts val="0"/>
                        </a:spcBef>
                        <a:defRPr sz="1800" b="0" i="0" spc="0">
                          <a:solidFill>
                            <a:srgbClr val="000000"/>
                          </a:solidFill>
                        </a:defRPr>
                      </a:pPr>
                      <a:r>
                        <a:rPr sz="1400">
                          <a:latin typeface="Helvetica"/>
                          <a:ea typeface="Helvetica"/>
                          <a:cs typeface="Helvetica"/>
                          <a:sym typeface="Helvetica"/>
                        </a:rPr>
                        <a:t>salle</a:t>
                      </a:r>
                    </a:p>
                  </a:txBody>
                  <a:tcPr marL="63500" marR="63500" marT="63500" marB="63500" horzOverflow="overflow">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2"/>
                  </a:ext>
                </a:extLst>
              </a:tr>
              <a:tr h="442212">
                <a:tc>
                  <a:txBody>
                    <a:bodyPr/>
                    <a:lstStyle/>
                    <a:p>
                      <a:pPr algn="l" defTabSz="450000">
                        <a:lnSpc>
                          <a:spcPct val="100000"/>
                        </a:lnSpc>
                        <a:spcBef>
                          <a:spcPts val="0"/>
                        </a:spcBef>
                        <a:defRPr sz="1800" b="0" i="0" spc="0">
                          <a:solidFill>
                            <a:srgbClr val="000000"/>
                          </a:solidFill>
                        </a:defRPr>
                      </a:pPr>
                      <a:r>
                        <a:rPr sz="1600">
                          <a:latin typeface="Helvetica"/>
                          <a:ea typeface="Helvetica"/>
                          <a:cs typeface="Helvetica"/>
                          <a:sym typeface="Helvetica"/>
                        </a:rPr>
                        <a:t>100 m</a:t>
                      </a:r>
                    </a:p>
                  </a:txBody>
                  <a:tcPr marL="63500" marR="63500" marT="63500" marB="63500" horzOverflow="overflow">
                    <a:lnL w="12700">
                      <a:solidFill>
                        <a:srgbClr val="000000"/>
                      </a:solidFill>
                      <a:miter lim="400000"/>
                    </a:lnL>
                    <a:lnT w="12700">
                      <a:solidFill>
                        <a:srgbClr val="000000"/>
                      </a:solidFill>
                      <a:miter lim="400000"/>
                    </a:lnT>
                    <a:lnB w="12700">
                      <a:solidFill>
                        <a:srgbClr val="000000"/>
                      </a:solidFill>
                      <a:miter lim="400000"/>
                    </a:lnB>
                  </a:tcPr>
                </a:tc>
                <a:tc rowSpan="2">
                  <a:txBody>
                    <a:bodyPr/>
                    <a:lstStyle/>
                    <a:p>
                      <a:pPr algn="l" defTabSz="450000">
                        <a:lnSpc>
                          <a:spcPct val="100000"/>
                        </a:lnSpc>
                        <a:spcBef>
                          <a:spcPts val="0"/>
                        </a:spcBef>
                        <a:defRPr sz="1800" b="0" i="0" spc="0">
                          <a:solidFill>
                            <a:srgbClr val="000000"/>
                          </a:solidFill>
                        </a:defRPr>
                      </a:pPr>
                      <a:r>
                        <a:rPr sz="1400">
                          <a:latin typeface="Helvetica"/>
                          <a:ea typeface="Helvetica"/>
                          <a:cs typeface="Helvetica"/>
                          <a:sym typeface="Helvetica"/>
                        </a:rPr>
                        <a:t>
entreprise</a:t>
                      </a:r>
                    </a:p>
                  </a:txBody>
                  <a:tcPr marL="63500" marR="63500" marT="63500" marB="63500" horzOverflow="overflow">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3"/>
                  </a:ext>
                </a:extLst>
              </a:tr>
              <a:tr h="442212">
                <a:tc>
                  <a:txBody>
                    <a:bodyPr/>
                    <a:lstStyle/>
                    <a:p>
                      <a:pPr algn="l" defTabSz="450000">
                        <a:lnSpc>
                          <a:spcPct val="100000"/>
                        </a:lnSpc>
                        <a:spcBef>
                          <a:spcPts val="0"/>
                        </a:spcBef>
                        <a:defRPr sz="1800" b="0" i="0" spc="0">
                          <a:solidFill>
                            <a:srgbClr val="000000"/>
                          </a:solidFill>
                        </a:defRPr>
                      </a:pPr>
                      <a:r>
                        <a:rPr sz="1600">
                          <a:latin typeface="Helvetica"/>
                          <a:ea typeface="Helvetica"/>
                          <a:cs typeface="Helvetica"/>
                          <a:sym typeface="Helvetica"/>
                        </a:rPr>
                        <a:t>1 km</a:t>
                      </a:r>
                    </a:p>
                  </a:txBody>
                  <a:tcPr marL="63500" marR="63500" marT="63500" marB="63500" horzOverflow="overflow">
                    <a:lnL w="12700">
                      <a:solidFill>
                        <a:srgbClr val="000000"/>
                      </a:solidFill>
                      <a:miter lim="400000"/>
                    </a:lnL>
                    <a:lnT w="12700">
                      <a:solidFill>
                        <a:srgbClr val="000000"/>
                      </a:solidFill>
                      <a:miter lim="400000"/>
                    </a:lnT>
                    <a:lnB w="12700">
                      <a:solidFill>
                        <a:srgbClr val="000000"/>
                      </a:solidFill>
                      <a:miter lim="400000"/>
                    </a:lnB>
                  </a:tcPr>
                </a:tc>
                <a:tc vMerge="1">
                  <a:txBody>
                    <a:bodyPr/>
                    <a:lstStyle/>
                    <a:p>
                      <a:endParaRPr lang="fr-FR"/>
                    </a:p>
                  </a:txBody>
                  <a:tcPr/>
                </a:tc>
                <a:extLst>
                  <a:ext uri="{0D108BD9-81ED-4DB2-BD59-A6C34878D82A}">
                    <a16:rowId xmlns:a16="http://schemas.microsoft.com/office/drawing/2014/main" val="10004"/>
                  </a:ext>
                </a:extLst>
              </a:tr>
              <a:tr h="442212">
                <a:tc>
                  <a:txBody>
                    <a:bodyPr/>
                    <a:lstStyle/>
                    <a:p>
                      <a:pPr algn="l" defTabSz="450000">
                        <a:lnSpc>
                          <a:spcPct val="100000"/>
                        </a:lnSpc>
                        <a:spcBef>
                          <a:spcPts val="0"/>
                        </a:spcBef>
                        <a:defRPr sz="1800" b="0" i="0" spc="0">
                          <a:solidFill>
                            <a:srgbClr val="000000"/>
                          </a:solidFill>
                        </a:defRPr>
                      </a:pPr>
                      <a:r>
                        <a:rPr sz="1600">
                          <a:latin typeface="Helvetica"/>
                          <a:ea typeface="Helvetica"/>
                          <a:cs typeface="Helvetica"/>
                          <a:sym typeface="Helvetica"/>
                        </a:rPr>
                        <a:t>10 km</a:t>
                      </a:r>
                    </a:p>
                  </a:txBody>
                  <a:tcPr marL="63500" marR="63500" marT="63500" marB="63500" horzOverflow="overflow">
                    <a:lnL w="12700">
                      <a:solidFill>
                        <a:srgbClr val="000000"/>
                      </a:solidFill>
                      <a:miter lim="400000"/>
                    </a:lnL>
                    <a:lnT w="12700">
                      <a:solidFill>
                        <a:srgbClr val="000000"/>
                      </a:solidFill>
                      <a:miter lim="400000"/>
                    </a:lnT>
                    <a:lnB w="12700">
                      <a:solidFill>
                        <a:srgbClr val="000000"/>
                      </a:solidFill>
                      <a:miter lim="400000"/>
                    </a:lnB>
                  </a:tcPr>
                </a:tc>
                <a:tc>
                  <a:txBody>
                    <a:bodyPr/>
                    <a:lstStyle/>
                    <a:p>
                      <a:pPr algn="l" defTabSz="450000">
                        <a:lnSpc>
                          <a:spcPct val="100000"/>
                        </a:lnSpc>
                        <a:spcBef>
                          <a:spcPts val="0"/>
                        </a:spcBef>
                        <a:defRPr sz="1800" b="0" i="0" spc="0">
                          <a:solidFill>
                            <a:srgbClr val="000000"/>
                          </a:solidFill>
                        </a:defRPr>
                      </a:pPr>
                      <a:r>
                        <a:rPr sz="1400">
                          <a:latin typeface="Helvetica"/>
                          <a:ea typeface="Helvetica"/>
                          <a:cs typeface="Helvetica"/>
                          <a:sym typeface="Helvetica"/>
                        </a:rPr>
                        <a:t>ville</a:t>
                      </a:r>
                    </a:p>
                  </a:txBody>
                  <a:tcPr marL="63500" marR="63500" marT="63500" marB="63500" horzOverflow="overflow">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5"/>
                  </a:ext>
                </a:extLst>
              </a:tr>
              <a:tr h="442212">
                <a:tc>
                  <a:txBody>
                    <a:bodyPr/>
                    <a:lstStyle/>
                    <a:p>
                      <a:pPr algn="l" defTabSz="450000">
                        <a:lnSpc>
                          <a:spcPct val="100000"/>
                        </a:lnSpc>
                        <a:spcBef>
                          <a:spcPts val="0"/>
                        </a:spcBef>
                        <a:defRPr sz="1800" b="0" i="0" spc="0">
                          <a:solidFill>
                            <a:srgbClr val="000000"/>
                          </a:solidFill>
                        </a:defRPr>
                      </a:pPr>
                      <a:r>
                        <a:rPr sz="1600">
                          <a:latin typeface="Helvetica"/>
                          <a:ea typeface="Helvetica"/>
                          <a:cs typeface="Helvetica"/>
                          <a:sym typeface="Helvetica"/>
                        </a:rPr>
                        <a:t>100 km</a:t>
                      </a:r>
                    </a:p>
                  </a:txBody>
                  <a:tcPr marL="63500" marR="63500" marT="63500" marB="63500" horzOverflow="overflow">
                    <a:lnL w="12700">
                      <a:solidFill>
                        <a:srgbClr val="000000"/>
                      </a:solidFill>
                      <a:miter lim="400000"/>
                    </a:lnL>
                    <a:lnT w="12700">
                      <a:solidFill>
                        <a:srgbClr val="000000"/>
                      </a:solidFill>
                      <a:miter lim="400000"/>
                    </a:lnT>
                    <a:lnB w="12700">
                      <a:solidFill>
                        <a:srgbClr val="000000"/>
                      </a:solidFill>
                      <a:miter lim="400000"/>
                    </a:lnB>
                  </a:tcPr>
                </a:tc>
                <a:tc>
                  <a:txBody>
                    <a:bodyPr/>
                    <a:lstStyle/>
                    <a:p>
                      <a:pPr algn="l" defTabSz="450000">
                        <a:lnSpc>
                          <a:spcPct val="100000"/>
                        </a:lnSpc>
                        <a:spcBef>
                          <a:spcPts val="0"/>
                        </a:spcBef>
                        <a:defRPr sz="1800" b="0" i="0" spc="0">
                          <a:solidFill>
                            <a:srgbClr val="000000"/>
                          </a:solidFill>
                        </a:defRPr>
                      </a:pPr>
                      <a:r>
                        <a:rPr sz="1400">
                          <a:latin typeface="Helvetica"/>
                          <a:ea typeface="Helvetica"/>
                          <a:cs typeface="Helvetica"/>
                          <a:sym typeface="Helvetica"/>
                        </a:rPr>
                        <a:t>région</a:t>
                      </a:r>
                    </a:p>
                  </a:txBody>
                  <a:tcPr marL="63500" marR="63500" marT="63500" marB="63500" horzOverflow="overflow">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6"/>
                  </a:ext>
                </a:extLst>
              </a:tr>
              <a:tr h="442212">
                <a:tc>
                  <a:txBody>
                    <a:bodyPr/>
                    <a:lstStyle/>
                    <a:p>
                      <a:pPr algn="l" defTabSz="450000">
                        <a:lnSpc>
                          <a:spcPct val="100000"/>
                        </a:lnSpc>
                        <a:spcBef>
                          <a:spcPts val="0"/>
                        </a:spcBef>
                        <a:defRPr sz="1800" b="0" i="0" spc="0">
                          <a:solidFill>
                            <a:srgbClr val="000000"/>
                          </a:solidFill>
                        </a:defRPr>
                      </a:pPr>
                      <a:r>
                        <a:rPr sz="1600">
                          <a:latin typeface="Helvetica"/>
                          <a:ea typeface="Helvetica"/>
                          <a:cs typeface="Helvetica"/>
                          <a:sym typeface="Helvetica"/>
                        </a:rPr>
                        <a:t>1000 km</a:t>
                      </a:r>
                    </a:p>
                  </a:txBody>
                  <a:tcPr marL="63500" marR="63500" marT="63500" marB="63500" horzOverflow="overflow">
                    <a:lnL w="12700">
                      <a:solidFill>
                        <a:srgbClr val="000000"/>
                      </a:solidFill>
                      <a:miter lim="400000"/>
                    </a:lnL>
                    <a:lnT w="12700">
                      <a:solidFill>
                        <a:srgbClr val="000000"/>
                      </a:solidFill>
                      <a:miter lim="400000"/>
                    </a:lnT>
                    <a:lnB w="12700">
                      <a:solidFill>
                        <a:srgbClr val="000000"/>
                      </a:solidFill>
                      <a:miter lim="400000"/>
                    </a:lnB>
                  </a:tcPr>
                </a:tc>
                <a:tc>
                  <a:txBody>
                    <a:bodyPr/>
                    <a:lstStyle/>
                    <a:p>
                      <a:pPr algn="l" defTabSz="450000">
                        <a:lnSpc>
                          <a:spcPct val="100000"/>
                        </a:lnSpc>
                        <a:spcBef>
                          <a:spcPts val="0"/>
                        </a:spcBef>
                        <a:defRPr sz="1800" b="0" i="0" spc="0">
                          <a:solidFill>
                            <a:srgbClr val="000000"/>
                          </a:solidFill>
                        </a:defRPr>
                      </a:pPr>
                      <a:r>
                        <a:rPr sz="1400">
                          <a:latin typeface="Helvetica"/>
                          <a:ea typeface="Helvetica"/>
                          <a:cs typeface="Helvetica"/>
                          <a:sym typeface="Helvetica"/>
                        </a:rPr>
                        <a:t>pays, continent</a:t>
                      </a:r>
                    </a:p>
                  </a:txBody>
                  <a:tcPr marL="63500" marR="63500" marT="63500" marB="63500" horzOverflow="overflow">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7"/>
                  </a:ext>
                </a:extLst>
              </a:tr>
              <a:tr h="442212">
                <a:tc>
                  <a:txBody>
                    <a:bodyPr/>
                    <a:lstStyle/>
                    <a:p>
                      <a:pPr algn="l" defTabSz="450000">
                        <a:lnSpc>
                          <a:spcPct val="100000"/>
                        </a:lnSpc>
                        <a:spcBef>
                          <a:spcPts val="0"/>
                        </a:spcBef>
                        <a:defRPr sz="1800" b="0" i="0" spc="0">
                          <a:solidFill>
                            <a:srgbClr val="000000"/>
                          </a:solidFill>
                        </a:defRPr>
                      </a:pPr>
                      <a:r>
                        <a:rPr sz="1600">
                          <a:latin typeface="Helvetica"/>
                          <a:ea typeface="Helvetica"/>
                          <a:cs typeface="Helvetica"/>
                          <a:sym typeface="Helvetica"/>
                        </a:rPr>
                        <a:t>10 000 km</a:t>
                      </a:r>
                    </a:p>
                  </a:txBody>
                  <a:tcPr marL="63500" marR="63500" marT="63500" marB="63500" horzOverflow="overflow">
                    <a:lnL w="12700">
                      <a:solidFill>
                        <a:srgbClr val="000000"/>
                      </a:solidFill>
                      <a:miter lim="400000"/>
                    </a:lnL>
                    <a:lnT w="12700">
                      <a:solidFill>
                        <a:srgbClr val="000000"/>
                      </a:solidFill>
                      <a:miter lim="400000"/>
                    </a:lnT>
                    <a:lnB w="12700">
                      <a:solidFill>
                        <a:srgbClr val="000000"/>
                      </a:solidFill>
                      <a:miter lim="400000"/>
                    </a:lnB>
                  </a:tcPr>
                </a:tc>
                <a:tc>
                  <a:txBody>
                    <a:bodyPr/>
                    <a:lstStyle/>
                    <a:p>
                      <a:pPr algn="l" defTabSz="450000">
                        <a:lnSpc>
                          <a:spcPct val="100000"/>
                        </a:lnSpc>
                        <a:spcBef>
                          <a:spcPts val="0"/>
                        </a:spcBef>
                        <a:defRPr sz="1800" b="0" i="0" spc="0">
                          <a:solidFill>
                            <a:srgbClr val="000000"/>
                          </a:solidFill>
                        </a:defRPr>
                      </a:pPr>
                      <a:r>
                        <a:rPr sz="1400">
                          <a:latin typeface="Helvetica"/>
                          <a:ea typeface="Helvetica"/>
                          <a:cs typeface="Helvetica"/>
                          <a:sym typeface="Helvetica"/>
                        </a:rPr>
                        <a:t>terre entière</a:t>
                      </a:r>
                    </a:p>
                  </a:txBody>
                  <a:tcPr marL="63500" marR="63500" marT="63500" marB="63500" horzOverflow="overflow">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8"/>
                  </a:ext>
                </a:extLst>
              </a:tr>
            </a:tbl>
          </a:graphicData>
        </a:graphic>
      </p:graphicFrame>
      <p:graphicFrame>
        <p:nvGraphicFramePr>
          <p:cNvPr id="212" name="Tableau 1"/>
          <p:cNvGraphicFramePr/>
          <p:nvPr/>
        </p:nvGraphicFramePr>
        <p:xfrm>
          <a:off x="4490621" y="2309403"/>
          <a:ext cx="5247245" cy="3939710"/>
        </p:xfrm>
        <a:graphic>
          <a:graphicData uri="http://schemas.openxmlformats.org/drawingml/2006/table">
            <a:tbl>
              <a:tblPr firstRow="1">
                <a:tableStyleId>{4C3C2611-4C71-4FC5-86AE-919BDF0F9419}</a:tableStyleId>
              </a:tblPr>
              <a:tblGrid>
                <a:gridCol w="2594025">
                  <a:extLst>
                    <a:ext uri="{9D8B030D-6E8A-4147-A177-3AD203B41FA5}">
                      <a16:colId xmlns:a16="http://schemas.microsoft.com/office/drawing/2014/main" val="20000"/>
                    </a:ext>
                  </a:extLst>
                </a:gridCol>
                <a:gridCol w="2640519">
                  <a:extLst>
                    <a:ext uri="{9D8B030D-6E8A-4147-A177-3AD203B41FA5}">
                      <a16:colId xmlns:a16="http://schemas.microsoft.com/office/drawing/2014/main" val="20001"/>
                    </a:ext>
                  </a:extLst>
                </a:gridCol>
              </a:tblGrid>
              <a:tr h="419100">
                <a:tc>
                  <a:txBody>
                    <a:bodyPr/>
                    <a:lstStyle/>
                    <a:p>
                      <a:pPr algn="ctr" defTabSz="450000">
                        <a:lnSpc>
                          <a:spcPct val="100000"/>
                        </a:lnSpc>
                        <a:spcBef>
                          <a:spcPts val="0"/>
                        </a:spcBef>
                        <a:defRPr sz="1800" b="0" i="0" spc="0">
                          <a:solidFill>
                            <a:srgbClr val="000000"/>
                          </a:solidFill>
                        </a:defRPr>
                      </a:pPr>
                      <a:r>
                        <a:rPr b="1">
                          <a:solidFill>
                            <a:schemeClr val="accent1">
                              <a:hueOff val="228644"/>
                              <a:lumOff val="-9058"/>
                            </a:schemeClr>
                          </a:solidFill>
                          <a:latin typeface="Helvetica"/>
                          <a:ea typeface="Helvetica"/>
                          <a:cs typeface="Helvetica"/>
                          <a:sym typeface="Helvetica"/>
                        </a:rPr>
                        <a:t>Abréviation</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BEC0BF"/>
                    </a:solidFill>
                  </a:tcPr>
                </a:tc>
                <a:tc>
                  <a:txBody>
                    <a:bodyPr/>
                    <a:lstStyle/>
                    <a:p>
                      <a:pPr algn="ctr" defTabSz="450000">
                        <a:lnSpc>
                          <a:spcPct val="100000"/>
                        </a:lnSpc>
                        <a:spcBef>
                          <a:spcPts val="0"/>
                        </a:spcBef>
                        <a:defRPr sz="1800" b="0" i="0" spc="0">
                          <a:solidFill>
                            <a:srgbClr val="000000"/>
                          </a:solidFill>
                        </a:defRPr>
                      </a:pPr>
                      <a:r>
                        <a:rPr b="1">
                          <a:solidFill>
                            <a:schemeClr val="accent1">
                              <a:hueOff val="228644"/>
                              <a:lumOff val="-9058"/>
                            </a:schemeClr>
                          </a:solidFill>
                          <a:latin typeface="Helvetica"/>
                          <a:ea typeface="Helvetica"/>
                          <a:cs typeface="Helvetica"/>
                          <a:sym typeface="Helvetica"/>
                        </a:rPr>
                        <a:t>Réseau</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BEC0BF"/>
                    </a:solidFill>
                  </a:tcPr>
                </a:tc>
                <a:extLst>
                  <a:ext uri="{0D108BD9-81ED-4DB2-BD59-A6C34878D82A}">
                    <a16:rowId xmlns:a16="http://schemas.microsoft.com/office/drawing/2014/main" val="10000"/>
                  </a:ext>
                </a:extLst>
              </a:tr>
              <a:tr h="654438">
                <a:tc>
                  <a:txBody>
                    <a:bodyPr/>
                    <a:lstStyle/>
                    <a:p>
                      <a:pPr algn="l" defTabSz="450000">
                        <a:lnSpc>
                          <a:spcPct val="100000"/>
                        </a:lnSpc>
                        <a:spcBef>
                          <a:spcPts val="0"/>
                        </a:spcBef>
                        <a:defRPr sz="1500" b="0" i="0" spc="0">
                          <a:solidFill>
                            <a:srgbClr val="000000"/>
                          </a:solidFill>
                          <a:latin typeface="Helvetica"/>
                          <a:ea typeface="Helvetica"/>
                          <a:cs typeface="Helvetica"/>
                          <a:sym typeface="Helvetica"/>
                        </a:defRPr>
                      </a:pPr>
                      <a:r>
                        <a:rPr sz="1700"/>
                        <a:t>PAN</a:t>
                      </a:r>
                      <a:br>
                        <a:rPr sz="1700"/>
                      </a:br>
                      <a:r>
                        <a:t>Personal Area Network</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0000">
                        <a:lnSpc>
                          <a:spcPct val="100000"/>
                        </a:lnSpc>
                        <a:spcBef>
                          <a:spcPts val="0"/>
                        </a:spcBef>
                        <a:defRPr sz="1800" b="0" i="0" spc="0">
                          <a:solidFill>
                            <a:srgbClr val="000000"/>
                          </a:solidFill>
                        </a:defRPr>
                      </a:pPr>
                      <a:r>
                        <a:rPr sz="1700">
                          <a:latin typeface="Helvetica"/>
                          <a:ea typeface="Helvetica"/>
                          <a:cs typeface="Helvetica"/>
                          <a:sym typeface="Helvetica"/>
                        </a:rPr>
                        <a:t>Réseau domestique</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1"/>
                  </a:ext>
                </a:extLst>
              </a:tr>
              <a:tr h="654438">
                <a:tc>
                  <a:txBody>
                    <a:bodyPr/>
                    <a:lstStyle/>
                    <a:p>
                      <a:pPr algn="l" defTabSz="450000">
                        <a:lnSpc>
                          <a:spcPct val="100000"/>
                        </a:lnSpc>
                        <a:spcBef>
                          <a:spcPts val="0"/>
                        </a:spcBef>
                        <a:defRPr sz="1500" b="0" i="0" spc="0">
                          <a:solidFill>
                            <a:srgbClr val="000000"/>
                          </a:solidFill>
                          <a:latin typeface="Helvetica"/>
                          <a:ea typeface="Helvetica"/>
                          <a:cs typeface="Helvetica"/>
                          <a:sym typeface="Helvetica"/>
                        </a:defRPr>
                      </a:pPr>
                      <a:r>
                        <a:rPr sz="1700"/>
                        <a:t>LAN</a:t>
                      </a:r>
                      <a:br>
                        <a:rPr sz="1700"/>
                      </a:br>
                      <a:r>
                        <a:t>Local Area Network</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0000">
                        <a:lnSpc>
                          <a:spcPct val="100000"/>
                        </a:lnSpc>
                        <a:spcBef>
                          <a:spcPts val="0"/>
                        </a:spcBef>
                        <a:defRPr sz="1800" b="0" i="0" spc="0">
                          <a:solidFill>
                            <a:srgbClr val="000000"/>
                          </a:solidFill>
                        </a:defRPr>
                      </a:pPr>
                      <a:r>
                        <a:rPr sz="1700">
                          <a:latin typeface="Helvetica"/>
                          <a:ea typeface="Helvetica"/>
                          <a:cs typeface="Helvetica"/>
                          <a:sym typeface="Helvetica"/>
                        </a:rPr>
                        <a:t>Réseau local</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2"/>
                  </a:ext>
                </a:extLst>
              </a:tr>
              <a:tr h="654438">
                <a:tc>
                  <a:txBody>
                    <a:bodyPr/>
                    <a:lstStyle/>
                    <a:p>
                      <a:pPr algn="l" defTabSz="450000">
                        <a:lnSpc>
                          <a:spcPct val="100000"/>
                        </a:lnSpc>
                        <a:spcBef>
                          <a:spcPts val="0"/>
                        </a:spcBef>
                        <a:defRPr sz="1500" b="0" i="0" spc="0">
                          <a:solidFill>
                            <a:srgbClr val="000000"/>
                          </a:solidFill>
                          <a:latin typeface="Helvetica"/>
                          <a:ea typeface="Helvetica"/>
                          <a:cs typeface="Helvetica"/>
                          <a:sym typeface="Helvetica"/>
                        </a:defRPr>
                      </a:pPr>
                      <a:r>
                        <a:rPr sz="1700"/>
                        <a:t>MAN</a:t>
                      </a:r>
                      <a:br>
                        <a:rPr sz="1700"/>
                      </a:br>
                      <a:r>
                        <a:t>Metropolitan Area Network</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0000">
                        <a:lnSpc>
                          <a:spcPct val="100000"/>
                        </a:lnSpc>
                        <a:spcBef>
                          <a:spcPts val="0"/>
                        </a:spcBef>
                        <a:defRPr sz="1800" b="0" i="0" spc="0">
                          <a:solidFill>
                            <a:srgbClr val="000000"/>
                          </a:solidFill>
                        </a:defRPr>
                      </a:pPr>
                      <a:r>
                        <a:rPr sz="1700">
                          <a:latin typeface="Helvetica"/>
                          <a:ea typeface="Helvetica"/>
                          <a:cs typeface="Helvetica"/>
                          <a:sym typeface="Helvetica"/>
                        </a:rPr>
                        <a:t>Réseau métropolitain</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3"/>
                  </a:ext>
                </a:extLst>
              </a:tr>
              <a:tr h="654438">
                <a:tc>
                  <a:txBody>
                    <a:bodyPr/>
                    <a:lstStyle/>
                    <a:p>
                      <a:pPr algn="l" defTabSz="450000">
                        <a:lnSpc>
                          <a:spcPct val="100000"/>
                        </a:lnSpc>
                        <a:spcBef>
                          <a:spcPts val="0"/>
                        </a:spcBef>
                        <a:defRPr sz="1500" b="0" i="0" spc="0">
                          <a:solidFill>
                            <a:srgbClr val="000000"/>
                          </a:solidFill>
                          <a:latin typeface="Helvetica"/>
                          <a:ea typeface="Helvetica"/>
                          <a:cs typeface="Helvetica"/>
                          <a:sym typeface="Helvetica"/>
                        </a:defRPr>
                      </a:pPr>
                      <a:r>
                        <a:rPr sz="1700"/>
                        <a:t>WAN</a:t>
                      </a:r>
                      <a:br>
                        <a:rPr sz="1700"/>
                      </a:br>
                      <a:r>
                        <a:t>Wide Area Network</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0000">
                        <a:lnSpc>
                          <a:spcPct val="100000"/>
                        </a:lnSpc>
                        <a:spcBef>
                          <a:spcPts val="0"/>
                        </a:spcBef>
                        <a:defRPr sz="1800" b="0" i="0" spc="0">
                          <a:solidFill>
                            <a:srgbClr val="000000"/>
                          </a:solidFill>
                        </a:defRPr>
                      </a:pPr>
                      <a:r>
                        <a:rPr sz="1700">
                          <a:latin typeface="Helvetica"/>
                          <a:ea typeface="Helvetica"/>
                          <a:cs typeface="Helvetica"/>
                          <a:sym typeface="Helvetica"/>
                        </a:rPr>
                        <a:t>Réseau longue distance
Réseau étendu</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4"/>
                  </a:ext>
                </a:extLst>
              </a:tr>
              <a:tr h="890156">
                <a:tc>
                  <a:txBody>
                    <a:bodyPr/>
                    <a:lstStyle/>
                    <a:p>
                      <a:pPr algn="l" defTabSz="450000">
                        <a:lnSpc>
                          <a:spcPct val="100000"/>
                        </a:lnSpc>
                        <a:spcBef>
                          <a:spcPts val="0"/>
                        </a:spcBef>
                        <a:defRPr sz="1700" b="0" i="0" spc="0">
                          <a:solidFill>
                            <a:srgbClr val="000000"/>
                          </a:solidFill>
                          <a:latin typeface="Helvetica"/>
                          <a:ea typeface="Helvetica"/>
                          <a:cs typeface="Helvetica"/>
                          <a:sym typeface="Helvetica"/>
                        </a:defRPr>
                      </a:pPr>
                      <a:r>
                        <a:t>GAN (</a:t>
                      </a:r>
                      <a:r>
                        <a:rPr sz="1500"/>
                        <a:t>Global Area Network)</a:t>
                      </a:r>
                    </a:p>
                    <a:p>
                      <a:pPr algn="l" defTabSz="450000">
                        <a:lnSpc>
                          <a:spcPct val="100000"/>
                        </a:lnSpc>
                        <a:spcBef>
                          <a:spcPts val="0"/>
                        </a:spcBef>
                        <a:defRPr sz="1700" b="0" i="0" spc="0">
                          <a:solidFill>
                            <a:srgbClr val="000000"/>
                          </a:solidFill>
                          <a:latin typeface="Helvetica"/>
                          <a:ea typeface="Helvetica"/>
                          <a:cs typeface="Helvetica"/>
                          <a:sym typeface="Helvetica"/>
                        </a:defRPr>
                      </a:pPr>
                      <a:r>
                        <a:rPr b="1"/>
                        <a:t>Internet</a:t>
                      </a:r>
                      <a:br/>
                      <a:endParaRP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0000">
                        <a:lnSpc>
                          <a:spcPct val="100000"/>
                        </a:lnSpc>
                        <a:spcBef>
                          <a:spcPts val="0"/>
                        </a:spcBef>
                        <a:defRPr sz="1500" b="0" i="0" spc="0">
                          <a:solidFill>
                            <a:srgbClr val="000000"/>
                          </a:solidFill>
                          <a:latin typeface="Helvetica"/>
                          <a:ea typeface="Helvetica"/>
                          <a:cs typeface="Helvetica"/>
                          <a:sym typeface="Helvetica"/>
                        </a:defRPr>
                      </a:pPr>
                      <a:r>
                        <a:t>Réseau mondial</a:t>
                      </a:r>
                      <a:br/>
                      <a:r>
                        <a:t>ex. : </a:t>
                      </a:r>
                      <a:r>
                        <a:rPr sz="1700"/>
                        <a:t>Internet </a:t>
                      </a:r>
                      <a:r>
                        <a:t>(Réseau de réseaux TCP/IP)</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5"/>
                  </a:ext>
                </a:extLst>
              </a:tr>
            </a:tbl>
          </a:graphicData>
        </a:graphic>
      </p:graphicFrame>
      <p:sp>
        <p:nvSpPr>
          <p:cNvPr id="213" name="Ligne"/>
          <p:cNvSpPr/>
          <p:nvPr/>
        </p:nvSpPr>
        <p:spPr>
          <a:xfrm flipV="1">
            <a:off x="3025385" y="3359172"/>
            <a:ext cx="1452148" cy="106248"/>
          </a:xfrm>
          <a:prstGeom prst="line">
            <a:avLst/>
          </a:prstGeom>
          <a:ln w="25400">
            <a:solidFill>
              <a:schemeClr val="accent3">
                <a:satOff val="35166"/>
                <a:lumOff val="-19898"/>
              </a:schemeClr>
            </a:solidFill>
            <a:miter lim="400000"/>
          </a:ln>
        </p:spPr>
        <p:txBody>
          <a:bodyPr lIns="50800" tIns="50800" rIns="50800" bIns="50800" anchor="ct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14" name="Ligne"/>
          <p:cNvSpPr/>
          <p:nvPr/>
        </p:nvSpPr>
        <p:spPr>
          <a:xfrm flipV="1">
            <a:off x="3045997" y="4021168"/>
            <a:ext cx="1449748" cy="452681"/>
          </a:xfrm>
          <a:prstGeom prst="line">
            <a:avLst/>
          </a:prstGeom>
          <a:ln w="25400">
            <a:solidFill>
              <a:schemeClr val="accent3">
                <a:satOff val="35166"/>
                <a:lumOff val="-19898"/>
              </a:schemeClr>
            </a:solidFill>
            <a:miter lim="400000"/>
          </a:ln>
        </p:spPr>
        <p:txBody>
          <a:bodyPr lIns="50800" tIns="50800" rIns="50800" bIns="50800" anchor="ct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15" name="Ligne"/>
          <p:cNvSpPr/>
          <p:nvPr/>
        </p:nvSpPr>
        <p:spPr>
          <a:xfrm flipV="1">
            <a:off x="3062022" y="4698910"/>
            <a:ext cx="1417698" cy="343740"/>
          </a:xfrm>
          <a:prstGeom prst="line">
            <a:avLst/>
          </a:prstGeom>
          <a:ln w="25400">
            <a:solidFill>
              <a:schemeClr val="accent3">
                <a:satOff val="35166"/>
                <a:lumOff val="-19898"/>
              </a:schemeClr>
            </a:solidFill>
            <a:miter lim="400000"/>
          </a:ln>
        </p:spPr>
        <p:txBody>
          <a:bodyPr lIns="50800" tIns="50800" rIns="50800" bIns="50800" anchor="ct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16" name="Ligne"/>
          <p:cNvSpPr/>
          <p:nvPr/>
        </p:nvSpPr>
        <p:spPr>
          <a:xfrm flipV="1">
            <a:off x="3053788" y="5330500"/>
            <a:ext cx="1449678" cy="627145"/>
          </a:xfrm>
          <a:prstGeom prst="line">
            <a:avLst/>
          </a:prstGeom>
          <a:ln w="25400">
            <a:solidFill>
              <a:schemeClr val="accent3">
                <a:satOff val="35166"/>
                <a:lumOff val="-19898"/>
              </a:schemeClr>
            </a:solidFill>
            <a:miter lim="400000"/>
          </a:ln>
        </p:spPr>
        <p:txBody>
          <a:bodyPr lIns="50800" tIns="50800" rIns="50800" bIns="50800" anchor="ct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17" name="Ligne"/>
          <p:cNvSpPr/>
          <p:nvPr/>
        </p:nvSpPr>
        <p:spPr>
          <a:xfrm>
            <a:off x="3039402" y="6241017"/>
            <a:ext cx="1462939" cy="2"/>
          </a:xfrm>
          <a:prstGeom prst="line">
            <a:avLst/>
          </a:prstGeom>
          <a:ln w="25400">
            <a:solidFill>
              <a:srgbClr val="000000"/>
            </a:solidFill>
            <a:miter lim="400000"/>
          </a:ln>
        </p:spPr>
        <p:txBody>
          <a:bodyPr lIns="50800" tIns="50800" rIns="50800" bIns="50800" anchor="ct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18" name="Texte"/>
          <p:cNvSpPr txBox="1"/>
          <p:nvPr/>
        </p:nvSpPr>
        <p:spPr>
          <a:xfrm>
            <a:off x="9626600" y="7200900"/>
            <a:ext cx="266700" cy="304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defTabSz="457200">
              <a:lnSpc>
                <a:spcPct val="100000"/>
              </a:lnSpc>
              <a:spcBef>
                <a:spcPts val="0"/>
              </a:spcBef>
              <a:defRPr sz="1200" b="0" i="0" spc="0">
                <a:solidFill>
                  <a:schemeClr val="accent1">
                    <a:hueOff val="54751"/>
                    <a:satOff val="-1697"/>
                    <a:lumOff val="-18038"/>
                  </a:schemeClr>
                </a:solidFill>
                <a:latin typeface="+mn-lt"/>
                <a:ea typeface="+mn-ea"/>
                <a:cs typeface="+mn-cs"/>
                <a:sym typeface="Book Antiqua"/>
              </a:defRPr>
            </a:lvl1pPr>
          </a:lstStyle>
          <a:p>
            <a:fld id="{86CB4B4D-7CA3-9044-876B-883B54F8677D}" type="slidenum">
              <a:t>4</a:t>
            </a:fld>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988" name="Rectangle"/>
          <p:cNvSpPr/>
          <p:nvPr/>
        </p:nvSpPr>
        <p:spPr>
          <a:xfrm>
            <a:off x="5211697" y="1400428"/>
            <a:ext cx="4715006" cy="5368543"/>
          </a:xfrm>
          <a:prstGeom prst="rect">
            <a:avLst/>
          </a:prstGeom>
          <a:solidFill>
            <a:srgbClr val="FFFFFF"/>
          </a:solidFill>
          <a:ln w="12700">
            <a:solidFill>
              <a:srgbClr val="C0C0C0"/>
            </a:solidFill>
            <a:miter lim="400000"/>
          </a:ln>
          <a:effectLst>
            <a:outerShdw blurRad="127000" dist="50800" dir="2700000" rotWithShape="0">
              <a:srgbClr val="000000">
                <a:alpha val="75000"/>
              </a:srgbClr>
            </a:outerShdw>
          </a:effectLst>
        </p:spPr>
        <p:txBody>
          <a:bodyPr lIns="0" tIns="0" rIns="0" bIns="0"/>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grpSp>
        <p:nvGrpSpPr>
          <p:cNvPr id="991" name="Grouper"/>
          <p:cNvGrpSpPr/>
          <p:nvPr/>
        </p:nvGrpSpPr>
        <p:grpSpPr>
          <a:xfrm>
            <a:off x="317500" y="1270000"/>
            <a:ext cx="9525000" cy="38100"/>
            <a:chOff x="0" y="0"/>
            <a:chExt cx="9525000" cy="38100"/>
          </a:xfrm>
        </p:grpSpPr>
        <p:sp>
          <p:nvSpPr>
            <p:cNvPr id="989"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990"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992"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40</a:t>
            </a:fld>
            <a:endParaRPr/>
          </a:p>
        </p:txBody>
      </p:sp>
      <p:sp>
        <p:nvSpPr>
          <p:cNvPr id="993" name="Modulation de fréquence…"/>
          <p:cNvSpPr txBox="1">
            <a:spLocks noGrp="1"/>
          </p:cNvSpPr>
          <p:nvPr>
            <p:ph type="body" sz="quarter" idx="1"/>
          </p:nvPr>
        </p:nvSpPr>
        <p:spPr>
          <a:xfrm>
            <a:off x="304800" y="1879600"/>
            <a:ext cx="4546600" cy="2812865"/>
          </a:xfrm>
          <a:prstGeom prst="rect">
            <a:avLst/>
          </a:prstGeom>
        </p:spPr>
        <p:txBody>
          <a:bodyPr lIns="25400" tIns="25400" rIns="25400" bIns="25400"/>
          <a:lstStyle/>
          <a:p>
            <a:pPr>
              <a:spcBef>
                <a:spcPts val="1500"/>
              </a:spcBef>
            </a:pPr>
            <a:r>
              <a:t>Modulation de fréquence</a:t>
            </a:r>
            <a:br/>
            <a:endParaRPr/>
          </a:p>
          <a:p>
            <a:pPr marL="571500" lvl="1" indent="-254000">
              <a:buSzPct val="75000"/>
              <a:buChar char="‣"/>
            </a:pPr>
            <a:r>
              <a:t>F</a:t>
            </a:r>
            <a:r>
              <a:rPr i="1"/>
              <a:t>requency-shift keying</a:t>
            </a:r>
            <a:r>
              <a:t> (FSK)</a:t>
            </a:r>
          </a:p>
          <a:p>
            <a:pPr marL="571500" lvl="1" indent="-254000">
              <a:buSzPct val="75000"/>
              <a:buChar char="‣"/>
            </a:pPr>
            <a:r>
              <a:t>Modulation par déplacement </a:t>
            </a:r>
            <a:br/>
            <a:r>
              <a:t>de fréquence (MDF)</a:t>
            </a:r>
          </a:p>
          <a:p>
            <a:endParaRPr/>
          </a:p>
          <a:p>
            <a:pPr>
              <a:spcBef>
                <a:spcPts val="1500"/>
              </a:spcBef>
            </a:pPr>
            <a:endParaRPr/>
          </a:p>
        </p:txBody>
      </p:sp>
      <p:sp>
        <p:nvSpPr>
          <p:cNvPr id="994" name="2 - Éléments sur la transmission"/>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Éléments sur la transmission</a:t>
            </a:r>
          </a:p>
        </p:txBody>
      </p:sp>
      <p:sp>
        <p:nvSpPr>
          <p:cNvPr id="995"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996" name="La modulation"/>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La modulation</a:t>
            </a:r>
          </a:p>
        </p:txBody>
      </p:sp>
      <p:pic>
        <p:nvPicPr>
          <p:cNvPr id="997" name="533px-Frequency-shift_keying_fr.svg.png" descr="533px-Frequency-shift_keying_fr.svg.png"/>
          <p:cNvPicPr>
            <a:picLocks noChangeAspect="1"/>
          </p:cNvPicPr>
          <p:nvPr/>
        </p:nvPicPr>
        <p:blipFill>
          <a:blip r:embed="rId2"/>
          <a:stretch>
            <a:fillRect/>
          </a:stretch>
        </p:blipFill>
        <p:spPr>
          <a:xfrm>
            <a:off x="5133911" y="1263911"/>
            <a:ext cx="4870578" cy="5482827"/>
          </a:xfrm>
          <a:prstGeom prst="rect">
            <a:avLst/>
          </a:prstGeom>
          <a:ln w="12700">
            <a:miter lim="400000"/>
          </a:ln>
        </p:spPr>
      </p:pic>
      <p:sp>
        <p:nvSpPr>
          <p:cNvPr id="998" name="Fig 2.8 - Modulation de fréquence"/>
          <p:cNvSpPr txBox="1"/>
          <p:nvPr/>
        </p:nvSpPr>
        <p:spPr>
          <a:xfrm>
            <a:off x="4431768" y="6948115"/>
            <a:ext cx="3800683"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2.8 - Modulation de fréquence</a:t>
            </a:r>
          </a:p>
        </p:txBody>
      </p:sp>
      <p:pic>
        <p:nvPicPr>
          <p:cNvPr id="999" name="phi_rj45.png" descr="phi_rj45.png"/>
          <p:cNvPicPr>
            <a:picLocks noChangeAspect="1"/>
          </p:cNvPicPr>
          <p:nvPr/>
        </p:nvPicPr>
        <p:blipFill>
          <a:blip r:embed="rId3"/>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1001" name="Rectangle"/>
          <p:cNvSpPr/>
          <p:nvPr/>
        </p:nvSpPr>
        <p:spPr>
          <a:xfrm>
            <a:off x="5186088" y="1480833"/>
            <a:ext cx="4796814" cy="5039334"/>
          </a:xfrm>
          <a:prstGeom prst="rect">
            <a:avLst/>
          </a:prstGeom>
          <a:solidFill>
            <a:srgbClr val="FFFFFF"/>
          </a:solidFill>
          <a:ln w="12700">
            <a:solidFill>
              <a:srgbClr val="C0C0C0"/>
            </a:solidFill>
            <a:miter lim="400000"/>
          </a:ln>
          <a:effectLst>
            <a:outerShdw blurRad="127000" dist="50800" dir="2700000" rotWithShape="0">
              <a:srgbClr val="000000">
                <a:alpha val="75000"/>
              </a:srgbClr>
            </a:outerShdw>
          </a:effectLst>
        </p:spPr>
        <p:txBody>
          <a:bodyPr lIns="0" tIns="0" rIns="0" bIns="0"/>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grpSp>
        <p:nvGrpSpPr>
          <p:cNvPr id="1004" name="Grouper"/>
          <p:cNvGrpSpPr/>
          <p:nvPr/>
        </p:nvGrpSpPr>
        <p:grpSpPr>
          <a:xfrm>
            <a:off x="317500" y="1270000"/>
            <a:ext cx="9525000" cy="38100"/>
            <a:chOff x="0" y="0"/>
            <a:chExt cx="9525000" cy="38100"/>
          </a:xfrm>
        </p:grpSpPr>
        <p:sp>
          <p:nvSpPr>
            <p:cNvPr id="100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00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005"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41</a:t>
            </a:fld>
            <a:endParaRPr/>
          </a:p>
        </p:txBody>
      </p:sp>
      <p:sp>
        <p:nvSpPr>
          <p:cNvPr id="1006" name="Modulation d'amplitude en quadrature…"/>
          <p:cNvSpPr txBox="1">
            <a:spLocks noGrp="1"/>
          </p:cNvSpPr>
          <p:nvPr>
            <p:ph type="body" sz="half" idx="1"/>
          </p:nvPr>
        </p:nvSpPr>
        <p:spPr>
          <a:xfrm>
            <a:off x="304800" y="1879600"/>
            <a:ext cx="4809513" cy="3944083"/>
          </a:xfrm>
          <a:prstGeom prst="rect">
            <a:avLst/>
          </a:prstGeom>
        </p:spPr>
        <p:txBody>
          <a:bodyPr lIns="25400" tIns="25400" rIns="25400" bIns="25400"/>
          <a:lstStyle/>
          <a:p>
            <a:pPr>
              <a:spcBef>
                <a:spcPts val="1500"/>
              </a:spcBef>
            </a:pPr>
            <a:r>
              <a:t>Modulation d'amplitude en quadrature</a:t>
            </a:r>
            <a:br/>
            <a:endParaRPr/>
          </a:p>
          <a:p>
            <a:pPr marL="571500" lvl="1" indent="-254000">
              <a:buSzPct val="75000"/>
              <a:buChar char="‣"/>
            </a:pPr>
            <a:r>
              <a:t>Modulation d’</a:t>
            </a:r>
            <a:r>
              <a:rPr b="1"/>
              <a:t>amplitude</a:t>
            </a:r>
            <a:r>
              <a:t> et de </a:t>
            </a:r>
            <a:r>
              <a:rPr b="1"/>
              <a:t>phase</a:t>
            </a:r>
          </a:p>
          <a:p>
            <a:pPr marL="571500" lvl="1" indent="-254000">
              <a:buSzPct val="75000"/>
              <a:buChar char="‣"/>
            </a:pPr>
            <a:r>
              <a:rPr i="1"/>
              <a:t>Quadrature Amplitude Modulation</a:t>
            </a:r>
            <a:r>
              <a:t>  (QAM)</a:t>
            </a:r>
          </a:p>
          <a:p>
            <a:pPr marL="571500" lvl="1" indent="-254000">
              <a:buSzPct val="75000"/>
              <a:buChar char="‣"/>
            </a:pPr>
            <a:r>
              <a:t>Voir : </a:t>
            </a:r>
            <a:r>
              <a:rPr u="sng">
                <a:hlinkClick r:id="rId2"/>
              </a:rPr>
              <a:t>https://claude-gimenes.fr/fr/p/21/509/2957</a:t>
            </a:r>
          </a:p>
          <a:p>
            <a:endParaRPr u="sng">
              <a:hlinkClick r:id="rId2"/>
            </a:endParaRPr>
          </a:p>
          <a:p>
            <a:pPr>
              <a:lnSpc>
                <a:spcPct val="100000"/>
              </a:lnSpc>
              <a:spcBef>
                <a:spcPts val="0"/>
              </a:spcBef>
              <a:buClrTx/>
              <a:buFontTx/>
              <a:defRPr sz="1400" b="1">
                <a:solidFill>
                  <a:srgbClr val="252525"/>
                </a:solidFill>
                <a:latin typeface="Helvetica"/>
                <a:ea typeface="Helvetica"/>
                <a:cs typeface="Helvetica"/>
                <a:sym typeface="Helvetica"/>
              </a:defRPr>
            </a:pPr>
            <a:endParaRPr u="sng">
              <a:hlinkClick r:id="rId2"/>
            </a:endParaRPr>
          </a:p>
        </p:txBody>
      </p:sp>
      <p:sp>
        <p:nvSpPr>
          <p:cNvPr id="1007" name="2 - Éléments sur la transmission"/>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Éléments sur la transmission</a:t>
            </a:r>
          </a:p>
        </p:txBody>
      </p:sp>
      <p:sp>
        <p:nvSpPr>
          <p:cNvPr id="1008"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1009" name="La modulation"/>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La modulation</a:t>
            </a:r>
          </a:p>
        </p:txBody>
      </p:sp>
      <p:sp>
        <p:nvSpPr>
          <p:cNvPr id="1010" name="Diagramme de constellation…"/>
          <p:cNvSpPr txBox="1"/>
          <p:nvPr/>
        </p:nvSpPr>
        <p:spPr>
          <a:xfrm>
            <a:off x="6282871" y="5538890"/>
            <a:ext cx="3625765" cy="9030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p>
            <a:pPr defTabSz="457200">
              <a:lnSpc>
                <a:spcPct val="100000"/>
              </a:lnSpc>
              <a:spcBef>
                <a:spcPts val="0"/>
              </a:spcBef>
              <a:defRPr sz="2100" b="0" i="0" spc="0">
                <a:solidFill>
                  <a:srgbClr val="0645AD"/>
                </a:solidFill>
                <a:latin typeface="Helvetica"/>
                <a:ea typeface="Helvetica"/>
                <a:cs typeface="Helvetica"/>
                <a:sym typeface="Helvetica"/>
              </a:defRPr>
            </a:pPr>
            <a:r>
              <a:rPr>
                <a:hlinkClick r:id="rId3"/>
              </a:rPr>
              <a:t>Diagramme de constellation</a:t>
            </a:r>
            <a:r>
              <a:rPr>
                <a:solidFill>
                  <a:srgbClr val="252525"/>
                </a:solidFill>
              </a:rPr>
              <a:t> </a:t>
            </a:r>
          </a:p>
          <a:p>
            <a:pPr defTabSz="457200">
              <a:lnSpc>
                <a:spcPct val="100000"/>
              </a:lnSpc>
              <a:spcBef>
                <a:spcPts val="0"/>
              </a:spcBef>
              <a:defRPr sz="2100" b="0" i="0" spc="0">
                <a:solidFill>
                  <a:srgbClr val="0645AD"/>
                </a:solidFill>
                <a:latin typeface="Helvetica"/>
                <a:ea typeface="Helvetica"/>
                <a:cs typeface="Helvetica"/>
                <a:sym typeface="Helvetica"/>
              </a:defRPr>
            </a:pPr>
            <a:r>
              <a:rPr>
                <a:solidFill>
                  <a:srgbClr val="252525"/>
                </a:solidFill>
              </a:rPr>
              <a:t>QAM à 8 états</a:t>
            </a:r>
          </a:p>
        </p:txBody>
      </p:sp>
      <p:pic>
        <p:nvPicPr>
          <p:cNvPr id="1011" name="cg-commnum-04_modu_qam_3.jpg" descr="cg-commnum-04_modu_qam_3.jpg"/>
          <p:cNvPicPr>
            <a:picLocks noChangeAspect="1"/>
          </p:cNvPicPr>
          <p:nvPr/>
        </p:nvPicPr>
        <p:blipFill>
          <a:blip r:embed="rId4"/>
          <a:stretch>
            <a:fillRect/>
          </a:stretch>
        </p:blipFill>
        <p:spPr>
          <a:xfrm>
            <a:off x="5251186" y="1593850"/>
            <a:ext cx="4636028" cy="3944083"/>
          </a:xfrm>
          <a:prstGeom prst="rect">
            <a:avLst/>
          </a:prstGeom>
          <a:ln w="12700">
            <a:miter lim="400000"/>
          </a:ln>
        </p:spPr>
      </p:pic>
      <p:sp>
        <p:nvSpPr>
          <p:cNvPr id="1012" name="Fig 2.9 - Modulation d'amplitude en quadrature"/>
          <p:cNvSpPr txBox="1"/>
          <p:nvPr/>
        </p:nvSpPr>
        <p:spPr>
          <a:xfrm>
            <a:off x="4452928" y="6776794"/>
            <a:ext cx="5272604"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2.9 - Modulation d'amplitude en quadrature</a:t>
            </a:r>
          </a:p>
        </p:txBody>
      </p:sp>
      <p:pic>
        <p:nvPicPr>
          <p:cNvPr id="1013" name="phi_rj45.png" descr="phi_rj45.png"/>
          <p:cNvPicPr>
            <a:picLocks noChangeAspect="1"/>
          </p:cNvPicPr>
          <p:nvPr/>
        </p:nvPicPr>
        <p:blipFill>
          <a:blip r:embed="rId5"/>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017" name="Grouper"/>
          <p:cNvGrpSpPr/>
          <p:nvPr/>
        </p:nvGrpSpPr>
        <p:grpSpPr>
          <a:xfrm>
            <a:off x="317500" y="1270000"/>
            <a:ext cx="9525000" cy="38100"/>
            <a:chOff x="0" y="0"/>
            <a:chExt cx="9525000" cy="38100"/>
          </a:xfrm>
        </p:grpSpPr>
        <p:sp>
          <p:nvSpPr>
            <p:cNvPr id="1015"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016"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018"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42</a:t>
            </a:fld>
            <a:endParaRPr/>
          </a:p>
        </p:txBody>
      </p:sp>
      <p:sp>
        <p:nvSpPr>
          <p:cNvPr id="1019" name="Modem ; transmission en large bande…"/>
          <p:cNvSpPr txBox="1">
            <a:spLocks noGrp="1"/>
          </p:cNvSpPr>
          <p:nvPr>
            <p:ph type="body" idx="1"/>
          </p:nvPr>
        </p:nvSpPr>
        <p:spPr>
          <a:xfrm>
            <a:off x="304800" y="1879600"/>
            <a:ext cx="8860132" cy="3860800"/>
          </a:xfrm>
          <a:prstGeom prst="rect">
            <a:avLst/>
          </a:prstGeom>
        </p:spPr>
        <p:txBody>
          <a:bodyPr lIns="25400" tIns="25400" rIns="25400" bIns="25400"/>
          <a:lstStyle/>
          <a:p>
            <a:pPr>
              <a:spcBef>
                <a:spcPts val="1500"/>
              </a:spcBef>
              <a:defRPr b="1"/>
            </a:pPr>
            <a:r>
              <a:t>Modem ; transmission en large bande</a:t>
            </a:r>
            <a:br/>
            <a:endParaRPr/>
          </a:p>
          <a:p>
            <a:pPr marL="482600" indent="-228600">
              <a:spcBef>
                <a:spcPts val="1500"/>
              </a:spcBef>
              <a:buSzPct val="100000"/>
              <a:buChar char="‣"/>
            </a:pPr>
            <a:r>
              <a:t>L’émetteur réalise la </a:t>
            </a:r>
            <a:r>
              <a:rPr b="1"/>
              <a:t>modulation</a:t>
            </a:r>
            <a:r>
              <a:t> avec un </a:t>
            </a:r>
            <a:r>
              <a:rPr b="1" i="1" u="sng"/>
              <a:t>mod</a:t>
            </a:r>
            <a:r>
              <a:rPr b="1" i="1"/>
              <a:t>ulateur.</a:t>
            </a:r>
          </a:p>
          <a:p>
            <a:pPr marL="482600" indent="-228600">
              <a:spcBef>
                <a:spcPts val="1500"/>
              </a:spcBef>
              <a:buSzPct val="100000"/>
              <a:buChar char="‣"/>
            </a:pPr>
            <a:r>
              <a:t>Le récepteur utilise un </a:t>
            </a:r>
            <a:r>
              <a:rPr b="1" i="1" u="sng"/>
              <a:t>dém</a:t>
            </a:r>
            <a:r>
              <a:rPr b="1" i="1"/>
              <a:t>odulateur</a:t>
            </a:r>
            <a:r>
              <a:t> pour restituer les données d’origine.</a:t>
            </a:r>
          </a:p>
          <a:p>
            <a:pPr marL="482600" indent="-228600">
              <a:spcBef>
                <a:spcPts val="1500"/>
              </a:spcBef>
              <a:buSzPct val="100000"/>
              <a:buChar char="‣"/>
            </a:pPr>
            <a:r>
              <a:t>Dans un ETCD (Équipement Terminal de Circuit de données), ces deux fonctions sont réalisées par un </a:t>
            </a:r>
            <a:r>
              <a:rPr b="1" i="1"/>
              <a:t>modem.</a:t>
            </a:r>
            <a:endParaRPr i="1"/>
          </a:p>
          <a:p>
            <a:pPr marL="482600" indent="-228600">
              <a:spcBef>
                <a:spcPts val="1500"/>
              </a:spcBef>
              <a:buSzPct val="100000"/>
              <a:buChar char="‣"/>
            </a:pPr>
            <a:r>
              <a:t>La transmission de signaux modulés est appelée </a:t>
            </a:r>
            <a:r>
              <a:rPr b="1"/>
              <a:t>transmission en large bande.</a:t>
            </a:r>
          </a:p>
        </p:txBody>
      </p:sp>
      <p:sp>
        <p:nvSpPr>
          <p:cNvPr id="1020" name="2 - Éléments sur la transmission"/>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Éléments sur la transmission</a:t>
            </a:r>
          </a:p>
        </p:txBody>
      </p:sp>
      <p:sp>
        <p:nvSpPr>
          <p:cNvPr id="1021"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1022" name="La modulation"/>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La modulation</a:t>
            </a:r>
          </a:p>
        </p:txBody>
      </p:sp>
      <p:pic>
        <p:nvPicPr>
          <p:cNvPr id="1023" name="phi_rj45.png" descr="phi_rj45.png"/>
          <p:cNvPicPr>
            <a:picLocks noChangeAspect="1"/>
          </p:cNvPicPr>
          <p:nvPr/>
        </p:nvPicPr>
        <p:blipFill>
          <a:blip r:embed="rId2"/>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027" name="Grouper"/>
          <p:cNvGrpSpPr/>
          <p:nvPr/>
        </p:nvGrpSpPr>
        <p:grpSpPr>
          <a:xfrm>
            <a:off x="317500" y="1270000"/>
            <a:ext cx="9525000" cy="38100"/>
            <a:chOff x="0" y="0"/>
            <a:chExt cx="9525000" cy="38100"/>
          </a:xfrm>
        </p:grpSpPr>
        <p:sp>
          <p:nvSpPr>
            <p:cNvPr id="1025"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026"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028"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43</a:t>
            </a:fld>
            <a:endParaRPr/>
          </a:p>
        </p:txBody>
      </p:sp>
      <p:sp>
        <p:nvSpPr>
          <p:cNvPr id="1029" name="Théorème de Shannon ou d'échantillonnage :…"/>
          <p:cNvSpPr txBox="1">
            <a:spLocks noGrp="1"/>
          </p:cNvSpPr>
          <p:nvPr>
            <p:ph type="body" idx="1"/>
          </p:nvPr>
        </p:nvSpPr>
        <p:spPr>
          <a:xfrm>
            <a:off x="300906" y="1879599"/>
            <a:ext cx="8860133" cy="5591294"/>
          </a:xfrm>
          <a:prstGeom prst="rect">
            <a:avLst/>
          </a:prstGeom>
        </p:spPr>
        <p:txBody>
          <a:bodyPr lIns="25400" tIns="25400" rIns="25400" bIns="25400"/>
          <a:lstStyle/>
          <a:p>
            <a:pPr>
              <a:spcBef>
                <a:spcPts val="1500"/>
              </a:spcBef>
              <a:defRPr sz="1800"/>
            </a:pPr>
            <a:r>
              <a:rPr b="1"/>
              <a:t>Théorème de Shannon ou d'échantillonnage :</a:t>
            </a:r>
          </a:p>
          <a:p>
            <a:pPr marL="546100" lvl="1" indent="-228600">
              <a:buSzPct val="75000"/>
              <a:buChar char="‣"/>
              <a:defRPr sz="1800"/>
            </a:pPr>
            <a:r>
              <a:t>La fréquence d’échantillonnage F</a:t>
            </a:r>
            <a:r>
              <a:rPr baseline="-5999"/>
              <a:t>éch</a:t>
            </a:r>
            <a:r>
              <a:t> doit être en rapport avec F</a:t>
            </a:r>
            <a:r>
              <a:rPr baseline="-5999"/>
              <a:t>max</a:t>
            </a:r>
            <a:r>
              <a:t>, la plus grande fréquence du signal à convertir :</a:t>
            </a:r>
          </a:p>
          <a:p>
            <a:pPr marL="596900" lvl="1" indent="-279400">
              <a:spcBef>
                <a:spcPts val="800"/>
              </a:spcBef>
              <a:buSzPct val="75000"/>
              <a:buChar char="‣"/>
              <a:defRPr sz="2200">
                <a:latin typeface="Consolas"/>
                <a:ea typeface="Consolas"/>
                <a:cs typeface="Consolas"/>
                <a:sym typeface="Consolas"/>
              </a:defRPr>
            </a:pPr>
            <a:r>
              <a:rPr>
                <a:solidFill>
                  <a:schemeClr val="accent5">
                    <a:lumOff val="-6018"/>
                  </a:schemeClr>
                </a:solidFill>
              </a:rPr>
              <a:t>F</a:t>
            </a:r>
            <a:r>
              <a:rPr baseline="-5999">
                <a:solidFill>
                  <a:schemeClr val="accent5">
                    <a:lumOff val="-6018"/>
                  </a:schemeClr>
                </a:solidFill>
              </a:rPr>
              <a:t>éch</a:t>
            </a:r>
            <a:r>
              <a:rPr>
                <a:solidFill>
                  <a:schemeClr val="accent5">
                    <a:lumOff val="-6018"/>
                  </a:schemeClr>
                </a:solidFill>
              </a:rPr>
              <a:t>  ≥  2 F</a:t>
            </a:r>
            <a:r>
              <a:rPr baseline="-5999">
                <a:solidFill>
                  <a:schemeClr val="accent5">
                    <a:lumOff val="-6018"/>
                  </a:schemeClr>
                </a:solidFill>
              </a:rPr>
              <a:t>max</a:t>
            </a:r>
          </a:p>
          <a:p>
            <a:pPr>
              <a:spcBef>
                <a:spcPts val="1500"/>
              </a:spcBef>
              <a:defRPr sz="1800"/>
            </a:pPr>
            <a:r>
              <a:rPr b="1"/>
              <a:t>Rapport signal / bruit</a:t>
            </a:r>
            <a:r>
              <a:t> = Signal / Noise =   </a:t>
            </a:r>
            <a:r>
              <a:rPr b="1"/>
              <a:t>S/N</a:t>
            </a:r>
          </a:p>
          <a:p>
            <a:pPr marL="546100" lvl="1" indent="-228600">
              <a:buSzPct val="75000"/>
              <a:buChar char="‣"/>
              <a:defRPr sz="1800"/>
            </a:pPr>
            <a:r>
              <a:t>Rapport entre la puissance </a:t>
            </a:r>
            <a:r>
              <a:rPr b="1"/>
              <a:t>S</a:t>
            </a:r>
            <a:r>
              <a:t> du signal transmis et la puissance </a:t>
            </a:r>
            <a:r>
              <a:rPr b="1"/>
              <a:t>N</a:t>
            </a:r>
            <a:r>
              <a:t> du bruit, souvent exprimé en décibel (dB) :</a:t>
            </a:r>
          </a:p>
          <a:p>
            <a:pPr marL="596900" lvl="1" indent="-279400">
              <a:spcBef>
                <a:spcPts val="800"/>
              </a:spcBef>
              <a:buSzPct val="75000"/>
              <a:buChar char="‣"/>
              <a:defRPr sz="2200">
                <a:latin typeface="Consolas"/>
                <a:ea typeface="Consolas"/>
                <a:cs typeface="Consolas"/>
                <a:sym typeface="Consolas"/>
              </a:defRPr>
            </a:pPr>
            <a:r>
              <a:rPr>
                <a:solidFill>
                  <a:schemeClr val="accent5">
                    <a:lumOff val="-6018"/>
                  </a:schemeClr>
                </a:solidFill>
              </a:rPr>
              <a:t>S/N </a:t>
            </a:r>
            <a:r>
              <a:rPr baseline="-5999">
                <a:solidFill>
                  <a:schemeClr val="accent5">
                    <a:lumOff val="-6018"/>
                  </a:schemeClr>
                </a:solidFill>
              </a:rPr>
              <a:t>db</a:t>
            </a:r>
            <a:r>
              <a:rPr>
                <a:solidFill>
                  <a:schemeClr val="accent5">
                    <a:lumOff val="-6018"/>
                  </a:schemeClr>
                </a:solidFill>
              </a:rPr>
              <a:t> = 10 log</a:t>
            </a:r>
            <a:r>
              <a:rPr baseline="-5999">
                <a:solidFill>
                  <a:schemeClr val="accent5">
                    <a:lumOff val="-6018"/>
                  </a:schemeClr>
                </a:solidFill>
              </a:rPr>
              <a:t>10</a:t>
            </a:r>
            <a:r>
              <a:rPr>
                <a:solidFill>
                  <a:schemeClr val="accent5">
                    <a:lumOff val="-6018"/>
                  </a:schemeClr>
                </a:solidFill>
              </a:rPr>
              <a:t> ( P</a:t>
            </a:r>
            <a:r>
              <a:rPr baseline="-5999">
                <a:solidFill>
                  <a:schemeClr val="accent5">
                    <a:lumOff val="-6018"/>
                  </a:schemeClr>
                </a:solidFill>
              </a:rPr>
              <a:t>S</a:t>
            </a:r>
            <a:r>
              <a:rPr>
                <a:solidFill>
                  <a:schemeClr val="accent5">
                    <a:lumOff val="-6018"/>
                  </a:schemeClr>
                </a:solidFill>
              </a:rPr>
              <a:t> / P</a:t>
            </a:r>
            <a:r>
              <a:rPr baseline="-5999">
                <a:solidFill>
                  <a:schemeClr val="accent5">
                    <a:lumOff val="-6018"/>
                  </a:schemeClr>
                </a:solidFill>
              </a:rPr>
              <a:t>N</a:t>
            </a:r>
            <a:r>
              <a:rPr>
                <a:solidFill>
                  <a:schemeClr val="accent5">
                    <a:lumOff val="-6018"/>
                  </a:schemeClr>
                </a:solidFill>
              </a:rPr>
              <a:t> )</a:t>
            </a:r>
          </a:p>
          <a:p>
            <a:pPr marL="863600" lvl="2" indent="-228600">
              <a:spcBef>
                <a:spcPts val="200"/>
              </a:spcBef>
              <a:buSzPct val="75000"/>
              <a:defRPr sz="1800"/>
            </a:pPr>
            <a:r>
              <a:t>Exemple : P</a:t>
            </a:r>
            <a:r>
              <a:rPr baseline="-5999"/>
              <a:t>S</a:t>
            </a:r>
            <a:r>
              <a:t> / P</a:t>
            </a:r>
            <a:r>
              <a:rPr baseline="-5999"/>
              <a:t>N  </a:t>
            </a:r>
            <a:r>
              <a:t>= 100  =&gt;  S/N</a:t>
            </a:r>
            <a:r>
              <a:rPr baseline="-5999"/>
              <a:t> db</a:t>
            </a:r>
            <a:r>
              <a:t> = 20 dB</a:t>
            </a:r>
          </a:p>
          <a:p>
            <a:pPr>
              <a:spcBef>
                <a:spcPts val="1500"/>
              </a:spcBef>
              <a:defRPr sz="1800"/>
            </a:pPr>
            <a:r>
              <a:rPr b="1"/>
              <a:t>Formule de Shannon</a:t>
            </a:r>
            <a:r>
              <a:t> : débit en fonction du bruit. Cela permet d’évaluer une </a:t>
            </a:r>
            <a:r>
              <a:rPr b="1"/>
              <a:t>capacité de transmission</a:t>
            </a:r>
            <a:r>
              <a:t> C d’un canal bruité :</a:t>
            </a:r>
          </a:p>
          <a:p>
            <a:pPr marL="550333" lvl="1" indent="-232833">
              <a:spcBef>
                <a:spcPts val="800"/>
              </a:spcBef>
              <a:buSzPct val="75000"/>
              <a:buChar char="‣"/>
              <a:defRPr sz="2200">
                <a:latin typeface="Consolas"/>
                <a:ea typeface="Consolas"/>
                <a:cs typeface="Consolas"/>
                <a:sym typeface="Consolas"/>
              </a:defRPr>
            </a:pPr>
            <a:r>
              <a:rPr>
                <a:solidFill>
                  <a:schemeClr val="accent5">
                    <a:lumOff val="-6018"/>
                  </a:schemeClr>
                </a:solidFill>
              </a:rPr>
              <a:t>C = W log</a:t>
            </a:r>
            <a:r>
              <a:rPr baseline="-5999">
                <a:solidFill>
                  <a:schemeClr val="accent5">
                    <a:lumOff val="-6018"/>
                  </a:schemeClr>
                </a:solidFill>
              </a:rPr>
              <a:t>2</a:t>
            </a:r>
            <a:r>
              <a:rPr>
                <a:solidFill>
                  <a:schemeClr val="accent5">
                    <a:lumOff val="-6018"/>
                  </a:schemeClr>
                </a:solidFill>
              </a:rPr>
              <a:t> ( 1 + S/N )</a:t>
            </a:r>
          </a:p>
          <a:p>
            <a:pPr marL="863600" lvl="2" indent="-228600">
              <a:buSzPct val="75000"/>
              <a:defRPr sz="1800"/>
            </a:pPr>
            <a:r>
              <a:t>C : Débit max. ; capacité de transmission, en </a:t>
            </a:r>
            <a:r>
              <a:rPr b="1"/>
              <a:t>bit/s</a:t>
            </a:r>
          </a:p>
          <a:p>
            <a:pPr marL="863600" lvl="2" indent="-228600">
              <a:buSzPct val="75000"/>
              <a:defRPr sz="1800"/>
            </a:pPr>
            <a:r>
              <a:t>W : Bande passante du canal de transmission, en </a:t>
            </a:r>
            <a:r>
              <a:rPr b="1"/>
              <a:t>Hz</a:t>
            </a:r>
          </a:p>
          <a:p>
            <a:pPr marL="863600" lvl="2" indent="-228600">
              <a:buSzPct val="75000"/>
              <a:defRPr sz="1800"/>
            </a:pPr>
            <a:r>
              <a:t>S/N : Rapport signal sur bruit (en valeur — pas en dB)</a:t>
            </a:r>
          </a:p>
        </p:txBody>
      </p:sp>
      <p:sp>
        <p:nvSpPr>
          <p:cNvPr id="1030" name="2 - Éléments sur la transmission"/>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Éléments sur la transmission</a:t>
            </a:r>
          </a:p>
        </p:txBody>
      </p:sp>
      <p:sp>
        <p:nvSpPr>
          <p:cNvPr id="1031"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1032" name="Quantifier le débit en fonction de la bande passante"/>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Quantifier le débit en fonction de la bande passante</a:t>
            </a:r>
          </a:p>
        </p:txBody>
      </p:sp>
      <p:pic>
        <p:nvPicPr>
          <p:cNvPr id="1033" name="phi_rj45.png" descr="phi_rj45.png"/>
          <p:cNvPicPr>
            <a:picLocks noChangeAspect="1"/>
          </p:cNvPicPr>
          <p:nvPr/>
        </p:nvPicPr>
        <p:blipFill>
          <a:blip r:embed="rId3"/>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039" name="Grouper"/>
          <p:cNvGrpSpPr/>
          <p:nvPr/>
        </p:nvGrpSpPr>
        <p:grpSpPr>
          <a:xfrm>
            <a:off x="317500" y="1270000"/>
            <a:ext cx="9525000" cy="38100"/>
            <a:chOff x="0" y="0"/>
            <a:chExt cx="9525000" cy="38100"/>
          </a:xfrm>
        </p:grpSpPr>
        <p:sp>
          <p:nvSpPr>
            <p:cNvPr id="1037"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038"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040"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44</a:t>
            </a:fld>
            <a:endParaRPr/>
          </a:p>
        </p:txBody>
      </p:sp>
      <p:sp>
        <p:nvSpPr>
          <p:cNvPr id="1041" name="Rapidité de modulation (ou rapidité de transmission)…"/>
          <p:cNvSpPr txBox="1">
            <a:spLocks noGrp="1"/>
          </p:cNvSpPr>
          <p:nvPr>
            <p:ph type="body" idx="1"/>
          </p:nvPr>
        </p:nvSpPr>
        <p:spPr>
          <a:xfrm>
            <a:off x="300906" y="2130307"/>
            <a:ext cx="8860133" cy="5340586"/>
          </a:xfrm>
          <a:prstGeom prst="rect">
            <a:avLst/>
          </a:prstGeom>
        </p:spPr>
        <p:txBody>
          <a:bodyPr lIns="25400" tIns="25400" rIns="25400" bIns="25400"/>
          <a:lstStyle/>
          <a:p>
            <a:pPr>
              <a:spcBef>
                <a:spcPts val="1500"/>
              </a:spcBef>
              <a:defRPr sz="1800"/>
            </a:pPr>
            <a:r>
              <a:rPr b="1"/>
              <a:t>Rapidité de modulation (ou rapidité de transmission)</a:t>
            </a:r>
          </a:p>
          <a:p>
            <a:pPr marL="546100" lvl="1" indent="-228600">
              <a:buSzPct val="75000"/>
              <a:buChar char="‣"/>
              <a:defRPr sz="1800"/>
            </a:pPr>
            <a:r>
              <a:t>La rapidité de modulation R, exprimé en bauds (bd), mesure le nombre de signaux transmits par unité de temps.</a:t>
            </a:r>
          </a:p>
          <a:p>
            <a:pPr marL="596900" lvl="1" indent="-279400">
              <a:spcBef>
                <a:spcPts val="800"/>
              </a:spcBef>
              <a:buSzPct val="75000"/>
              <a:buChar char="‣"/>
              <a:defRPr sz="2200">
                <a:latin typeface="Consolas"/>
                <a:ea typeface="Consolas"/>
                <a:cs typeface="Consolas"/>
                <a:sym typeface="Consolas"/>
              </a:defRPr>
            </a:pPr>
            <a:r>
              <a:rPr>
                <a:solidFill>
                  <a:schemeClr val="accent5">
                    <a:lumOff val="-6018"/>
                  </a:schemeClr>
                </a:solidFill>
              </a:rPr>
              <a:t>D = R log</a:t>
            </a:r>
            <a:r>
              <a:rPr baseline="-5999">
                <a:solidFill>
                  <a:schemeClr val="accent5">
                    <a:lumOff val="-6018"/>
                  </a:schemeClr>
                </a:solidFill>
              </a:rPr>
              <a:t>2</a:t>
            </a:r>
            <a:r>
              <a:rPr>
                <a:solidFill>
                  <a:schemeClr val="accent5">
                    <a:lumOff val="-6018"/>
                  </a:schemeClr>
                </a:solidFill>
              </a:rPr>
              <a:t> ( V )</a:t>
            </a:r>
          </a:p>
          <a:p>
            <a:pPr marL="863600" lvl="2" indent="-228600">
              <a:spcBef>
                <a:spcPts val="200"/>
              </a:spcBef>
              <a:buSzPct val="75000"/>
              <a:defRPr sz="1800"/>
            </a:pPr>
            <a:r>
              <a:t>D : débit binaire, en bit/s</a:t>
            </a:r>
          </a:p>
          <a:p>
            <a:pPr marL="863600" lvl="2" indent="-228600">
              <a:spcBef>
                <a:spcPts val="200"/>
              </a:spcBef>
              <a:buSzPct val="75000"/>
              <a:defRPr sz="1800"/>
            </a:pPr>
            <a:r>
              <a:t>R  : rapidité de modulation en bd (baud)</a:t>
            </a:r>
          </a:p>
          <a:p>
            <a:pPr marL="863600" lvl="2" indent="-228600">
              <a:spcBef>
                <a:spcPts val="200"/>
              </a:spcBef>
              <a:buSzPct val="75000"/>
              <a:defRPr sz="1800"/>
            </a:pPr>
            <a:r>
              <a:t>V : valence du signal ; nombre d'états significatifs possibles du signal</a:t>
            </a:r>
          </a:p>
          <a:p>
            <a:pPr marL="1498600" lvl="4" indent="-228600">
              <a:spcBef>
                <a:spcPts val="200"/>
              </a:spcBef>
              <a:buSzPct val="75000"/>
              <a:defRPr sz="1800"/>
            </a:pPr>
            <a:r>
              <a:t>Pour un signal bivalent,V=2 et D = R</a:t>
            </a:r>
          </a:p>
          <a:p>
            <a:pPr marL="1498600" lvl="4" indent="-228600">
              <a:spcBef>
                <a:spcPts val="200"/>
              </a:spcBef>
              <a:buSzPct val="75000"/>
              <a:defRPr sz="1800"/>
            </a:pPr>
            <a:r>
              <a:t>Pour un signal quadrivalent, V=4 et D = 2 R</a:t>
            </a:r>
          </a:p>
          <a:p>
            <a:pPr>
              <a:spcBef>
                <a:spcPts val="1500"/>
              </a:spcBef>
              <a:defRPr sz="1800"/>
            </a:pPr>
            <a:r>
              <a:rPr b="1"/>
              <a:t>Formule de Nyquist</a:t>
            </a:r>
          </a:p>
          <a:p>
            <a:pPr marL="550333" lvl="1" indent="-232833">
              <a:spcBef>
                <a:spcPts val="800"/>
              </a:spcBef>
              <a:buSzPct val="75000"/>
              <a:buChar char="‣"/>
              <a:defRPr sz="2200">
                <a:latin typeface="Consolas"/>
                <a:ea typeface="Consolas"/>
                <a:cs typeface="Consolas"/>
                <a:sym typeface="Consolas"/>
              </a:defRPr>
            </a:pPr>
            <a:r>
              <a:rPr>
                <a:solidFill>
                  <a:schemeClr val="accent5">
                    <a:lumOff val="-6018"/>
                  </a:schemeClr>
                </a:solidFill>
              </a:rPr>
              <a:t>D</a:t>
            </a:r>
            <a:r>
              <a:rPr baseline="-5999">
                <a:solidFill>
                  <a:schemeClr val="accent5">
                    <a:lumOff val="-6018"/>
                  </a:schemeClr>
                </a:solidFill>
              </a:rPr>
              <a:t>max</a:t>
            </a:r>
            <a:r>
              <a:rPr>
                <a:solidFill>
                  <a:schemeClr val="accent5">
                    <a:lumOff val="-6018"/>
                  </a:schemeClr>
                </a:solidFill>
              </a:rPr>
              <a:t> = 2 W log</a:t>
            </a:r>
            <a:r>
              <a:rPr baseline="-5999">
                <a:solidFill>
                  <a:schemeClr val="accent5">
                    <a:lumOff val="-6018"/>
                  </a:schemeClr>
                </a:solidFill>
              </a:rPr>
              <a:t>2</a:t>
            </a:r>
            <a:r>
              <a:rPr>
                <a:solidFill>
                  <a:schemeClr val="accent5">
                    <a:lumOff val="-6018"/>
                  </a:schemeClr>
                </a:solidFill>
              </a:rPr>
              <a:t> ( V )</a:t>
            </a:r>
          </a:p>
          <a:p>
            <a:pPr marL="863600" lvl="2" indent="-228600">
              <a:buSzPct val="75000"/>
              <a:defRPr sz="1800"/>
            </a:pPr>
            <a:r>
              <a:t>D</a:t>
            </a:r>
            <a:r>
              <a:rPr baseline="-5999"/>
              <a:t>max</a:t>
            </a:r>
            <a:r>
              <a:t> : Débit max., en </a:t>
            </a:r>
            <a:r>
              <a:rPr b="1"/>
              <a:t>bit/s</a:t>
            </a:r>
          </a:p>
          <a:p>
            <a:pPr marL="863600" lvl="2" indent="-228600">
              <a:buSzPct val="75000"/>
              <a:defRPr sz="1800"/>
            </a:pPr>
            <a:r>
              <a:t>W : Bande passante du canal de transmission, en </a:t>
            </a:r>
            <a:r>
              <a:rPr b="1"/>
              <a:t>Hz</a:t>
            </a:r>
          </a:p>
          <a:p>
            <a:pPr marL="863600" lvl="2" indent="-228600">
              <a:buSzPct val="75000"/>
              <a:defRPr sz="1800"/>
            </a:pPr>
            <a:r>
              <a:t>V :  Valence ; correspond au nombre de niveaux significatifs d'un signal. </a:t>
            </a:r>
          </a:p>
        </p:txBody>
      </p:sp>
      <p:sp>
        <p:nvSpPr>
          <p:cNvPr id="1042" name="2 - Éléments sur la transmission"/>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Éléments sur la transmission</a:t>
            </a:r>
          </a:p>
        </p:txBody>
      </p:sp>
      <p:sp>
        <p:nvSpPr>
          <p:cNvPr id="1043"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1044" name="Quantifier le débit en fonction de la bande passante"/>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Quantifier le débit en fonction de la bande passante</a:t>
            </a:r>
          </a:p>
        </p:txBody>
      </p:sp>
      <p:pic>
        <p:nvPicPr>
          <p:cNvPr id="1045" name="phi_rj45.png" descr="phi_rj45.png"/>
          <p:cNvPicPr>
            <a:picLocks noChangeAspect="1"/>
          </p:cNvPicPr>
          <p:nvPr/>
        </p:nvPicPr>
        <p:blipFill>
          <a:blip r:embed="rId3"/>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051" name="Rectangle"/>
          <p:cNvGrpSpPr/>
          <p:nvPr/>
        </p:nvGrpSpPr>
        <p:grpSpPr>
          <a:xfrm>
            <a:off x="295738" y="5752235"/>
            <a:ext cx="9568524" cy="1633577"/>
            <a:chOff x="0" y="0"/>
            <a:chExt cx="9568522" cy="1633575"/>
          </a:xfrm>
        </p:grpSpPr>
        <p:sp>
          <p:nvSpPr>
            <p:cNvPr id="1050" name="Rectangle"/>
            <p:cNvSpPr/>
            <p:nvPr/>
          </p:nvSpPr>
          <p:spPr>
            <a:xfrm>
              <a:off x="215900" y="139700"/>
              <a:ext cx="9136723" cy="1074776"/>
            </a:xfrm>
            <a:prstGeom prst="rect">
              <a:avLst/>
            </a:prstGeom>
            <a:solidFill>
              <a:srgbClr val="FFFFFF"/>
            </a:solidFill>
            <a:ln>
              <a:noFill/>
            </a:ln>
            <a:effectLst/>
          </p:spPr>
          <p:txBody>
            <a:bodyPr wrap="square" lIns="50800" tIns="50800" rIns="50800" bIns="50800" numCol="1" anchor="ctr">
              <a:noAutofit/>
            </a:bodyP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pic>
          <p:nvPicPr>
            <p:cNvPr id="1049" name="Rectangle Carré" descr="Rectangle Carré"/>
            <p:cNvPicPr>
              <a:picLocks/>
            </p:cNvPicPr>
            <p:nvPr/>
          </p:nvPicPr>
          <p:blipFill>
            <a:blip r:embed="rId3"/>
            <a:stretch>
              <a:fillRect/>
            </a:stretch>
          </p:blipFill>
          <p:spPr>
            <a:xfrm>
              <a:off x="0" y="-1"/>
              <a:ext cx="9568523" cy="1633577"/>
            </a:xfrm>
            <a:prstGeom prst="rect">
              <a:avLst/>
            </a:prstGeom>
            <a:effectLst/>
          </p:spPr>
        </p:pic>
      </p:grpSp>
      <p:grpSp>
        <p:nvGrpSpPr>
          <p:cNvPr id="1054" name="Grouper"/>
          <p:cNvGrpSpPr/>
          <p:nvPr/>
        </p:nvGrpSpPr>
        <p:grpSpPr>
          <a:xfrm>
            <a:off x="317500" y="1270000"/>
            <a:ext cx="9525000" cy="38100"/>
            <a:chOff x="0" y="0"/>
            <a:chExt cx="9525000" cy="38100"/>
          </a:xfrm>
        </p:grpSpPr>
        <p:sp>
          <p:nvSpPr>
            <p:cNvPr id="105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05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055"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45</a:t>
            </a:fld>
            <a:endParaRPr/>
          </a:p>
        </p:txBody>
      </p:sp>
      <p:sp>
        <p:nvSpPr>
          <p:cNvPr id="1056" name="La commutation est l’action d'associer temporairement des voies de transmission ou des circuits de télécommunication pendant la durée nécessaire au transfert de l’information.…"/>
          <p:cNvSpPr txBox="1">
            <a:spLocks noGrp="1"/>
          </p:cNvSpPr>
          <p:nvPr>
            <p:ph type="body" idx="1"/>
          </p:nvPr>
        </p:nvSpPr>
        <p:spPr>
          <a:xfrm>
            <a:off x="268284" y="2057400"/>
            <a:ext cx="9152723" cy="4990263"/>
          </a:xfrm>
          <a:prstGeom prst="rect">
            <a:avLst/>
          </a:prstGeom>
        </p:spPr>
        <p:txBody>
          <a:bodyPr lIns="25400" tIns="25400" rIns="25400" bIns="25400" anchor="t"/>
          <a:lstStyle/>
          <a:p>
            <a:pPr marL="254000" lvl="1" indent="-254000" defTabSz="355600">
              <a:spcBef>
                <a:spcPts val="1500"/>
              </a:spcBef>
              <a:buClr>
                <a:srgbClr val="5C86B9"/>
              </a:buClr>
              <a:buSzPct val="50000"/>
              <a:buFont typeface="Zapf Dingbats"/>
              <a:defRPr spc="-39"/>
            </a:pPr>
            <a:r>
              <a:t>La commutation est l’action d'associer temporairement des voies de transmission ou des circuits de télécommunication pendant la durée nécessaire au transfert de l’information.</a:t>
            </a:r>
          </a:p>
          <a:p>
            <a:pPr marL="254000" lvl="1" indent="-254000" defTabSz="355600">
              <a:spcBef>
                <a:spcPts val="900"/>
              </a:spcBef>
              <a:buClr>
                <a:srgbClr val="5C86B9"/>
              </a:buClr>
              <a:buSzPct val="50000"/>
              <a:buFont typeface="Zapf Dingbats"/>
              <a:defRPr spc="-39"/>
            </a:pPr>
            <a:r>
              <a:t>Les types de commutation</a:t>
            </a:r>
          </a:p>
          <a:p>
            <a:pPr marL="571500" lvl="2" indent="-254000" defTabSz="355600">
              <a:spcBef>
                <a:spcPts val="500"/>
              </a:spcBef>
              <a:buSzPct val="75000"/>
              <a:defRPr spc="-39"/>
            </a:pPr>
            <a:r>
              <a:rPr b="1"/>
              <a:t>Commutation de circuits</a:t>
            </a:r>
            <a:r>
              <a:t> (</a:t>
            </a:r>
            <a:r>
              <a:rPr i="1"/>
              <a:t>circuit switching</a:t>
            </a:r>
            <a:r>
              <a:t>)</a:t>
            </a:r>
          </a:p>
          <a:p>
            <a:pPr marL="889000" lvl="3" indent="-254000" defTabSz="355600">
              <a:buSzPct val="75000"/>
              <a:defRPr sz="1900" spc="-38"/>
            </a:pPr>
            <a:r>
              <a:t>Établir un circuit de bout-en-bout entre deux utilisateurs avant toute transmission d’informations.</a:t>
            </a:r>
          </a:p>
          <a:p>
            <a:pPr marL="889000" lvl="3" indent="-254000" defTabSz="355600">
              <a:buSzPct val="75000"/>
              <a:defRPr sz="1900" spc="-38"/>
            </a:pPr>
            <a:r>
              <a:t>Monopoliser ce circuit pendant toute la communication.</a:t>
            </a:r>
          </a:p>
          <a:p>
            <a:pPr marL="889000" lvl="3" indent="-254000" defTabSz="355600">
              <a:buSzPct val="75000"/>
              <a:defRPr sz="1900" spc="-38"/>
            </a:pPr>
            <a:r>
              <a:t>Libérer le circuit au terme de la communication.</a:t>
            </a:r>
          </a:p>
          <a:p>
            <a:pPr marL="889000" lvl="3" indent="-254000" defTabSz="355600">
              <a:buSzPct val="75000"/>
              <a:defRPr sz="1900" spc="-38"/>
            </a:pPr>
            <a:r>
              <a:rPr b="1"/>
              <a:t>Exemple</a:t>
            </a:r>
            <a:r>
              <a:t> : </a:t>
            </a:r>
            <a:r>
              <a:rPr sz="1700" spc="-34"/>
              <a:t>Pour établir une communication téléphonique entre 2 abonnés A et B, </a:t>
            </a:r>
            <a:br>
              <a:rPr sz="1700" spc="-34"/>
            </a:br>
            <a:r>
              <a:rPr sz="1700" spc="-34"/>
              <a:t>un circuit physique doit être établi à travers les différents relais du système téléphonique.</a:t>
            </a:r>
          </a:p>
        </p:txBody>
      </p:sp>
      <p:sp>
        <p:nvSpPr>
          <p:cNvPr id="1057" name="3 - La commutation"/>
          <p:cNvSpPr txBox="1"/>
          <p:nvPr/>
        </p:nvSpPr>
        <p:spPr>
          <a:xfrm>
            <a:off x="279400" y="77470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3 - La commutation</a:t>
            </a:r>
          </a:p>
        </p:txBody>
      </p:sp>
      <p:sp>
        <p:nvSpPr>
          <p:cNvPr id="1058" name="La couche physique Ch.2"/>
          <p:cNvSpPr txBox="1"/>
          <p:nvPr/>
        </p:nvSpPr>
        <p:spPr>
          <a:xfrm>
            <a:off x="279400" y="142895"/>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1059" name="Définitions"/>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Définitions </a:t>
            </a:r>
          </a:p>
        </p:txBody>
      </p:sp>
      <p:pic>
        <p:nvPicPr>
          <p:cNvPr id="1060" name="phi_rj45.png" descr="phi_rj45.png"/>
          <p:cNvPicPr>
            <a:picLocks noChangeAspect="1"/>
          </p:cNvPicPr>
          <p:nvPr/>
        </p:nvPicPr>
        <p:blipFill>
          <a:blip r:embed="rId4"/>
          <a:stretch>
            <a:fillRect/>
          </a:stretch>
        </p:blipFill>
        <p:spPr>
          <a:xfrm>
            <a:off x="8042629" y="74380"/>
            <a:ext cx="847856" cy="1122342"/>
          </a:xfrm>
          <a:prstGeom prst="rect">
            <a:avLst/>
          </a:prstGeom>
          <a:ln w="12700">
            <a:miter lim="400000"/>
          </a:ln>
        </p:spPr>
      </p:pic>
      <p:sp>
        <p:nvSpPr>
          <p:cNvPr id="1061" name="Fig 2.12 - Liaison téléphonique entre 2 abonnés"/>
          <p:cNvSpPr txBox="1"/>
          <p:nvPr/>
        </p:nvSpPr>
        <p:spPr>
          <a:xfrm>
            <a:off x="462522" y="7210431"/>
            <a:ext cx="5065912"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2.12 - Liaison téléphonique entre 2 abonnés</a:t>
            </a:r>
          </a:p>
        </p:txBody>
      </p:sp>
      <p:grpSp>
        <p:nvGrpSpPr>
          <p:cNvPr id="1091" name="Grouper"/>
          <p:cNvGrpSpPr/>
          <p:nvPr/>
        </p:nvGrpSpPr>
        <p:grpSpPr>
          <a:xfrm>
            <a:off x="480457" y="5781658"/>
            <a:ext cx="9389034" cy="1230219"/>
            <a:chOff x="0" y="0"/>
            <a:chExt cx="9389032" cy="1230218"/>
          </a:xfrm>
        </p:grpSpPr>
        <p:sp>
          <p:nvSpPr>
            <p:cNvPr id="1062" name="CS"/>
            <p:cNvSpPr txBox="1"/>
            <p:nvPr/>
          </p:nvSpPr>
          <p:spPr>
            <a:xfrm>
              <a:off x="3615267" y="0"/>
              <a:ext cx="387404" cy="3280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lvl1pPr defTabSz="457200">
                <a:spcBef>
                  <a:spcPts val="100"/>
                </a:spcBef>
                <a:buClr>
                  <a:srgbClr val="040F6A"/>
                </a:buClr>
                <a:buFont typeface="Lucida Grande"/>
                <a:defRPr sz="1400" i="0" spc="0">
                  <a:solidFill>
                    <a:srgbClr val="000000"/>
                  </a:solidFill>
                  <a:latin typeface="Helvetica"/>
                  <a:ea typeface="Helvetica"/>
                  <a:cs typeface="Helvetica"/>
                  <a:sym typeface="Helvetica"/>
                </a:defRPr>
              </a:lvl1pPr>
            </a:lstStyle>
            <a:p>
              <a:r>
                <a:t>CS</a:t>
              </a:r>
            </a:p>
          </p:txBody>
        </p:sp>
        <p:grpSp>
          <p:nvGrpSpPr>
            <p:cNvPr id="1065" name="Grouper"/>
            <p:cNvGrpSpPr/>
            <p:nvPr/>
          </p:nvGrpSpPr>
          <p:grpSpPr>
            <a:xfrm>
              <a:off x="526860" y="687763"/>
              <a:ext cx="1355333" cy="360813"/>
              <a:chOff x="0" y="0"/>
              <a:chExt cx="1355331" cy="360812"/>
            </a:xfrm>
          </p:grpSpPr>
          <p:sp>
            <p:nvSpPr>
              <p:cNvPr id="1063" name="Rectangle aux angles arrondis"/>
              <p:cNvSpPr/>
              <p:nvPr/>
            </p:nvSpPr>
            <p:spPr>
              <a:xfrm rot="16199989">
                <a:off x="-370" y="369"/>
                <a:ext cx="360812" cy="360073"/>
              </a:xfrm>
              <a:prstGeom prst="roundRect">
                <a:avLst>
                  <a:gd name="adj" fmla="val 14816"/>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064" name="Ligne"/>
              <p:cNvSpPr/>
              <p:nvPr/>
            </p:nvSpPr>
            <p:spPr>
              <a:xfrm flipV="1">
                <a:off x="360071" y="164003"/>
                <a:ext cx="995261" cy="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nvGrpSpPr>
            <p:cNvPr id="1069" name="Grouper"/>
            <p:cNvGrpSpPr/>
            <p:nvPr/>
          </p:nvGrpSpPr>
          <p:grpSpPr>
            <a:xfrm>
              <a:off x="1882192" y="623400"/>
              <a:ext cx="458274" cy="459215"/>
              <a:chOff x="0" y="0"/>
              <a:chExt cx="458272" cy="459214"/>
            </a:xfrm>
          </p:grpSpPr>
          <p:sp>
            <p:nvSpPr>
              <p:cNvPr id="1066" name="Cercle"/>
              <p:cNvSpPr/>
              <p:nvPr/>
            </p:nvSpPr>
            <p:spPr>
              <a:xfrm>
                <a:off x="0" y="0"/>
                <a:ext cx="458273" cy="459215"/>
              </a:xfrm>
              <a:prstGeom prst="ellipse">
                <a:avLst/>
              </a:prstGeom>
              <a:gradFill flip="none" rotWithShape="1">
                <a:gsLst>
                  <a:gs pos="0">
                    <a:schemeClr val="accent1">
                      <a:hueOff val="109194"/>
                      <a:satOff val="-4874"/>
                      <a:lumOff val="12971"/>
                    </a:schemeClr>
                  </a:gs>
                  <a:gs pos="100000">
                    <a:srgbClr val="E7E3FF"/>
                  </a:gs>
                </a:gsLst>
                <a:lin ang="2160000" scaled="0"/>
              </a:gradFill>
              <a:ln w="12700" cap="flat">
                <a:solidFill>
                  <a:srgbClr val="000000"/>
                </a:solidFill>
                <a:prstDash val="solid"/>
                <a:miter lim="400000"/>
              </a:ln>
              <a:effectLst/>
            </p:spPr>
            <p:txBody>
              <a:bodyPr wrap="square" lIns="38100" tIns="38100" rIns="38100" bIns="38100" numCol="1" anchor="ctr">
                <a:noAutofit/>
              </a:bodyP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sp>
            <p:nvSpPr>
              <p:cNvPr id="1067" name="Ligne"/>
              <p:cNvSpPr/>
              <p:nvPr/>
            </p:nvSpPr>
            <p:spPr>
              <a:xfrm>
                <a:off x="65078" y="65211"/>
                <a:ext cx="311361" cy="312001"/>
              </a:xfrm>
              <a:prstGeom prst="line">
                <a:avLst/>
              </a:prstGeom>
              <a:noFill/>
              <a:ln w="25400" cap="flat">
                <a:solidFill>
                  <a:srgbClr val="48556C"/>
                </a:solidFill>
                <a:prstDash val="solid"/>
                <a:miter lim="400000"/>
              </a:ln>
              <a:effectLst/>
            </p:spPr>
            <p:txBody>
              <a:bodyPr wrap="square" lIns="0" tIns="0" rIns="0" bIns="0" numCol="1" anchor="t">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068" name="Ligne"/>
              <p:cNvSpPr/>
              <p:nvPr/>
            </p:nvSpPr>
            <p:spPr>
              <a:xfrm flipV="1">
                <a:off x="81835" y="82002"/>
                <a:ext cx="311361" cy="312002"/>
              </a:xfrm>
              <a:prstGeom prst="line">
                <a:avLst/>
              </a:prstGeom>
              <a:noFill/>
              <a:ln w="25400" cap="flat">
                <a:solidFill>
                  <a:srgbClr val="48556C"/>
                </a:solidFill>
                <a:prstDash val="solid"/>
                <a:miter lim="400000"/>
              </a:ln>
              <a:effectLst/>
            </p:spPr>
            <p:txBody>
              <a:bodyPr wrap="square" lIns="0" tIns="0" rIns="0" bIns="0" numCol="1" anchor="t">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070" name="Cercle"/>
            <p:cNvSpPr/>
            <p:nvPr/>
          </p:nvSpPr>
          <p:spPr>
            <a:xfrm>
              <a:off x="3469781" y="311789"/>
              <a:ext cx="458274" cy="459216"/>
            </a:xfrm>
            <a:prstGeom prst="ellipse">
              <a:avLst/>
            </a:prstGeom>
            <a:gradFill flip="none" rotWithShape="1">
              <a:gsLst>
                <a:gs pos="0">
                  <a:srgbClr val="BB2D00"/>
                </a:gs>
                <a:gs pos="100000">
                  <a:srgbClr val="FFCDBA"/>
                </a:gs>
              </a:gsLst>
              <a:lin ang="2160000" scaled="0"/>
            </a:gradFill>
            <a:ln w="12700" cap="flat">
              <a:solidFill>
                <a:srgbClr val="000000"/>
              </a:solidFill>
              <a:prstDash val="solid"/>
              <a:miter lim="400000"/>
            </a:ln>
            <a:effectLst/>
          </p:spPr>
          <p:txBody>
            <a:bodyPr wrap="square" lIns="38100" tIns="38100" rIns="38100" bIns="38100" numCol="1" anchor="ctr">
              <a:noAutofit/>
            </a:bodyP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sp>
          <p:nvSpPr>
            <p:cNvPr id="1071" name="Ligne"/>
            <p:cNvSpPr/>
            <p:nvPr/>
          </p:nvSpPr>
          <p:spPr>
            <a:xfrm>
              <a:off x="3534855" y="377001"/>
              <a:ext cx="311362" cy="312002"/>
            </a:xfrm>
            <a:prstGeom prst="line">
              <a:avLst/>
            </a:prstGeom>
            <a:noFill/>
            <a:ln w="25400" cap="flat">
              <a:solidFill>
                <a:srgbClr val="48556C"/>
              </a:solidFill>
              <a:prstDash val="solid"/>
              <a:miter lim="400000"/>
            </a:ln>
            <a:effectLst/>
          </p:spPr>
          <p:txBody>
            <a:bodyPr wrap="square" lIns="0" tIns="0" rIns="0" bIns="0" numCol="1" anchor="t">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072" name="Ligne"/>
            <p:cNvSpPr/>
            <p:nvPr/>
          </p:nvSpPr>
          <p:spPr>
            <a:xfrm flipV="1">
              <a:off x="3551616" y="393792"/>
              <a:ext cx="311360" cy="312002"/>
            </a:xfrm>
            <a:prstGeom prst="line">
              <a:avLst/>
            </a:prstGeom>
            <a:noFill/>
            <a:ln w="25400" cap="flat">
              <a:solidFill>
                <a:srgbClr val="48556C"/>
              </a:solidFill>
              <a:prstDash val="solid"/>
              <a:miter lim="400000"/>
            </a:ln>
            <a:effectLst/>
          </p:spPr>
          <p:txBody>
            <a:bodyPr wrap="square" lIns="0" tIns="0" rIns="0" bIns="0" numCol="1" anchor="t">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nvGrpSpPr>
            <p:cNvPr id="1076" name="Grouper"/>
            <p:cNvGrpSpPr/>
            <p:nvPr/>
          </p:nvGrpSpPr>
          <p:grpSpPr>
            <a:xfrm>
              <a:off x="6644962" y="590598"/>
              <a:ext cx="458274" cy="459216"/>
              <a:chOff x="0" y="0"/>
              <a:chExt cx="458272" cy="459214"/>
            </a:xfrm>
          </p:grpSpPr>
          <p:sp>
            <p:nvSpPr>
              <p:cNvPr id="1073" name="Cercle"/>
              <p:cNvSpPr/>
              <p:nvPr/>
            </p:nvSpPr>
            <p:spPr>
              <a:xfrm>
                <a:off x="0" y="0"/>
                <a:ext cx="458273" cy="459215"/>
              </a:xfrm>
              <a:prstGeom prst="ellipse">
                <a:avLst/>
              </a:prstGeom>
              <a:gradFill flip="none" rotWithShape="1">
                <a:gsLst>
                  <a:gs pos="0">
                    <a:schemeClr val="accent1">
                      <a:hueOff val="109194"/>
                      <a:satOff val="-4874"/>
                      <a:lumOff val="12971"/>
                    </a:schemeClr>
                  </a:gs>
                  <a:gs pos="100000">
                    <a:srgbClr val="E7E3FF"/>
                  </a:gs>
                </a:gsLst>
                <a:lin ang="2160000" scaled="0"/>
              </a:gradFill>
              <a:ln w="12700" cap="flat">
                <a:solidFill>
                  <a:srgbClr val="000000"/>
                </a:solidFill>
                <a:prstDash val="solid"/>
                <a:miter lim="400000"/>
              </a:ln>
              <a:effectLst/>
            </p:spPr>
            <p:txBody>
              <a:bodyPr wrap="square" lIns="38100" tIns="38100" rIns="38100" bIns="38100" numCol="1" anchor="ctr">
                <a:noAutofit/>
              </a:bodyP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sp>
            <p:nvSpPr>
              <p:cNvPr id="1074" name="Ligne"/>
              <p:cNvSpPr/>
              <p:nvPr/>
            </p:nvSpPr>
            <p:spPr>
              <a:xfrm>
                <a:off x="65078" y="65211"/>
                <a:ext cx="311361" cy="312001"/>
              </a:xfrm>
              <a:prstGeom prst="line">
                <a:avLst/>
              </a:prstGeom>
              <a:noFill/>
              <a:ln w="25400" cap="flat">
                <a:solidFill>
                  <a:srgbClr val="48556C"/>
                </a:solidFill>
                <a:prstDash val="solid"/>
                <a:miter lim="400000"/>
              </a:ln>
              <a:effectLst/>
            </p:spPr>
            <p:txBody>
              <a:bodyPr wrap="square" lIns="0" tIns="0" rIns="0" bIns="0" numCol="1" anchor="t">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075" name="Ligne"/>
              <p:cNvSpPr/>
              <p:nvPr/>
            </p:nvSpPr>
            <p:spPr>
              <a:xfrm flipV="1">
                <a:off x="81835" y="82002"/>
                <a:ext cx="311361" cy="312002"/>
              </a:xfrm>
              <a:prstGeom prst="line">
                <a:avLst/>
              </a:prstGeom>
              <a:noFill/>
              <a:ln w="25400" cap="flat">
                <a:solidFill>
                  <a:srgbClr val="48556C"/>
                </a:solidFill>
                <a:prstDash val="solid"/>
                <a:miter lim="400000"/>
              </a:ln>
              <a:effectLst/>
            </p:spPr>
            <p:txBody>
              <a:bodyPr wrap="square" lIns="0" tIns="0" rIns="0" bIns="0" numCol="1" anchor="t">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nvGrpSpPr>
            <p:cNvPr id="1079" name="Grouper"/>
            <p:cNvGrpSpPr/>
            <p:nvPr/>
          </p:nvGrpSpPr>
          <p:grpSpPr>
            <a:xfrm flipH="1">
              <a:off x="7119594" y="656200"/>
              <a:ext cx="1355333" cy="360814"/>
              <a:chOff x="0" y="0"/>
              <a:chExt cx="1355331" cy="360812"/>
            </a:xfrm>
          </p:grpSpPr>
          <p:sp>
            <p:nvSpPr>
              <p:cNvPr id="1077" name="Rectangle aux angles arrondis"/>
              <p:cNvSpPr/>
              <p:nvPr/>
            </p:nvSpPr>
            <p:spPr>
              <a:xfrm rot="16199989">
                <a:off x="-370" y="369"/>
                <a:ext cx="360812" cy="360073"/>
              </a:xfrm>
              <a:prstGeom prst="roundRect">
                <a:avLst>
                  <a:gd name="adj" fmla="val 14816"/>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078" name="Ligne"/>
              <p:cNvSpPr/>
              <p:nvPr/>
            </p:nvSpPr>
            <p:spPr>
              <a:xfrm flipV="1">
                <a:off x="360071" y="164003"/>
                <a:ext cx="995261" cy="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080" name="Ligne"/>
            <p:cNvSpPr/>
            <p:nvPr/>
          </p:nvSpPr>
          <p:spPr>
            <a:xfrm flipV="1">
              <a:off x="2324100" y="557796"/>
              <a:ext cx="1162050" cy="29521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081" name="Abonné A"/>
            <p:cNvSpPr txBox="1"/>
            <p:nvPr/>
          </p:nvSpPr>
          <p:spPr>
            <a:xfrm>
              <a:off x="0" y="221587"/>
              <a:ext cx="1034727" cy="3280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lvl1pPr defTabSz="457200">
                <a:spcBef>
                  <a:spcPts val="100"/>
                </a:spcBef>
                <a:buClr>
                  <a:srgbClr val="040F6A"/>
                </a:buClr>
                <a:buFont typeface="Lucida Grande"/>
                <a:defRPr sz="1400" i="0" spc="0">
                  <a:solidFill>
                    <a:srgbClr val="000000"/>
                  </a:solidFill>
                  <a:latin typeface="Helvetica"/>
                  <a:ea typeface="Helvetica"/>
                  <a:cs typeface="Helvetica"/>
                  <a:sym typeface="Helvetica"/>
                </a:defRPr>
              </a:lvl1pPr>
            </a:lstStyle>
            <a:p>
              <a:r>
                <a:t>Abonné A</a:t>
              </a:r>
            </a:p>
          </p:txBody>
        </p:sp>
        <p:sp>
          <p:nvSpPr>
            <p:cNvPr id="1082" name="CL"/>
            <p:cNvSpPr txBox="1"/>
            <p:nvPr/>
          </p:nvSpPr>
          <p:spPr>
            <a:xfrm>
              <a:off x="1931292" y="213386"/>
              <a:ext cx="376376" cy="3280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lvl1pPr defTabSz="457200">
                <a:spcBef>
                  <a:spcPts val="100"/>
                </a:spcBef>
                <a:buClr>
                  <a:srgbClr val="040F6A"/>
                </a:buClr>
                <a:buFont typeface="Lucida Grande"/>
                <a:defRPr sz="1400" i="0" spc="0">
                  <a:solidFill>
                    <a:srgbClr val="000000"/>
                  </a:solidFill>
                  <a:latin typeface="Helvetica"/>
                  <a:ea typeface="Helvetica"/>
                  <a:cs typeface="Helvetica"/>
                  <a:sym typeface="Helvetica"/>
                </a:defRPr>
              </a:lvl1pPr>
            </a:lstStyle>
            <a:p>
              <a:r>
                <a:t>CL</a:t>
              </a:r>
            </a:p>
          </p:txBody>
        </p:sp>
        <p:sp>
          <p:nvSpPr>
            <p:cNvPr id="1083" name="Cercle"/>
            <p:cNvSpPr/>
            <p:nvPr/>
          </p:nvSpPr>
          <p:spPr>
            <a:xfrm>
              <a:off x="4975531" y="771003"/>
              <a:ext cx="458274" cy="459216"/>
            </a:xfrm>
            <a:prstGeom prst="ellipse">
              <a:avLst/>
            </a:prstGeom>
            <a:gradFill flip="none" rotWithShape="1">
              <a:gsLst>
                <a:gs pos="0">
                  <a:srgbClr val="BB2D00"/>
                </a:gs>
                <a:gs pos="100000">
                  <a:srgbClr val="FFCDBA"/>
                </a:gs>
              </a:gsLst>
              <a:lin ang="2160000" scaled="0"/>
            </a:gradFill>
            <a:ln w="12700" cap="flat">
              <a:solidFill>
                <a:srgbClr val="000000"/>
              </a:solidFill>
              <a:prstDash val="solid"/>
              <a:miter lim="400000"/>
            </a:ln>
            <a:effectLst/>
          </p:spPr>
          <p:txBody>
            <a:bodyPr wrap="square" lIns="38100" tIns="38100" rIns="38100" bIns="38100" numCol="1" anchor="ctr">
              <a:noAutofit/>
            </a:bodyP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sp>
          <p:nvSpPr>
            <p:cNvPr id="1084" name="Ligne"/>
            <p:cNvSpPr/>
            <p:nvPr/>
          </p:nvSpPr>
          <p:spPr>
            <a:xfrm>
              <a:off x="5041002" y="836606"/>
              <a:ext cx="311361" cy="312001"/>
            </a:xfrm>
            <a:prstGeom prst="line">
              <a:avLst/>
            </a:prstGeom>
            <a:noFill/>
            <a:ln w="25400" cap="flat">
              <a:solidFill>
                <a:srgbClr val="48556C"/>
              </a:solidFill>
              <a:prstDash val="solid"/>
              <a:miter lim="400000"/>
            </a:ln>
            <a:effectLst/>
          </p:spPr>
          <p:txBody>
            <a:bodyPr wrap="square" lIns="0" tIns="0" rIns="0" bIns="0" numCol="1" anchor="t">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085" name="Ligne"/>
            <p:cNvSpPr/>
            <p:nvPr/>
          </p:nvSpPr>
          <p:spPr>
            <a:xfrm flipV="1">
              <a:off x="5057371" y="853006"/>
              <a:ext cx="311360" cy="312002"/>
            </a:xfrm>
            <a:prstGeom prst="line">
              <a:avLst/>
            </a:prstGeom>
            <a:noFill/>
            <a:ln w="25400" cap="flat">
              <a:solidFill>
                <a:srgbClr val="48556C"/>
              </a:solidFill>
              <a:prstDash val="solid"/>
              <a:miter lim="400000"/>
            </a:ln>
            <a:effectLst/>
          </p:spPr>
          <p:txBody>
            <a:bodyPr wrap="square" lIns="0" tIns="0" rIns="0" bIns="0" numCol="1" anchor="t">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086" name="CS"/>
            <p:cNvSpPr txBox="1"/>
            <p:nvPr/>
          </p:nvSpPr>
          <p:spPr>
            <a:xfrm>
              <a:off x="5041002" y="475795"/>
              <a:ext cx="387404" cy="3280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lvl1pPr defTabSz="457200">
                <a:spcBef>
                  <a:spcPts val="100"/>
                </a:spcBef>
                <a:buClr>
                  <a:srgbClr val="040F6A"/>
                </a:buClr>
                <a:buFont typeface="Lucida Grande"/>
                <a:defRPr sz="1400" i="0" spc="0">
                  <a:solidFill>
                    <a:srgbClr val="000000"/>
                  </a:solidFill>
                  <a:latin typeface="Helvetica"/>
                  <a:ea typeface="Helvetica"/>
                  <a:cs typeface="Helvetica"/>
                  <a:sym typeface="Helvetica"/>
                </a:defRPr>
              </a:lvl1pPr>
            </a:lstStyle>
            <a:p>
              <a:r>
                <a:t>CS</a:t>
              </a:r>
            </a:p>
          </p:txBody>
        </p:sp>
        <p:sp>
          <p:nvSpPr>
            <p:cNvPr id="1087" name="Ligne"/>
            <p:cNvSpPr/>
            <p:nvPr/>
          </p:nvSpPr>
          <p:spPr>
            <a:xfrm flipV="1">
              <a:off x="5450175" y="820204"/>
              <a:ext cx="1178416" cy="19681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088" name="Ligne"/>
            <p:cNvSpPr/>
            <p:nvPr/>
          </p:nvSpPr>
          <p:spPr>
            <a:xfrm>
              <a:off x="3944418" y="574200"/>
              <a:ext cx="1031116" cy="44281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089" name="Abonné B"/>
            <p:cNvSpPr txBox="1"/>
            <p:nvPr/>
          </p:nvSpPr>
          <p:spPr>
            <a:xfrm>
              <a:off x="8347112" y="229787"/>
              <a:ext cx="1041921" cy="3280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lvl1pPr defTabSz="457200">
                <a:spcBef>
                  <a:spcPts val="100"/>
                </a:spcBef>
                <a:buClr>
                  <a:srgbClr val="040F6A"/>
                </a:buClr>
                <a:buFont typeface="Lucida Grande"/>
                <a:defRPr sz="1400" i="0" spc="0">
                  <a:solidFill>
                    <a:srgbClr val="000000"/>
                  </a:solidFill>
                  <a:latin typeface="Helvetica"/>
                  <a:ea typeface="Helvetica"/>
                  <a:cs typeface="Helvetica"/>
                  <a:sym typeface="Helvetica"/>
                </a:defRPr>
              </a:lvl1pPr>
            </a:lstStyle>
            <a:p>
              <a:r>
                <a:t>Abonné B</a:t>
              </a:r>
            </a:p>
          </p:txBody>
        </p:sp>
        <p:sp>
          <p:nvSpPr>
            <p:cNvPr id="1090" name="CL"/>
            <p:cNvSpPr txBox="1"/>
            <p:nvPr/>
          </p:nvSpPr>
          <p:spPr>
            <a:xfrm>
              <a:off x="6874099" y="213386"/>
              <a:ext cx="376375" cy="3280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lvl1pPr defTabSz="457200">
                <a:spcBef>
                  <a:spcPts val="100"/>
                </a:spcBef>
                <a:buClr>
                  <a:srgbClr val="040F6A"/>
                </a:buClr>
                <a:buFont typeface="Lucida Grande"/>
                <a:defRPr sz="1400" i="0" spc="0">
                  <a:solidFill>
                    <a:srgbClr val="000000"/>
                  </a:solidFill>
                  <a:latin typeface="Helvetica"/>
                  <a:ea typeface="Helvetica"/>
                  <a:cs typeface="Helvetica"/>
                  <a:sym typeface="Helvetica"/>
                </a:defRPr>
              </a:lvl1pPr>
            </a:lstStyle>
            <a:p>
              <a:r>
                <a:t>CL</a:t>
              </a:r>
            </a:p>
          </p:txBody>
        </p:sp>
      </p:gr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097" name="Grouper"/>
          <p:cNvGrpSpPr/>
          <p:nvPr/>
        </p:nvGrpSpPr>
        <p:grpSpPr>
          <a:xfrm>
            <a:off x="317500" y="1270000"/>
            <a:ext cx="9525000" cy="38100"/>
            <a:chOff x="0" y="0"/>
            <a:chExt cx="9525000" cy="38100"/>
          </a:xfrm>
        </p:grpSpPr>
        <p:sp>
          <p:nvSpPr>
            <p:cNvPr id="1095"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096"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098"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46</a:t>
            </a:fld>
            <a:endParaRPr/>
          </a:p>
        </p:txBody>
      </p:sp>
      <p:sp>
        <p:nvSpPr>
          <p:cNvPr id="1099" name="Commutation de messages…"/>
          <p:cNvSpPr txBox="1">
            <a:spLocks noGrp="1"/>
          </p:cNvSpPr>
          <p:nvPr>
            <p:ph type="body" idx="1"/>
          </p:nvPr>
        </p:nvSpPr>
        <p:spPr>
          <a:xfrm>
            <a:off x="268284" y="2057400"/>
            <a:ext cx="9525001" cy="4990263"/>
          </a:xfrm>
          <a:prstGeom prst="rect">
            <a:avLst/>
          </a:prstGeom>
        </p:spPr>
        <p:txBody>
          <a:bodyPr lIns="25400" tIns="25400" rIns="25400" bIns="25400" anchor="t"/>
          <a:lstStyle/>
          <a:p>
            <a:pPr marL="254000" lvl="1" indent="-254000" defTabSz="355600">
              <a:spcBef>
                <a:spcPts val="1500"/>
              </a:spcBef>
              <a:buClr>
                <a:srgbClr val="5C86B9"/>
              </a:buClr>
              <a:buSzPct val="50000"/>
              <a:buFont typeface="Zapf Dingbats"/>
              <a:defRPr b="1" spc="-39"/>
            </a:pPr>
            <a:r>
              <a:t>Commutation de messages</a:t>
            </a:r>
          </a:p>
          <a:p>
            <a:pPr marL="571500" lvl="2" indent="-254000">
              <a:buSzPct val="75000"/>
            </a:pPr>
            <a:r>
              <a:t>La source constitue un </a:t>
            </a:r>
            <a:r>
              <a:rPr b="1"/>
              <a:t>message</a:t>
            </a:r>
            <a:r>
              <a:t> à partir d’un bloc de données et le fait passer au commutateur auquel il est raccordé.</a:t>
            </a:r>
          </a:p>
          <a:p>
            <a:pPr marL="571500" lvl="2" indent="-254000">
              <a:buSzPct val="75000"/>
            </a:pPr>
            <a:r>
              <a:t>Le commutateur</a:t>
            </a:r>
          </a:p>
          <a:p>
            <a:pPr marL="825500" lvl="4" indent="-254000">
              <a:buSzPct val="75000"/>
            </a:pPr>
            <a:r>
              <a:rPr b="1"/>
              <a:t>stocke</a:t>
            </a:r>
            <a:r>
              <a:t> le message</a:t>
            </a:r>
          </a:p>
          <a:p>
            <a:pPr marL="825500" lvl="4" indent="-254000">
              <a:buSzPct val="75000"/>
            </a:pPr>
            <a:r>
              <a:t>le </a:t>
            </a:r>
            <a:r>
              <a:rPr b="1"/>
              <a:t>vérifie</a:t>
            </a:r>
          </a:p>
          <a:p>
            <a:pPr marL="825500" lvl="4" indent="-254000">
              <a:buSzPct val="75000"/>
            </a:pPr>
            <a:r>
              <a:t>trouve la route pour le </a:t>
            </a:r>
            <a:r>
              <a:rPr b="1"/>
              <a:t>faire suivre</a:t>
            </a:r>
            <a:r>
              <a:t> vers le </a:t>
            </a:r>
            <a:br/>
            <a:r>
              <a:t>destinataire</a:t>
            </a:r>
          </a:p>
          <a:p>
            <a:pPr marL="825500" lvl="4" indent="-254000">
              <a:buSzPct val="75000"/>
            </a:pPr>
            <a:r>
              <a:t>le transmet au commutateur suivant</a:t>
            </a:r>
            <a:br/>
            <a:endParaRPr/>
          </a:p>
          <a:p>
            <a:pPr marL="571500" lvl="2" indent="-254000">
              <a:buSzPct val="75000"/>
            </a:pPr>
            <a:r>
              <a:t>Technique nommée « </a:t>
            </a:r>
            <a:r>
              <a:rPr b="1"/>
              <a:t>Store &amp; forward</a:t>
            </a:r>
            <a:r>
              <a:t> »,</a:t>
            </a:r>
            <a:br/>
            <a:r>
              <a:t>traduit par </a:t>
            </a:r>
            <a:r>
              <a:rPr b="1"/>
              <a:t>« Stocker, vérifier, faire suivre »</a:t>
            </a:r>
          </a:p>
        </p:txBody>
      </p:sp>
      <p:sp>
        <p:nvSpPr>
          <p:cNvPr id="1100" name="3 - La commutation"/>
          <p:cNvSpPr txBox="1"/>
          <p:nvPr/>
        </p:nvSpPr>
        <p:spPr>
          <a:xfrm>
            <a:off x="279400" y="77470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3 - La commutation</a:t>
            </a:r>
          </a:p>
        </p:txBody>
      </p:sp>
      <p:sp>
        <p:nvSpPr>
          <p:cNvPr id="1101"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1102" name="Définitions"/>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Définitions </a:t>
            </a:r>
          </a:p>
        </p:txBody>
      </p:sp>
      <p:pic>
        <p:nvPicPr>
          <p:cNvPr id="1103" name="phi_rj45.png" descr="phi_rj45.png"/>
          <p:cNvPicPr>
            <a:picLocks noChangeAspect="1"/>
          </p:cNvPicPr>
          <p:nvPr/>
        </p:nvPicPr>
        <p:blipFill>
          <a:blip r:embed="rId3"/>
          <a:stretch>
            <a:fillRect/>
          </a:stretch>
        </p:blipFill>
        <p:spPr>
          <a:xfrm>
            <a:off x="8042629" y="74380"/>
            <a:ext cx="847856" cy="1122342"/>
          </a:xfrm>
          <a:prstGeom prst="rect">
            <a:avLst/>
          </a:prstGeom>
          <a:ln w="12700">
            <a:miter lim="400000"/>
          </a:ln>
        </p:spPr>
      </p:pic>
      <p:sp>
        <p:nvSpPr>
          <p:cNvPr id="1104" name="Ancêtre :"/>
          <p:cNvSpPr txBox="1"/>
          <p:nvPr/>
        </p:nvSpPr>
        <p:spPr>
          <a:xfrm>
            <a:off x="240758" y="5884000"/>
            <a:ext cx="1957542"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2"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Ancêtre :</a:t>
            </a:r>
          </a:p>
        </p:txBody>
      </p:sp>
      <p:sp>
        <p:nvSpPr>
          <p:cNvPr id="1105" name="le système télégraphique"/>
          <p:cNvSpPr txBox="1"/>
          <p:nvPr/>
        </p:nvSpPr>
        <p:spPr>
          <a:xfrm>
            <a:off x="1970186" y="5884000"/>
            <a:ext cx="3227629"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3" indent="0">
              <a:spcBef>
                <a:spcPts val="1500"/>
              </a:spcBef>
              <a:defRPr sz="2000" b="0" i="0" spc="-39">
                <a:solidFill>
                  <a:srgbClr val="000000"/>
                </a:solidFill>
                <a:latin typeface="+mn-lt"/>
                <a:ea typeface="+mn-ea"/>
                <a:cs typeface="+mn-cs"/>
                <a:sym typeface="Book Antiqua"/>
              </a:defRPr>
            </a:pPr>
            <a:r>
              <a:t>le système télégraphique</a:t>
            </a:r>
          </a:p>
        </p:txBody>
      </p:sp>
      <p:grpSp>
        <p:nvGrpSpPr>
          <p:cNvPr id="1108" name="Grouper"/>
          <p:cNvGrpSpPr/>
          <p:nvPr/>
        </p:nvGrpSpPr>
        <p:grpSpPr>
          <a:xfrm>
            <a:off x="4992458" y="4183262"/>
            <a:ext cx="4921586" cy="3335139"/>
            <a:chOff x="0" y="0"/>
            <a:chExt cx="4921584" cy="3335137"/>
          </a:xfrm>
        </p:grpSpPr>
        <p:pic>
          <p:nvPicPr>
            <p:cNvPr id="1106" name="Télégraphe.png" descr="Télégraphe.png"/>
            <p:cNvPicPr>
              <a:picLocks noChangeAspect="1"/>
            </p:cNvPicPr>
            <p:nvPr/>
          </p:nvPicPr>
          <p:blipFill>
            <a:blip r:embed="rId4"/>
            <a:stretch>
              <a:fillRect/>
            </a:stretch>
          </p:blipFill>
          <p:spPr>
            <a:xfrm>
              <a:off x="927935" y="0"/>
              <a:ext cx="3993650" cy="2938989"/>
            </a:xfrm>
            <a:prstGeom prst="rect">
              <a:avLst/>
            </a:prstGeom>
            <a:ln w="12700" cap="flat">
              <a:noFill/>
              <a:miter lim="400000"/>
            </a:ln>
            <a:effectLst/>
          </p:spPr>
        </p:pic>
        <p:sp>
          <p:nvSpPr>
            <p:cNvPr id="1107" name="Fig 2.13 - Système télégraphique"/>
            <p:cNvSpPr txBox="1"/>
            <p:nvPr/>
          </p:nvSpPr>
          <p:spPr>
            <a:xfrm>
              <a:off x="0" y="3004937"/>
              <a:ext cx="3512146"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2.13 - Système télégraphique</a:t>
              </a:r>
            </a:p>
          </p:txBody>
        </p:sp>
      </p:gr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3" nodeType="clickEffect">
                                  <p:stCondLst>
                                    <p:cond delay="0"/>
                                  </p:stCondLst>
                                  <p:iterate>
                                    <p:tmAbs val="0"/>
                                  </p:iterate>
                                  <p:childTnLst>
                                    <p:set>
                                      <p:cBhvr>
                                        <p:cTn id="14" fill="hold"/>
                                        <p:tgtEl>
                                          <p:spTgt spid="1108"/>
                                        </p:tgtEl>
                                        <p:attrNameLst>
                                          <p:attrName>style.visibility</p:attrName>
                                        </p:attrNameLst>
                                      </p:cBhvr>
                                      <p:to>
                                        <p:strVal val="visible"/>
                                      </p:to>
                                    </p:set>
                                    <p:animEffect transition="in" filter="wipe(left)">
                                      <p:cBhvr>
                                        <p:cTn id="15" dur="1000"/>
                                        <p:tgtEl>
                                          <p:spTgt spid="1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4" grpId="1" animBg="1" advAuto="0"/>
      <p:bldP spid="1105" grpId="2" animBg="1" advAuto="0"/>
      <p:bldP spid="1108" grpId="3"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1112" name="Commutation de paquets (packet switching)…"/>
          <p:cNvSpPr txBox="1">
            <a:spLocks noGrp="1"/>
          </p:cNvSpPr>
          <p:nvPr>
            <p:ph type="body" idx="1"/>
          </p:nvPr>
        </p:nvSpPr>
        <p:spPr>
          <a:xfrm>
            <a:off x="268284" y="1879600"/>
            <a:ext cx="9623433" cy="4845517"/>
          </a:xfrm>
          <a:prstGeom prst="rect">
            <a:avLst/>
          </a:prstGeom>
        </p:spPr>
        <p:txBody>
          <a:bodyPr lIns="25400" tIns="25400" rIns="25400" bIns="25400" anchor="t"/>
          <a:lstStyle/>
          <a:p>
            <a:pPr marL="254000" lvl="1" indent="-254000" defTabSz="355600">
              <a:spcBef>
                <a:spcPts val="1500"/>
              </a:spcBef>
              <a:buClr>
                <a:srgbClr val="5C86B9"/>
              </a:buClr>
              <a:buSzPct val="50000"/>
              <a:buFont typeface="Zapf Dingbats"/>
              <a:defRPr b="1" spc="-39"/>
            </a:pPr>
            <a:r>
              <a:t>Commutation de paquets</a:t>
            </a:r>
            <a:r>
              <a:rPr b="0"/>
              <a:t> (</a:t>
            </a:r>
            <a:r>
              <a:rPr b="0" i="1"/>
              <a:t>packet switching</a:t>
            </a:r>
            <a:r>
              <a:rPr b="0"/>
              <a:t>)</a:t>
            </a:r>
          </a:p>
          <a:p>
            <a:pPr marL="571500" lvl="2" indent="-254000">
              <a:buSzPct val="75000"/>
              <a:defRPr spc="-19"/>
            </a:pPr>
            <a:r>
              <a:t>C’est une commutation de messages, avec une taille </a:t>
            </a:r>
            <a:r>
              <a:rPr b="1"/>
              <a:t>réduite</a:t>
            </a:r>
            <a:r>
              <a:t> et </a:t>
            </a:r>
            <a:r>
              <a:rPr b="1"/>
              <a:t>fixe</a:t>
            </a:r>
            <a:r>
              <a:t> des messages</a:t>
            </a:r>
          </a:p>
          <a:p>
            <a:pPr marL="571500" lvl="2" indent="-254000">
              <a:buSzPct val="75000"/>
            </a:pPr>
            <a:r>
              <a:t>Le bloc de données est donc fragmenté par l’émetteur en paquets (ou en trames)</a:t>
            </a:r>
          </a:p>
          <a:p>
            <a:pPr marL="571500" lvl="2" indent="-254000">
              <a:buSzPct val="75000"/>
            </a:pPr>
            <a:r>
              <a:t>Les nœuds de transfert traitent ces paquets rapidement car :</a:t>
            </a:r>
          </a:p>
          <a:p>
            <a:pPr marL="825500" lvl="4" indent="-254000">
              <a:buSzPct val="75000"/>
            </a:pPr>
            <a:r>
              <a:t>stockés en RAM et non sur disque</a:t>
            </a:r>
          </a:p>
          <a:p>
            <a:pPr marL="825500" lvl="4" indent="-254000">
              <a:buSzPct val="75000"/>
            </a:pPr>
            <a:r>
              <a:t>algorithmes plus simples </a:t>
            </a:r>
            <a:r>
              <a:rPr i="1"/>
              <a:t>(à cause de la taille fixe des paquets)</a:t>
            </a:r>
          </a:p>
          <a:p>
            <a:pPr marL="825500" lvl="4" indent="-254000">
              <a:buSzPct val="75000"/>
            </a:pPr>
            <a:r>
              <a:t>Technique nommée </a:t>
            </a:r>
            <a:br/>
            <a:r>
              <a:t>« </a:t>
            </a:r>
            <a:r>
              <a:rPr b="1"/>
              <a:t>Store &amp; forward</a:t>
            </a:r>
            <a:r>
              <a:t> »</a:t>
            </a:r>
          </a:p>
          <a:p>
            <a:pPr marL="825500" lvl="4" indent="-254000">
              <a:buSzPct val="75000"/>
            </a:pPr>
            <a:r>
              <a:t>Mais on traduit par :</a:t>
            </a:r>
            <a:br/>
            <a:r>
              <a:rPr b="1"/>
              <a:t>« Stocker, vérifier, faire suivre »</a:t>
            </a:r>
          </a:p>
          <a:p>
            <a:pPr marL="571500" lvl="2" indent="-254000">
              <a:buSzPct val="75000"/>
            </a:pPr>
            <a:endParaRPr b="1"/>
          </a:p>
          <a:p>
            <a:pPr marL="571500" lvl="2" indent="-254000">
              <a:buSzPct val="75000"/>
            </a:pPr>
            <a:r>
              <a:t>Nœuds de transfert : </a:t>
            </a:r>
            <a:br/>
            <a:r>
              <a:rPr b="1"/>
              <a:t>routeurs</a:t>
            </a:r>
            <a:r>
              <a:t> et </a:t>
            </a:r>
            <a:r>
              <a:rPr b="1"/>
              <a:t>commutateurs</a:t>
            </a:r>
          </a:p>
        </p:txBody>
      </p:sp>
      <p:grpSp>
        <p:nvGrpSpPr>
          <p:cNvPr id="1115" name="Grouper"/>
          <p:cNvGrpSpPr/>
          <p:nvPr/>
        </p:nvGrpSpPr>
        <p:grpSpPr>
          <a:xfrm>
            <a:off x="317500" y="1270000"/>
            <a:ext cx="9525000" cy="38100"/>
            <a:chOff x="0" y="0"/>
            <a:chExt cx="9525000" cy="38100"/>
          </a:xfrm>
        </p:grpSpPr>
        <p:sp>
          <p:nvSpPr>
            <p:cNvPr id="1113"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114"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116"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47</a:t>
            </a:fld>
            <a:endParaRPr/>
          </a:p>
        </p:txBody>
      </p:sp>
      <p:sp>
        <p:nvSpPr>
          <p:cNvPr id="1117" name="3 - La commutation"/>
          <p:cNvSpPr txBox="1"/>
          <p:nvPr/>
        </p:nvSpPr>
        <p:spPr>
          <a:xfrm>
            <a:off x="279400" y="77470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3 - La commutation</a:t>
            </a:r>
          </a:p>
        </p:txBody>
      </p:sp>
      <p:sp>
        <p:nvSpPr>
          <p:cNvPr id="1118"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1119" name="Définitions"/>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Définitions </a:t>
            </a:r>
          </a:p>
        </p:txBody>
      </p:sp>
      <p:pic>
        <p:nvPicPr>
          <p:cNvPr id="1120" name="phi_rj45.png" descr="phi_rj45.png"/>
          <p:cNvPicPr>
            <a:picLocks noChangeAspect="1"/>
          </p:cNvPicPr>
          <p:nvPr/>
        </p:nvPicPr>
        <p:blipFill>
          <a:blip r:embed="rId2"/>
          <a:stretch>
            <a:fillRect/>
          </a:stretch>
        </p:blipFill>
        <p:spPr>
          <a:xfrm>
            <a:off x="8042629" y="74380"/>
            <a:ext cx="847856" cy="1122342"/>
          </a:xfrm>
          <a:prstGeom prst="rect">
            <a:avLst/>
          </a:prstGeom>
          <a:ln w="12700">
            <a:miter lim="400000"/>
          </a:ln>
        </p:spPr>
      </p:pic>
      <p:sp>
        <p:nvSpPr>
          <p:cNvPr id="1121" name="Fig 2.14 - Commutation de messages vs commutation de paquets"/>
          <p:cNvSpPr txBox="1"/>
          <p:nvPr/>
        </p:nvSpPr>
        <p:spPr>
          <a:xfrm>
            <a:off x="2395299" y="7096311"/>
            <a:ext cx="7100259"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2.14 - Commutation de messages vs commutation de paquets</a:t>
            </a:r>
          </a:p>
        </p:txBody>
      </p:sp>
      <p:grpSp>
        <p:nvGrpSpPr>
          <p:cNvPr id="1126" name="Grouper"/>
          <p:cNvGrpSpPr/>
          <p:nvPr/>
        </p:nvGrpSpPr>
        <p:grpSpPr>
          <a:xfrm>
            <a:off x="4829667" y="4036652"/>
            <a:ext cx="5402866" cy="3116384"/>
            <a:chOff x="-127000" y="-88900"/>
            <a:chExt cx="5402865" cy="3116382"/>
          </a:xfrm>
        </p:grpSpPr>
        <p:grpSp>
          <p:nvGrpSpPr>
            <p:cNvPr id="1124" name="Comm. message-paquets.gif"/>
            <p:cNvGrpSpPr/>
            <p:nvPr/>
          </p:nvGrpSpPr>
          <p:grpSpPr>
            <a:xfrm>
              <a:off x="-127000" y="-88900"/>
              <a:ext cx="5402866" cy="3116383"/>
              <a:chOff x="0" y="0"/>
              <a:chExt cx="5402865" cy="3116382"/>
            </a:xfrm>
          </p:grpSpPr>
          <p:pic>
            <p:nvPicPr>
              <p:cNvPr id="1123" name="Comm. message-paquets.gif" descr="Comm. message-paquets.gif"/>
              <p:cNvPicPr>
                <a:picLocks noChangeAspect="1"/>
              </p:cNvPicPr>
              <p:nvPr/>
            </p:nvPicPr>
            <p:blipFill>
              <a:blip r:embed="rId3"/>
              <a:stretch>
                <a:fillRect/>
              </a:stretch>
            </p:blipFill>
            <p:spPr>
              <a:xfrm>
                <a:off x="127000" y="88900"/>
                <a:ext cx="5148866" cy="2786183"/>
              </a:xfrm>
              <a:prstGeom prst="rect">
                <a:avLst/>
              </a:prstGeom>
              <a:ln>
                <a:noFill/>
              </a:ln>
              <a:effectLst/>
            </p:spPr>
          </p:pic>
          <p:pic>
            <p:nvPicPr>
              <p:cNvPr id="1122" name="Comm. message-paquets.gif" descr="Comm. message-paquets.gif"/>
              <p:cNvPicPr>
                <a:picLocks/>
              </p:cNvPicPr>
              <p:nvPr/>
            </p:nvPicPr>
            <p:blipFill>
              <a:blip r:embed="rId4"/>
              <a:stretch>
                <a:fillRect/>
              </a:stretch>
            </p:blipFill>
            <p:spPr>
              <a:xfrm>
                <a:off x="0" y="0"/>
                <a:ext cx="5402866" cy="3116383"/>
              </a:xfrm>
              <a:prstGeom prst="rect">
                <a:avLst/>
              </a:prstGeom>
              <a:effectLst/>
            </p:spPr>
          </p:pic>
        </p:grpSp>
        <p:sp>
          <p:nvSpPr>
            <p:cNvPr id="1125" name="Ligne"/>
            <p:cNvSpPr/>
            <p:nvPr/>
          </p:nvSpPr>
          <p:spPr>
            <a:xfrm flipV="1">
              <a:off x="1513221" y="257711"/>
              <a:ext cx="1" cy="1420818"/>
            </a:xfrm>
            <a:prstGeom prst="line">
              <a:avLst/>
            </a:prstGeom>
            <a:noFill/>
            <a:ln w="12700" cap="flat">
              <a:solidFill>
                <a:srgbClr val="F8BA00"/>
              </a:solidFill>
              <a:custDash>
                <a:ds d="200000" sp="200000"/>
              </a:custDash>
              <a:miter lim="400000"/>
            </a:ln>
            <a:effectLst/>
          </p:spPr>
          <p:txBody>
            <a:bodyPr wrap="square" lIns="101600" tIns="101600" rIns="101600" bIns="101600" numCol="1" anchor="ctr">
              <a:noAutofit/>
            </a:bodyPr>
            <a:lstStyle/>
            <a:p>
              <a:pPr algn="ctr" defTabSz="457200">
                <a:lnSpc>
                  <a:spcPct val="100000"/>
                </a:lnSpc>
                <a:spcBef>
                  <a:spcPts val="0"/>
                </a:spcBef>
                <a:defRPr sz="1200" b="0" i="0" spc="0">
                  <a:solidFill>
                    <a:srgbClr val="FFFFFF"/>
                  </a:solidFill>
                  <a:latin typeface="Helvetica Neue"/>
                  <a:ea typeface="Helvetica Neue"/>
                  <a:cs typeface="Helvetica Neue"/>
                  <a:sym typeface="Helvetica Neue"/>
                </a:defRPr>
              </a:pPr>
              <a:endParaRPr/>
            </a:p>
          </p:txBody>
        </p:sp>
      </p:gr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130" name="512px-Multiplexing_diagram.svg.png"/>
          <p:cNvGrpSpPr/>
          <p:nvPr/>
        </p:nvGrpSpPr>
        <p:grpSpPr>
          <a:xfrm>
            <a:off x="6256132" y="1368678"/>
            <a:ext cx="3528892" cy="2645651"/>
            <a:chOff x="0" y="0"/>
            <a:chExt cx="3528891" cy="2645650"/>
          </a:xfrm>
        </p:grpSpPr>
        <p:pic>
          <p:nvPicPr>
            <p:cNvPr id="1129" name="512px-Multiplexing_diagram.svg.png" descr="512px-Multiplexing_diagram.svg.png"/>
            <p:cNvPicPr>
              <a:picLocks noChangeAspect="1"/>
            </p:cNvPicPr>
            <p:nvPr/>
          </p:nvPicPr>
          <p:blipFill>
            <a:blip r:embed="rId3"/>
            <a:stretch>
              <a:fillRect/>
            </a:stretch>
          </p:blipFill>
          <p:spPr>
            <a:xfrm>
              <a:off x="127000" y="88900"/>
              <a:ext cx="3274892" cy="2315451"/>
            </a:xfrm>
            <a:prstGeom prst="rect">
              <a:avLst/>
            </a:prstGeom>
            <a:ln>
              <a:noFill/>
            </a:ln>
            <a:effectLst/>
          </p:spPr>
        </p:pic>
        <p:pic>
          <p:nvPicPr>
            <p:cNvPr id="1128" name="512px-Multiplexing_diagram.svg.png" descr="512px-Multiplexing_diagram.svg.png"/>
            <p:cNvPicPr>
              <a:picLocks/>
            </p:cNvPicPr>
            <p:nvPr/>
          </p:nvPicPr>
          <p:blipFill>
            <a:blip r:embed="rId4"/>
            <a:stretch>
              <a:fillRect/>
            </a:stretch>
          </p:blipFill>
          <p:spPr>
            <a:xfrm>
              <a:off x="0" y="0"/>
              <a:ext cx="3528892" cy="2645651"/>
            </a:xfrm>
            <a:prstGeom prst="rect">
              <a:avLst/>
            </a:prstGeom>
            <a:effectLst/>
          </p:spPr>
        </p:pic>
      </p:grpSp>
      <p:sp>
        <p:nvSpPr>
          <p:cNvPr id="1131" name="Voie composite ou voie haute vitesse : canal de transmission entre 2 multiplexeurs / démultiplexeurs…"/>
          <p:cNvSpPr txBox="1"/>
          <p:nvPr/>
        </p:nvSpPr>
        <p:spPr>
          <a:xfrm>
            <a:off x="348013" y="4012210"/>
            <a:ext cx="3777188" cy="23622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p>
            <a:pPr marL="254000" lvl="1" indent="-254000">
              <a:spcBef>
                <a:spcPts val="1500"/>
              </a:spcBef>
              <a:buClr>
                <a:srgbClr val="5C86B9"/>
              </a:buClr>
              <a:buSzPct val="50000"/>
              <a:buFont typeface="Zapf Dingbats"/>
              <a:buChar char="✤"/>
              <a:defRPr sz="2000" b="0" i="0" spc="-39">
                <a:solidFill>
                  <a:srgbClr val="000000"/>
                </a:solidFill>
                <a:latin typeface="+mn-lt"/>
                <a:ea typeface="+mn-ea"/>
                <a:cs typeface="+mn-cs"/>
                <a:sym typeface="Book Antiqua"/>
              </a:defRPr>
            </a:pPr>
            <a:r>
              <a:rPr b="1"/>
              <a:t>Voie composite</a:t>
            </a:r>
            <a:r>
              <a:t> ou </a:t>
            </a:r>
            <a:r>
              <a:rPr b="1"/>
              <a:t>voie haute vitesse : </a:t>
            </a:r>
            <a:r>
              <a:t>canal de transmission entre 2 multiplexeurs / démultiplexeurs</a:t>
            </a:r>
          </a:p>
          <a:p>
            <a:pPr defTabSz="457200">
              <a:spcBef>
                <a:spcPts val="1500"/>
              </a:spcBef>
              <a:buClr>
                <a:srgbClr val="040F6A"/>
              </a:buClr>
              <a:buFont typeface="Lucida Grande"/>
              <a:defRPr sz="2000" b="0" i="0" spc="0">
                <a:solidFill>
                  <a:srgbClr val="000000"/>
                </a:solidFill>
                <a:latin typeface="+mn-lt"/>
                <a:ea typeface="+mn-ea"/>
                <a:cs typeface="+mn-cs"/>
                <a:sym typeface="Book Antiqua"/>
              </a:defRPr>
            </a:pPr>
            <a:r>
              <a:rPr b="1"/>
              <a:t>Voies basse vitesse</a:t>
            </a:r>
            <a:r>
              <a:t> : les voies incidentes</a:t>
            </a:r>
          </a:p>
        </p:txBody>
      </p:sp>
      <p:sp>
        <p:nvSpPr>
          <p:cNvPr id="1132" name="Le multiplexage (Multiplexing) est une technique qui consiste à faire passer plusieurs informations dans un même canal.…"/>
          <p:cNvSpPr txBox="1">
            <a:spLocks noGrp="1"/>
          </p:cNvSpPr>
          <p:nvPr>
            <p:ph type="body" sz="quarter" idx="1"/>
          </p:nvPr>
        </p:nvSpPr>
        <p:spPr>
          <a:xfrm>
            <a:off x="304800" y="1879600"/>
            <a:ext cx="5908582" cy="2147433"/>
          </a:xfrm>
          <a:prstGeom prst="rect">
            <a:avLst/>
          </a:prstGeom>
        </p:spPr>
        <p:txBody>
          <a:bodyPr lIns="25400" tIns="25400" rIns="25400" bIns="25400" anchor="t"/>
          <a:lstStyle/>
          <a:p>
            <a:pPr marL="254000" lvl="1" indent="-254000" defTabSz="355600">
              <a:spcBef>
                <a:spcPts val="1500"/>
              </a:spcBef>
              <a:buClr>
                <a:srgbClr val="5C86B9"/>
              </a:buClr>
              <a:buSzPct val="50000"/>
              <a:buFont typeface="Zapf Dingbats"/>
              <a:defRPr spc="-39"/>
            </a:pPr>
            <a:r>
              <a:t>Le </a:t>
            </a:r>
            <a:r>
              <a:rPr b="1"/>
              <a:t>multiplexage</a:t>
            </a:r>
            <a:r>
              <a:t> (</a:t>
            </a:r>
            <a:r>
              <a:rPr i="1"/>
              <a:t>Multiplexing</a:t>
            </a:r>
            <a:r>
              <a:t>) est une technique qui consiste à faire passer plusieurs informations dans un même canal.</a:t>
            </a:r>
          </a:p>
          <a:p>
            <a:pPr marL="508000" indent="-254000">
              <a:buSzPct val="75000"/>
              <a:buChar char="‣"/>
            </a:pPr>
            <a:r>
              <a:t>Il existe deux techniques principales de multiplexage : fréquentiel et temporel</a:t>
            </a:r>
          </a:p>
          <a:p>
            <a:pPr marL="508000" indent="-254000">
              <a:buSzPct val="75000"/>
              <a:buChar char="‣"/>
            </a:pPr>
            <a:r>
              <a:t>Démultiplexage : opération inverse</a:t>
            </a:r>
          </a:p>
        </p:txBody>
      </p:sp>
      <p:grpSp>
        <p:nvGrpSpPr>
          <p:cNvPr id="1135" name="Grouper"/>
          <p:cNvGrpSpPr/>
          <p:nvPr/>
        </p:nvGrpSpPr>
        <p:grpSpPr>
          <a:xfrm>
            <a:off x="317500" y="1270000"/>
            <a:ext cx="9525000" cy="38100"/>
            <a:chOff x="0" y="0"/>
            <a:chExt cx="9525000" cy="38100"/>
          </a:xfrm>
        </p:grpSpPr>
        <p:sp>
          <p:nvSpPr>
            <p:cNvPr id="1133"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134"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136"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48</a:t>
            </a:fld>
            <a:endParaRPr/>
          </a:p>
        </p:txBody>
      </p:sp>
      <p:sp>
        <p:nvSpPr>
          <p:cNvPr id="1137" name="4 - Le multiplexag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Le multiplexage</a:t>
            </a:r>
          </a:p>
        </p:txBody>
      </p:sp>
      <p:sp>
        <p:nvSpPr>
          <p:cNvPr id="1138"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1139" name="Définitions"/>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Définitions</a:t>
            </a:r>
          </a:p>
        </p:txBody>
      </p:sp>
      <p:grpSp>
        <p:nvGrpSpPr>
          <p:cNvPr id="1142" name="Multipexing_demultiplexing_scheme_en.png"/>
          <p:cNvGrpSpPr/>
          <p:nvPr/>
        </p:nvGrpSpPr>
        <p:grpSpPr>
          <a:xfrm>
            <a:off x="4243559" y="3962865"/>
            <a:ext cx="5736996" cy="3182498"/>
            <a:chOff x="0" y="0"/>
            <a:chExt cx="5736995" cy="3182497"/>
          </a:xfrm>
        </p:grpSpPr>
        <p:pic>
          <p:nvPicPr>
            <p:cNvPr id="1141" name="Multipexing_demultiplexing_scheme_en.png" descr="Multipexing_demultiplexing_scheme_en.png"/>
            <p:cNvPicPr>
              <a:picLocks noChangeAspect="1"/>
            </p:cNvPicPr>
            <p:nvPr/>
          </p:nvPicPr>
          <p:blipFill>
            <a:blip r:embed="rId5"/>
            <a:stretch>
              <a:fillRect/>
            </a:stretch>
          </p:blipFill>
          <p:spPr>
            <a:xfrm>
              <a:off x="63500" y="50800"/>
              <a:ext cx="5609996" cy="2991998"/>
            </a:xfrm>
            <a:prstGeom prst="rect">
              <a:avLst/>
            </a:prstGeom>
            <a:ln>
              <a:noFill/>
            </a:ln>
            <a:effectLst/>
          </p:spPr>
        </p:pic>
        <p:pic>
          <p:nvPicPr>
            <p:cNvPr id="1140" name="Multipexing_demultiplexing_scheme_en.png" descr="Multipexing_demultiplexing_scheme_en.png"/>
            <p:cNvPicPr>
              <a:picLocks/>
            </p:cNvPicPr>
            <p:nvPr/>
          </p:nvPicPr>
          <p:blipFill>
            <a:blip r:embed="rId6"/>
            <a:stretch>
              <a:fillRect/>
            </a:stretch>
          </p:blipFill>
          <p:spPr>
            <a:xfrm>
              <a:off x="0" y="0"/>
              <a:ext cx="5736996" cy="3182498"/>
            </a:xfrm>
            <a:prstGeom prst="rect">
              <a:avLst/>
            </a:prstGeom>
            <a:effectLst/>
          </p:spPr>
        </p:pic>
      </p:grpSp>
      <p:sp>
        <p:nvSpPr>
          <p:cNvPr id="1143" name="Fig 2.15. - Multiplexage"/>
          <p:cNvSpPr txBox="1"/>
          <p:nvPr/>
        </p:nvSpPr>
        <p:spPr>
          <a:xfrm>
            <a:off x="4364070" y="7124700"/>
            <a:ext cx="2521547"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2.15. - Multiplexage</a:t>
            </a:r>
          </a:p>
        </p:txBody>
      </p:sp>
      <p:pic>
        <p:nvPicPr>
          <p:cNvPr id="1144" name="phi_rj45.png" descr="phi_rj45.png"/>
          <p:cNvPicPr>
            <a:picLocks noChangeAspect="1"/>
          </p:cNvPicPr>
          <p:nvPr/>
        </p:nvPicPr>
        <p:blipFill>
          <a:blip r:embed="rId7"/>
          <a:stretch>
            <a:fillRect/>
          </a:stretch>
        </p:blipFill>
        <p:spPr>
          <a:xfrm>
            <a:off x="8042629" y="74380"/>
            <a:ext cx="847856" cy="1122342"/>
          </a:xfrm>
          <a:prstGeom prst="rect">
            <a:avLst/>
          </a:prstGeom>
          <a:ln w="12700">
            <a:miter lim="400000"/>
          </a:ln>
        </p:spPr>
      </p:pic>
      <p:sp>
        <p:nvSpPr>
          <p:cNvPr id="1145" name="multiplexage"/>
          <p:cNvSpPr txBox="1"/>
          <p:nvPr/>
        </p:nvSpPr>
        <p:spPr>
          <a:xfrm>
            <a:off x="6507790" y="1677935"/>
            <a:ext cx="962973"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400" spc="-28">
                <a:latin typeface="Arial Narrow"/>
                <a:ea typeface="Arial Narrow"/>
                <a:cs typeface="Arial Narrow"/>
                <a:sym typeface="Arial Narrow"/>
              </a:defRPr>
            </a:lvl1pPr>
          </a:lstStyle>
          <a:p>
            <a:r>
              <a:t>multiplexage</a:t>
            </a:r>
          </a:p>
        </p:txBody>
      </p:sp>
      <p:sp>
        <p:nvSpPr>
          <p:cNvPr id="1146" name="démultiplexage"/>
          <p:cNvSpPr txBox="1"/>
          <p:nvPr/>
        </p:nvSpPr>
        <p:spPr>
          <a:xfrm>
            <a:off x="8493541" y="1673225"/>
            <a:ext cx="1126021"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400" spc="-28">
                <a:latin typeface="Arial Narrow"/>
                <a:ea typeface="Arial Narrow"/>
                <a:cs typeface="Arial Narrow"/>
                <a:sym typeface="Arial Narrow"/>
              </a:defRPr>
            </a:lvl1pPr>
          </a:lstStyle>
          <a:p>
            <a:r>
              <a:t>démultiplexage</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152" name="Grouper"/>
          <p:cNvGrpSpPr/>
          <p:nvPr/>
        </p:nvGrpSpPr>
        <p:grpSpPr>
          <a:xfrm>
            <a:off x="317500" y="1270000"/>
            <a:ext cx="9525000" cy="38100"/>
            <a:chOff x="0" y="0"/>
            <a:chExt cx="9525000" cy="38100"/>
          </a:xfrm>
        </p:grpSpPr>
        <p:sp>
          <p:nvSpPr>
            <p:cNvPr id="115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15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153"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49</a:t>
            </a:fld>
            <a:endParaRPr/>
          </a:p>
        </p:txBody>
      </p:sp>
      <p:sp>
        <p:nvSpPr>
          <p:cNvPr id="1154" name="FDM (Frequency Division Multiplexing)…"/>
          <p:cNvSpPr txBox="1">
            <a:spLocks noGrp="1"/>
          </p:cNvSpPr>
          <p:nvPr>
            <p:ph type="body" sz="half" idx="1"/>
          </p:nvPr>
        </p:nvSpPr>
        <p:spPr>
          <a:xfrm>
            <a:off x="304800" y="1879600"/>
            <a:ext cx="9550400" cy="1931718"/>
          </a:xfrm>
          <a:prstGeom prst="rect">
            <a:avLst/>
          </a:prstGeom>
        </p:spPr>
        <p:txBody>
          <a:bodyPr lIns="25400" tIns="25400" rIns="25400" bIns="25400"/>
          <a:lstStyle/>
          <a:p>
            <a:pPr marL="254000" lvl="1" indent="-254000" defTabSz="355600">
              <a:spcBef>
                <a:spcPts val="1500"/>
              </a:spcBef>
              <a:buClr>
                <a:srgbClr val="5C86B9"/>
              </a:buClr>
              <a:buSzPct val="50000"/>
              <a:buFont typeface="Zapf Dingbats"/>
              <a:defRPr spc="-39"/>
            </a:pPr>
            <a:r>
              <a:rPr b="1"/>
              <a:t>FDM</a:t>
            </a:r>
            <a:r>
              <a:t> (</a:t>
            </a:r>
            <a:r>
              <a:rPr i="1"/>
              <a:t>Frequency Division Multiplexing</a:t>
            </a:r>
            <a:r>
              <a:t>)</a:t>
            </a:r>
          </a:p>
          <a:p>
            <a:pPr marL="508000" indent="-254000">
              <a:buSzPct val="75000"/>
              <a:buChar char="‣"/>
              <a:defRPr spc="-19"/>
            </a:pPr>
            <a:r>
              <a:t>MRF (Multiplexage par répartition de fréquence)</a:t>
            </a:r>
          </a:p>
          <a:p>
            <a:pPr marL="508000" indent="-254000">
              <a:buSzPct val="75000"/>
              <a:buChar char="‣"/>
              <a:defRPr spc="-19"/>
            </a:pPr>
            <a:r>
              <a:t>La bande passante de la voie composite est partagée en une série de sous-bandes, ou canaux</a:t>
            </a:r>
            <a:br/>
            <a:endParaRPr/>
          </a:p>
        </p:txBody>
      </p:sp>
      <p:sp>
        <p:nvSpPr>
          <p:cNvPr id="1155" name="4 - Le multiplexag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Le multiplexage</a:t>
            </a:r>
          </a:p>
        </p:txBody>
      </p:sp>
      <p:sp>
        <p:nvSpPr>
          <p:cNvPr id="1156"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1157" name="Multiplexage fréquentiel ; FDM"/>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Multiplexage fréquentiel ; FDM  </a:t>
            </a:r>
          </a:p>
        </p:txBody>
      </p:sp>
      <p:grpSp>
        <p:nvGrpSpPr>
          <p:cNvPr id="1160" name="FDM-fr.png"/>
          <p:cNvGrpSpPr/>
          <p:nvPr/>
        </p:nvGrpSpPr>
        <p:grpSpPr>
          <a:xfrm>
            <a:off x="1001638" y="3728767"/>
            <a:ext cx="8156724" cy="3342167"/>
            <a:chOff x="0" y="0"/>
            <a:chExt cx="8156722" cy="3342165"/>
          </a:xfrm>
        </p:grpSpPr>
        <p:pic>
          <p:nvPicPr>
            <p:cNvPr id="1159" name="FDM-fr.png" descr="FDM-fr.png"/>
            <p:cNvPicPr>
              <a:picLocks noChangeAspect="1"/>
            </p:cNvPicPr>
            <p:nvPr/>
          </p:nvPicPr>
          <p:blipFill>
            <a:blip r:embed="rId3"/>
            <a:stretch>
              <a:fillRect/>
            </a:stretch>
          </p:blipFill>
          <p:spPr>
            <a:xfrm>
              <a:off x="63500" y="50800"/>
              <a:ext cx="8029723" cy="3151666"/>
            </a:xfrm>
            <a:prstGeom prst="rect">
              <a:avLst/>
            </a:prstGeom>
            <a:ln>
              <a:noFill/>
            </a:ln>
            <a:effectLst/>
          </p:spPr>
        </p:pic>
        <p:pic>
          <p:nvPicPr>
            <p:cNvPr id="1158" name="FDM-fr.png" descr="FDM-fr.png"/>
            <p:cNvPicPr>
              <a:picLocks/>
            </p:cNvPicPr>
            <p:nvPr/>
          </p:nvPicPr>
          <p:blipFill>
            <a:blip r:embed="rId4"/>
            <a:stretch>
              <a:fillRect/>
            </a:stretch>
          </p:blipFill>
          <p:spPr>
            <a:xfrm>
              <a:off x="0" y="0"/>
              <a:ext cx="8156723" cy="3342166"/>
            </a:xfrm>
            <a:prstGeom prst="rect">
              <a:avLst/>
            </a:prstGeom>
            <a:effectLst/>
          </p:spPr>
        </p:pic>
      </p:grpSp>
      <p:sp>
        <p:nvSpPr>
          <p:cNvPr id="1161" name="Fig 2.16. - Multiplexage fréquentiel"/>
          <p:cNvSpPr txBox="1"/>
          <p:nvPr/>
        </p:nvSpPr>
        <p:spPr>
          <a:xfrm>
            <a:off x="987622" y="7124700"/>
            <a:ext cx="4199802"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2.16. - Multiplexage fréquentiel</a:t>
            </a:r>
          </a:p>
        </p:txBody>
      </p:sp>
      <p:pic>
        <p:nvPicPr>
          <p:cNvPr id="1162" name="phi_rj45.png" descr="phi_rj45.png"/>
          <p:cNvPicPr>
            <a:picLocks noChangeAspect="1"/>
          </p:cNvPicPr>
          <p:nvPr/>
        </p:nvPicPr>
        <p:blipFill>
          <a:blip r:embed="rId5"/>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24" name="Grouper"/>
          <p:cNvGrpSpPr/>
          <p:nvPr/>
        </p:nvGrpSpPr>
        <p:grpSpPr>
          <a:xfrm>
            <a:off x="317500" y="1270000"/>
            <a:ext cx="9525000" cy="38100"/>
            <a:chOff x="0" y="0"/>
            <a:chExt cx="9525000" cy="38100"/>
          </a:xfrm>
        </p:grpSpPr>
        <p:sp>
          <p:nvSpPr>
            <p:cNvPr id="22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2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25" name="Numéro de diapositive"/>
          <p:cNvSpPr txBox="1">
            <a:spLocks noGrp="1"/>
          </p:cNvSpPr>
          <p:nvPr>
            <p:ph type="sldNum" sz="quarter" idx="4294967295"/>
          </p:nvPr>
        </p:nvSpPr>
        <p:spPr>
          <a:xfrm>
            <a:off x="9626600" y="7200900"/>
            <a:ext cx="266700"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226" name="Architecture de communication en couches                 Ch.1"/>
          <p:cNvSpPr txBox="1">
            <a:spLocks noGrp="1"/>
          </p:cNvSpPr>
          <p:nvPr>
            <p:ph type="title"/>
          </p:nvPr>
        </p:nvSpPr>
        <p:spPr>
          <a:prstGeom prst="rect">
            <a:avLst/>
          </a:prstGeom>
        </p:spPr>
        <p:txBody>
          <a:bodyPr/>
          <a:lstStyle/>
          <a:p>
            <a:r>
              <a:rPr sz="3300" spc="-131"/>
              <a:t>Architecture de communication en couches</a:t>
            </a:r>
            <a:r>
              <a:rPr sz="2200" spc="-44">
                <a:latin typeface="Consolas"/>
                <a:ea typeface="Consolas"/>
                <a:cs typeface="Consolas"/>
                <a:sym typeface="Consolas"/>
              </a:rPr>
              <a:t>                 Ch.1</a:t>
            </a:r>
          </a:p>
        </p:txBody>
      </p:sp>
      <p:sp>
        <p:nvSpPr>
          <p:cNvPr id="227" name="1 - Architecture logicielle des réseaux"/>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1 - Architecture logicielle des réseaux</a:t>
            </a:r>
          </a:p>
        </p:txBody>
      </p:sp>
      <p:sp>
        <p:nvSpPr>
          <p:cNvPr id="228" name="Histoire des télécommunications…"/>
          <p:cNvSpPr txBox="1"/>
          <p:nvPr/>
        </p:nvSpPr>
        <p:spPr>
          <a:xfrm>
            <a:off x="10287000" y="1611333"/>
            <a:ext cx="3760964" cy="15271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pPr>
              <a:tabLst>
                <a:tab pos="711200" algn="l"/>
              </a:tabLst>
              <a:defRPr>
                <a:solidFill>
                  <a:srgbClr val="000000"/>
                </a:solidFill>
                <a:latin typeface="Arial"/>
                <a:ea typeface="Arial"/>
                <a:cs typeface="Arial"/>
                <a:sym typeface="Arial"/>
              </a:defRPr>
            </a:pPr>
            <a:endParaRPr/>
          </a:p>
          <a:p>
            <a:pPr marL="231428" indent="-231428">
              <a:buClr>
                <a:srgbClr val="000000"/>
              </a:buClr>
              <a:buSzPct val="100000"/>
              <a:buFont typeface="Arial"/>
              <a:buAutoNum type="arabicPeriod"/>
              <a:tabLst>
                <a:tab pos="711200" algn="l"/>
              </a:tabLst>
              <a:defRPr>
                <a:solidFill>
                  <a:srgbClr val="000000"/>
                </a:solidFill>
                <a:latin typeface="Arial"/>
                <a:ea typeface="Arial"/>
                <a:cs typeface="Arial"/>
                <a:sym typeface="Arial"/>
              </a:defRPr>
            </a:pPr>
            <a:r>
              <a:t>Histoire des télécommunications</a:t>
            </a:r>
            <a:br/>
            <a:endParaRPr/>
          </a:p>
          <a:p>
            <a:pPr marL="231428" indent="-231428">
              <a:buClr>
                <a:srgbClr val="000000"/>
              </a:buClr>
              <a:buSzPct val="100000"/>
              <a:buFont typeface="Arial"/>
              <a:buAutoNum type="arabicPeriod"/>
              <a:tabLst>
                <a:tab pos="711200" algn="l"/>
              </a:tabLst>
              <a:defRPr>
                <a:solidFill>
                  <a:srgbClr val="000000"/>
                </a:solidFill>
                <a:latin typeface="Arial"/>
                <a:ea typeface="Arial"/>
                <a:cs typeface="Arial"/>
                <a:sym typeface="Arial"/>
              </a:defRPr>
            </a:pPr>
            <a:r>
              <a:t>Qui a inventé le téléphone ?</a:t>
            </a:r>
            <a:br/>
            <a:endParaRPr/>
          </a:p>
        </p:txBody>
      </p:sp>
      <p:sp>
        <p:nvSpPr>
          <p:cNvPr id="229" name="Forte structuration des logiciels de réseaux pour réduire la complexité de conception des réseaux…"/>
          <p:cNvSpPr txBox="1"/>
          <p:nvPr/>
        </p:nvSpPr>
        <p:spPr>
          <a:xfrm>
            <a:off x="279400" y="1460500"/>
            <a:ext cx="9601200" cy="5588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p>
            <a:pPr marL="230909" indent="-230909" defTabSz="457200">
              <a:spcBef>
                <a:spcPts val="1500"/>
              </a:spcBef>
              <a:buClr>
                <a:srgbClr val="5C86B9"/>
              </a:buClr>
              <a:buSzPct val="50000"/>
              <a:buFont typeface="Zapf Dingbats"/>
              <a:buChar char="✤"/>
              <a:defRPr sz="2000" i="0" spc="0">
                <a:solidFill>
                  <a:srgbClr val="000000"/>
                </a:solidFill>
                <a:latin typeface="+mn-lt"/>
                <a:ea typeface="+mn-ea"/>
                <a:cs typeface="+mn-cs"/>
                <a:sym typeface="Book Antiqua"/>
              </a:defRPr>
            </a:pPr>
            <a:r>
              <a:t>Forte structuration des logiciels de réseaux pour réduire la complexité de conception </a:t>
            </a:r>
            <a:r>
              <a:rPr b="0"/>
              <a:t>des réseaux</a:t>
            </a:r>
          </a:p>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Diviser pour mieux régner </a:t>
            </a:r>
          </a:p>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Rendre chaque problème de communication autonome avec des interfaces claires</a:t>
            </a:r>
          </a:p>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Une approche récursive et générique</a:t>
            </a:r>
          </a:p>
          <a:p>
            <a:pPr marL="230909" indent="-230909" defTabSz="457200">
              <a:spcBef>
                <a:spcPts val="1500"/>
              </a:spcBef>
              <a:buClr>
                <a:srgbClr val="5C86B9"/>
              </a:buClr>
              <a:buSzPct val="50000"/>
              <a:buFont typeface="Zapf Dingbats"/>
              <a:buChar char="✤"/>
              <a:defRPr sz="2000" i="0" spc="0">
                <a:solidFill>
                  <a:srgbClr val="000000"/>
                </a:solidFill>
                <a:latin typeface="+mn-lt"/>
                <a:ea typeface="+mn-ea"/>
                <a:cs typeface="+mn-cs"/>
                <a:sym typeface="Book Antiqua"/>
              </a:defRPr>
            </a:pPr>
            <a:r>
              <a:t>Organisation en couches ou niveaux : </a:t>
            </a:r>
          </a:p>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Une couche N offre un ensemble de </a:t>
            </a:r>
            <a:r>
              <a:rPr b="1"/>
              <a:t>services</a:t>
            </a:r>
            <a:r>
              <a:t> à la couche immédiatement au- dessus N+1. </a:t>
            </a:r>
          </a:p>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La couche N se sert pour cela de la couche N-1 en dessous, masquant à la couche N+1 le fonctionnement et la complexité de la couche N-1.</a:t>
            </a:r>
          </a:p>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Chaque couche est construite au-dessus de la précédente et gère la communication avec </a:t>
            </a:r>
            <a:r>
              <a:rPr b="1"/>
              <a:t>la couche de même niveau</a:t>
            </a:r>
            <a:r>
              <a:t> d’une autre machine</a:t>
            </a:r>
          </a:p>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Cette communication utilise des règles et des conventions appelées </a:t>
            </a:r>
            <a:r>
              <a:rPr b="1"/>
              <a:t>protocoles</a:t>
            </a:r>
          </a:p>
          <a:p>
            <a:pPr marL="5715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Le </a:t>
            </a:r>
            <a:r>
              <a:rPr b="1"/>
              <a:t>support de transmission </a:t>
            </a:r>
            <a:r>
              <a:t>(la couche 0), lié à la couche la plus basse, </a:t>
            </a:r>
            <a:br/>
            <a:r>
              <a:t>véhicule réellement la communication</a:t>
            </a:r>
          </a:p>
        </p:txBody>
      </p:sp>
      <p:pic>
        <p:nvPicPr>
          <p:cNvPr id="230" name="OSIMODELET.png" descr="OSIMODELET.png"/>
          <p:cNvPicPr>
            <a:picLocks noChangeAspect="1"/>
          </p:cNvPicPr>
          <p:nvPr/>
        </p:nvPicPr>
        <p:blipFill>
          <a:blip r:embed="rId2"/>
          <a:stretch>
            <a:fillRect/>
          </a:stretch>
        </p:blipFill>
        <p:spPr>
          <a:xfrm>
            <a:off x="7299740" y="209593"/>
            <a:ext cx="1828801" cy="933407"/>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168" name="Grouper"/>
          <p:cNvGrpSpPr/>
          <p:nvPr/>
        </p:nvGrpSpPr>
        <p:grpSpPr>
          <a:xfrm>
            <a:off x="317500" y="1270000"/>
            <a:ext cx="9525000" cy="38100"/>
            <a:chOff x="0" y="0"/>
            <a:chExt cx="9525000" cy="38100"/>
          </a:xfrm>
        </p:grpSpPr>
        <p:sp>
          <p:nvSpPr>
            <p:cNvPr id="1166"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167"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169"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50</a:t>
            </a:fld>
            <a:endParaRPr/>
          </a:p>
        </p:txBody>
      </p:sp>
      <p:sp>
        <p:nvSpPr>
          <p:cNvPr id="1170" name="4 - Le multiplexag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Le multiplexage</a:t>
            </a:r>
          </a:p>
        </p:txBody>
      </p:sp>
      <p:sp>
        <p:nvSpPr>
          <p:cNvPr id="1171"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1172" name="Multiplexage fréquentiel ; FDM"/>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Multiplexage fréquentiel ; FDM  </a:t>
            </a:r>
          </a:p>
        </p:txBody>
      </p:sp>
      <p:grpSp>
        <p:nvGrpSpPr>
          <p:cNvPr id="1175" name="FDM-ADSL.gif"/>
          <p:cNvGrpSpPr/>
          <p:nvPr/>
        </p:nvGrpSpPr>
        <p:grpSpPr>
          <a:xfrm>
            <a:off x="3225807" y="3469633"/>
            <a:ext cx="6629401" cy="3746501"/>
            <a:chOff x="0" y="0"/>
            <a:chExt cx="6629400" cy="3746500"/>
          </a:xfrm>
        </p:grpSpPr>
        <p:pic>
          <p:nvPicPr>
            <p:cNvPr id="1174" name="FDM-ADSL.gif" descr="FDM-ADSL.gif"/>
            <p:cNvPicPr>
              <a:picLocks noChangeAspect="1"/>
            </p:cNvPicPr>
            <p:nvPr/>
          </p:nvPicPr>
          <p:blipFill>
            <a:blip r:embed="rId3"/>
            <a:stretch>
              <a:fillRect/>
            </a:stretch>
          </p:blipFill>
          <p:spPr>
            <a:xfrm>
              <a:off x="63500" y="50800"/>
              <a:ext cx="6502400" cy="3556000"/>
            </a:xfrm>
            <a:prstGeom prst="rect">
              <a:avLst/>
            </a:prstGeom>
            <a:ln>
              <a:noFill/>
            </a:ln>
            <a:effectLst/>
          </p:spPr>
        </p:pic>
        <p:pic>
          <p:nvPicPr>
            <p:cNvPr id="1173" name="FDM-ADSL.gif" descr="FDM-ADSL.gif"/>
            <p:cNvPicPr>
              <a:picLocks/>
            </p:cNvPicPr>
            <p:nvPr/>
          </p:nvPicPr>
          <p:blipFill>
            <a:blip r:embed="rId4"/>
            <a:stretch>
              <a:fillRect/>
            </a:stretch>
          </p:blipFill>
          <p:spPr>
            <a:xfrm>
              <a:off x="0" y="0"/>
              <a:ext cx="6629400" cy="3746500"/>
            </a:xfrm>
            <a:prstGeom prst="rect">
              <a:avLst/>
            </a:prstGeom>
            <a:effectLst/>
          </p:spPr>
        </p:pic>
      </p:grpSp>
      <p:sp>
        <p:nvSpPr>
          <p:cNvPr id="1176" name="ADSL (Asymmetric Digital Subscriber Line) combine deux techniques de modulation :…"/>
          <p:cNvSpPr txBox="1"/>
          <p:nvPr/>
        </p:nvSpPr>
        <p:spPr>
          <a:xfrm>
            <a:off x="317500" y="1879600"/>
            <a:ext cx="8860132" cy="14650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p>
            <a:pPr marL="254000" lvl="1" indent="-254000">
              <a:spcBef>
                <a:spcPts val="1500"/>
              </a:spcBef>
              <a:buClr>
                <a:srgbClr val="5C86B9"/>
              </a:buClr>
              <a:buSzPct val="50000"/>
              <a:buFont typeface="Zapf Dingbats"/>
              <a:buChar char="✤"/>
              <a:defRPr sz="2000" b="0" i="0" spc="-39">
                <a:solidFill>
                  <a:srgbClr val="000000"/>
                </a:solidFill>
                <a:latin typeface="+mn-lt"/>
                <a:ea typeface="+mn-ea"/>
                <a:cs typeface="+mn-cs"/>
                <a:sym typeface="Book Antiqua"/>
              </a:defRPr>
            </a:pPr>
            <a:r>
              <a:rPr b="1"/>
              <a:t>ADSL</a:t>
            </a:r>
            <a:r>
              <a:t> (</a:t>
            </a:r>
            <a:r>
              <a:rPr i="1"/>
              <a:t>Asymmetric Digital Subscriber Line</a:t>
            </a:r>
            <a:r>
              <a:t>) combine deux techniques de modulation :</a:t>
            </a:r>
          </a:p>
          <a:p>
            <a:pPr marL="508000" indent="-254000" defTabSz="457200">
              <a:spcBef>
                <a:spcPts val="100"/>
              </a:spcBef>
              <a:buClr>
                <a:srgbClr val="040F6A"/>
              </a:buClr>
              <a:buSzPct val="75000"/>
              <a:buFont typeface="Lucida Grande"/>
              <a:buChar char="‣"/>
              <a:defRPr sz="2000" i="0" spc="0">
                <a:solidFill>
                  <a:srgbClr val="000000"/>
                </a:solidFill>
                <a:latin typeface="+mn-lt"/>
                <a:ea typeface="+mn-ea"/>
                <a:cs typeface="+mn-cs"/>
                <a:sym typeface="Book Antiqua"/>
              </a:defRPr>
            </a:pPr>
            <a:r>
              <a:t>FDM</a:t>
            </a:r>
          </a:p>
          <a:p>
            <a:pPr marL="508000"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la modulation </a:t>
            </a:r>
            <a:r>
              <a:rPr b="1"/>
              <a:t>DMT</a:t>
            </a:r>
            <a:r>
              <a:t> (</a:t>
            </a:r>
            <a:r>
              <a:rPr i="1"/>
              <a:t>Discrete MultiTone</a:t>
            </a:r>
            <a:r>
              <a:t>)</a:t>
            </a:r>
          </a:p>
        </p:txBody>
      </p:sp>
      <p:pic>
        <p:nvPicPr>
          <p:cNvPr id="1177" name="pasted-image.tif" descr="pasted-image.tif"/>
          <p:cNvPicPr>
            <a:picLocks noChangeAspect="1"/>
          </p:cNvPicPr>
          <p:nvPr/>
        </p:nvPicPr>
        <p:blipFill>
          <a:blip r:embed="rId5"/>
          <a:stretch>
            <a:fillRect/>
          </a:stretch>
        </p:blipFill>
        <p:spPr>
          <a:xfrm>
            <a:off x="3708407" y="3916104"/>
            <a:ext cx="5988044" cy="2738927"/>
          </a:xfrm>
          <a:prstGeom prst="rect">
            <a:avLst/>
          </a:prstGeom>
          <a:ln w="12700">
            <a:miter lim="400000"/>
          </a:ln>
        </p:spPr>
      </p:pic>
      <p:sp>
        <p:nvSpPr>
          <p:cNvPr id="1178" name="Fig 2.17. - ADSL"/>
          <p:cNvSpPr txBox="1"/>
          <p:nvPr/>
        </p:nvSpPr>
        <p:spPr>
          <a:xfrm>
            <a:off x="3199004" y="7188200"/>
            <a:ext cx="2053602"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2.17. - ADSL</a:t>
            </a:r>
          </a:p>
        </p:txBody>
      </p:sp>
      <p:pic>
        <p:nvPicPr>
          <p:cNvPr id="1179" name="phi_rj45.png" descr="phi_rj45.png"/>
          <p:cNvPicPr>
            <a:picLocks noChangeAspect="1"/>
          </p:cNvPicPr>
          <p:nvPr/>
        </p:nvPicPr>
        <p:blipFill>
          <a:blip r:embed="rId6"/>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iterate>
                                    <p:tmAbs val="0"/>
                                  </p:iterate>
                                  <p:childTnLst>
                                    <p:set>
                                      <p:cBhvr>
                                        <p:cTn id="6" fill="hold">
                                          <p:stCondLst>
                                            <p:cond delay="0"/>
                                          </p:stCondLst>
                                        </p:cTn>
                                        <p:tgtEl>
                                          <p:spTgt spid="1175"/>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 grpId="1" animBg="1" advAuto="0"/>
      <p:bldP spid="1177" grpId="2"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185" name="Grouper"/>
          <p:cNvGrpSpPr/>
          <p:nvPr/>
        </p:nvGrpSpPr>
        <p:grpSpPr>
          <a:xfrm>
            <a:off x="317500" y="1270000"/>
            <a:ext cx="9525000" cy="38100"/>
            <a:chOff x="0" y="0"/>
            <a:chExt cx="9525000" cy="38100"/>
          </a:xfrm>
        </p:grpSpPr>
        <p:sp>
          <p:nvSpPr>
            <p:cNvPr id="1183"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184"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186"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51</a:t>
            </a:fld>
            <a:endParaRPr/>
          </a:p>
        </p:txBody>
      </p:sp>
      <p:sp>
        <p:nvSpPr>
          <p:cNvPr id="1187" name="TDM (Time Division Multiplexing)…"/>
          <p:cNvSpPr txBox="1">
            <a:spLocks noGrp="1"/>
          </p:cNvSpPr>
          <p:nvPr>
            <p:ph type="body" sz="half" idx="1"/>
          </p:nvPr>
        </p:nvSpPr>
        <p:spPr>
          <a:xfrm>
            <a:off x="304800" y="1879600"/>
            <a:ext cx="8860132" cy="2147408"/>
          </a:xfrm>
          <a:prstGeom prst="rect">
            <a:avLst/>
          </a:prstGeom>
        </p:spPr>
        <p:txBody>
          <a:bodyPr lIns="25400" tIns="25400" rIns="25400" bIns="25400"/>
          <a:lstStyle/>
          <a:p>
            <a:pPr marL="254000" lvl="1" indent="-254000" defTabSz="355600">
              <a:spcBef>
                <a:spcPts val="1500"/>
              </a:spcBef>
              <a:buClr>
                <a:srgbClr val="5C86B9"/>
              </a:buClr>
              <a:buSzPct val="50000"/>
              <a:buFont typeface="Zapf Dingbats"/>
              <a:defRPr spc="-39"/>
            </a:pPr>
            <a:r>
              <a:t>TDM (</a:t>
            </a:r>
            <a:r>
              <a:rPr i="1"/>
              <a:t>Time Division Multiplexing</a:t>
            </a:r>
            <a:r>
              <a:t>) </a:t>
            </a:r>
          </a:p>
          <a:p>
            <a:pPr marL="508000" indent="-254000">
              <a:buSzPct val="75000"/>
              <a:buChar char="‣"/>
            </a:pPr>
            <a:r>
              <a:t>AMRT (Accès Multiple à répartition dans le temps)</a:t>
            </a:r>
          </a:p>
          <a:p>
            <a:pPr marL="508000" indent="-254000">
              <a:buSzPct val="75000"/>
              <a:buChar char="‣"/>
            </a:pPr>
            <a:r>
              <a:t>Les utilisateurs émettent  chacun leur tour pendant un bref intervalle de temps (IT). </a:t>
            </a:r>
          </a:p>
          <a:p>
            <a:pPr marL="508000" indent="-254000">
              <a:buSzPct val="75000"/>
              <a:buChar char="‣"/>
            </a:pPr>
            <a:r>
              <a:t>La totalité de la bande passante de la voie composite est donc allouée à chaque utilisateur à tour de rôle.</a:t>
            </a:r>
          </a:p>
        </p:txBody>
      </p:sp>
      <p:sp>
        <p:nvSpPr>
          <p:cNvPr id="1188" name="4 - Le multiplexag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4 - Le multiplexage</a:t>
            </a:r>
          </a:p>
        </p:txBody>
      </p:sp>
      <p:sp>
        <p:nvSpPr>
          <p:cNvPr id="1189"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1190" name="Multiplexage temporel ; TDM"/>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Multiplexage temporel ; TDM  </a:t>
            </a:r>
          </a:p>
        </p:txBody>
      </p:sp>
      <p:pic>
        <p:nvPicPr>
          <p:cNvPr id="1191" name="Telephony_multiplexer_system.gif" descr="Telephony_multiplexer_system.gif"/>
          <p:cNvPicPr>
            <a:picLocks/>
          </p:cNvPicPr>
          <p:nvPr/>
        </p:nvPicPr>
        <p:blipFill>
          <a:blip r:embed="rId3"/>
          <a:stretch>
            <a:fillRect/>
          </a:stretch>
        </p:blipFill>
        <p:spPr>
          <a:xfrm>
            <a:off x="844423" y="4544466"/>
            <a:ext cx="7780885" cy="2321860"/>
          </a:xfrm>
          <a:prstGeom prst="rect">
            <a:avLst/>
          </a:prstGeom>
        </p:spPr>
      </p:pic>
      <p:sp>
        <p:nvSpPr>
          <p:cNvPr id="1192" name="Fig 2.18. - Multiplexage temporel"/>
          <p:cNvSpPr txBox="1"/>
          <p:nvPr/>
        </p:nvSpPr>
        <p:spPr>
          <a:xfrm>
            <a:off x="528291" y="7188200"/>
            <a:ext cx="3971901"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u="sng" spc="0">
                <a:solidFill>
                  <a:srgbClr val="000000"/>
                </a:solidFill>
                <a:latin typeface="Lucida Sans Regular"/>
                <a:ea typeface="Lucida Sans Regular"/>
                <a:cs typeface="Lucida Sans Regular"/>
                <a:sym typeface="Lucida Sans Regular"/>
                <a:hlinkClick r:id="rId4"/>
              </a:defRPr>
            </a:lvl1pPr>
          </a:lstStyle>
          <a:p>
            <a:pPr>
              <a:defRPr u="none"/>
            </a:pPr>
            <a:r>
              <a:rPr u="sng">
                <a:hlinkClick r:id="rId4"/>
              </a:rPr>
              <a:t>Fig 2.18. - Multiplexage temporel</a:t>
            </a:r>
          </a:p>
        </p:txBody>
      </p:sp>
      <p:pic>
        <p:nvPicPr>
          <p:cNvPr id="1193" name="phi_rj45.png" descr="phi_rj45.png"/>
          <p:cNvPicPr>
            <a:picLocks noChangeAspect="1"/>
          </p:cNvPicPr>
          <p:nvPr/>
        </p:nvPicPr>
        <p:blipFill>
          <a:blip r:embed="rId5"/>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1197" name="Rectangle"/>
          <p:cNvSpPr/>
          <p:nvPr/>
        </p:nvSpPr>
        <p:spPr>
          <a:xfrm>
            <a:off x="2971896" y="1848170"/>
            <a:ext cx="5017972" cy="5077056"/>
          </a:xfrm>
          <a:prstGeom prst="rect">
            <a:avLst/>
          </a:prstGeom>
          <a:solidFill>
            <a:srgbClr val="FFFFFF"/>
          </a:solidFill>
          <a:ln w="12700">
            <a:solidFill>
              <a:srgbClr val="C0C0C0"/>
            </a:solidFill>
            <a:miter lim="400000"/>
          </a:ln>
          <a:effectLst>
            <a:outerShdw blurRad="127000" dist="50800" dir="2700000" rotWithShape="0">
              <a:srgbClr val="000000">
                <a:alpha val="75000"/>
              </a:srgbClr>
            </a:outerShdw>
          </a:effectLst>
        </p:spPr>
        <p:txBody>
          <a:bodyPr lIns="0" tIns="0" rIns="0" bIns="0"/>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grpSp>
        <p:nvGrpSpPr>
          <p:cNvPr id="1200" name="Grouper"/>
          <p:cNvGrpSpPr/>
          <p:nvPr/>
        </p:nvGrpSpPr>
        <p:grpSpPr>
          <a:xfrm>
            <a:off x="317500" y="1270000"/>
            <a:ext cx="9525000" cy="38100"/>
            <a:chOff x="0" y="0"/>
            <a:chExt cx="9525000" cy="38100"/>
          </a:xfrm>
        </p:grpSpPr>
        <p:sp>
          <p:nvSpPr>
            <p:cNvPr id="1198"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199"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201"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52</a:t>
            </a:fld>
            <a:endParaRPr/>
          </a:p>
        </p:txBody>
      </p:sp>
      <p:sp>
        <p:nvSpPr>
          <p:cNvPr id="1202" name="Bus…"/>
          <p:cNvSpPr txBox="1">
            <a:spLocks noGrp="1"/>
          </p:cNvSpPr>
          <p:nvPr>
            <p:ph type="body" idx="1"/>
          </p:nvPr>
        </p:nvSpPr>
        <p:spPr>
          <a:xfrm>
            <a:off x="649934" y="1526624"/>
            <a:ext cx="8860132" cy="5430352"/>
          </a:xfrm>
          <a:prstGeom prst="rect">
            <a:avLst/>
          </a:prstGeom>
        </p:spPr>
        <p:txBody>
          <a:bodyPr lIns="25400" tIns="25400" rIns="25400" bIns="25400"/>
          <a:lstStyle/>
          <a:p>
            <a:pPr marL="254000" lvl="1" indent="-254000" defTabSz="355600">
              <a:spcBef>
                <a:spcPts val="1500"/>
              </a:spcBef>
              <a:buClr>
                <a:srgbClr val="5C86B9"/>
              </a:buClr>
              <a:buSzPct val="50000"/>
              <a:buFont typeface="Zapf Dingbats"/>
              <a:defRPr spc="-39"/>
            </a:pPr>
            <a:r>
              <a:t>Bus</a:t>
            </a:r>
          </a:p>
          <a:p>
            <a:pPr marL="152400" lvl="1" indent="-152400" defTabSz="355600">
              <a:spcBef>
                <a:spcPts val="1500"/>
              </a:spcBef>
              <a:buClr>
                <a:srgbClr val="5C86B9"/>
              </a:buClr>
              <a:buSzPct val="50000"/>
              <a:buFont typeface="Zapf Dingbats"/>
              <a:defRPr sz="1200" spc="-24"/>
            </a:pPr>
            <a:endParaRPr/>
          </a:p>
          <a:p>
            <a:pPr marL="254000" lvl="1" indent="-254000" defTabSz="355600">
              <a:spcBef>
                <a:spcPts val="1500"/>
              </a:spcBef>
              <a:buClr>
                <a:srgbClr val="5C86B9"/>
              </a:buClr>
              <a:buSzPct val="50000"/>
              <a:buFont typeface="Zapf Dingbats"/>
              <a:defRPr spc="-39"/>
            </a:pPr>
            <a:r>
              <a:t>Anneau</a:t>
            </a:r>
          </a:p>
          <a:p>
            <a:pPr marL="152400" lvl="1" indent="-152400" defTabSz="355600">
              <a:spcBef>
                <a:spcPts val="1500"/>
              </a:spcBef>
              <a:buClr>
                <a:srgbClr val="5C86B9"/>
              </a:buClr>
              <a:buSzPct val="50000"/>
              <a:buFont typeface="Zapf Dingbats"/>
              <a:defRPr sz="1200" spc="-24"/>
            </a:pPr>
            <a:endParaRPr/>
          </a:p>
          <a:p>
            <a:pPr marL="254000" lvl="1" indent="-254000" defTabSz="355600">
              <a:spcBef>
                <a:spcPts val="1500"/>
              </a:spcBef>
              <a:buClr>
                <a:srgbClr val="5C86B9"/>
              </a:buClr>
              <a:buSzPct val="50000"/>
              <a:buFont typeface="Zapf Dingbats"/>
              <a:defRPr spc="-39"/>
            </a:pPr>
            <a:r>
              <a:t>Arbre</a:t>
            </a:r>
          </a:p>
          <a:p>
            <a:pPr marL="152400" lvl="1" indent="-152400" defTabSz="355600">
              <a:spcBef>
                <a:spcPts val="1500"/>
              </a:spcBef>
              <a:buClr>
                <a:srgbClr val="5C86B9"/>
              </a:buClr>
              <a:buSzPct val="50000"/>
              <a:buFont typeface="Zapf Dingbats"/>
              <a:defRPr sz="1200" spc="-24"/>
            </a:pPr>
            <a:endParaRPr/>
          </a:p>
          <a:p>
            <a:pPr marL="254000" lvl="1" indent="-254000" defTabSz="355600">
              <a:spcBef>
                <a:spcPts val="1500"/>
              </a:spcBef>
              <a:buClr>
                <a:srgbClr val="5C86B9"/>
              </a:buClr>
              <a:buSzPct val="50000"/>
              <a:buFont typeface="Zapf Dingbats"/>
              <a:defRPr spc="-39"/>
            </a:pPr>
            <a:r>
              <a:t>Réseau maillé</a:t>
            </a:r>
          </a:p>
          <a:p>
            <a:pPr marL="152400" lvl="1" indent="-152400" defTabSz="355600">
              <a:spcBef>
                <a:spcPts val="1500"/>
              </a:spcBef>
              <a:buClr>
                <a:srgbClr val="5C86B9"/>
              </a:buClr>
              <a:buSzPct val="50000"/>
              <a:buFont typeface="Zapf Dingbats"/>
              <a:defRPr sz="1200" spc="-24"/>
            </a:pPr>
            <a:endParaRPr/>
          </a:p>
          <a:p>
            <a:pPr marL="254000" lvl="1" indent="-254000" defTabSz="355600">
              <a:spcBef>
                <a:spcPts val="1500"/>
              </a:spcBef>
              <a:buClr>
                <a:srgbClr val="5C86B9"/>
              </a:buClr>
              <a:buSzPct val="50000"/>
              <a:buFont typeface="Zapf Dingbats"/>
              <a:defRPr spc="-39"/>
            </a:pPr>
            <a:r>
              <a:t>Étoile</a:t>
            </a:r>
          </a:p>
        </p:txBody>
      </p:sp>
      <p:sp>
        <p:nvSpPr>
          <p:cNvPr id="1203" name="5 - Topologie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5 - Topologies</a:t>
            </a:r>
          </a:p>
        </p:txBody>
      </p:sp>
      <p:sp>
        <p:nvSpPr>
          <p:cNvPr id="1204"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sp>
        <p:nvSpPr>
          <p:cNvPr id="1205" name="Topologie physique ou topologie logique"/>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Topologie physique ou topologie logique  </a:t>
            </a:r>
          </a:p>
        </p:txBody>
      </p:sp>
      <p:pic>
        <p:nvPicPr>
          <p:cNvPr id="1206" name="phi_rj45.png" descr="phi_rj45.png"/>
          <p:cNvPicPr>
            <a:picLocks noChangeAspect="1"/>
          </p:cNvPicPr>
          <p:nvPr/>
        </p:nvPicPr>
        <p:blipFill>
          <a:blip r:embed="rId2"/>
          <a:stretch>
            <a:fillRect/>
          </a:stretch>
        </p:blipFill>
        <p:spPr>
          <a:xfrm>
            <a:off x="8042629" y="74380"/>
            <a:ext cx="847856" cy="1122342"/>
          </a:xfrm>
          <a:prstGeom prst="rect">
            <a:avLst/>
          </a:prstGeom>
          <a:ln w="12700">
            <a:miter lim="400000"/>
          </a:ln>
        </p:spPr>
      </p:pic>
      <p:grpSp>
        <p:nvGrpSpPr>
          <p:cNvPr id="1349" name="Grouper"/>
          <p:cNvGrpSpPr/>
          <p:nvPr/>
        </p:nvGrpSpPr>
        <p:grpSpPr>
          <a:xfrm>
            <a:off x="3436168" y="1988190"/>
            <a:ext cx="4089429" cy="4532620"/>
            <a:chOff x="0" y="0"/>
            <a:chExt cx="4089427" cy="4532619"/>
          </a:xfrm>
        </p:grpSpPr>
        <p:grpSp>
          <p:nvGrpSpPr>
            <p:cNvPr id="1234" name="Grouper"/>
            <p:cNvGrpSpPr/>
            <p:nvPr/>
          </p:nvGrpSpPr>
          <p:grpSpPr>
            <a:xfrm>
              <a:off x="0" y="0"/>
              <a:ext cx="2228878" cy="923861"/>
              <a:chOff x="0" y="0"/>
              <a:chExt cx="2228877" cy="923860"/>
            </a:xfrm>
          </p:grpSpPr>
          <p:grpSp>
            <p:nvGrpSpPr>
              <p:cNvPr id="1219" name="Grouper"/>
              <p:cNvGrpSpPr/>
              <p:nvPr/>
            </p:nvGrpSpPr>
            <p:grpSpPr>
              <a:xfrm>
                <a:off x="133340" y="-1"/>
                <a:ext cx="1695332" cy="457170"/>
                <a:chOff x="0" y="0"/>
                <a:chExt cx="1695331" cy="457168"/>
              </a:xfrm>
            </p:grpSpPr>
            <p:grpSp>
              <p:nvGrpSpPr>
                <p:cNvPr id="1209" name="Grouper"/>
                <p:cNvGrpSpPr/>
                <p:nvPr/>
              </p:nvGrpSpPr>
              <p:grpSpPr>
                <a:xfrm>
                  <a:off x="0" y="-1"/>
                  <a:ext cx="209536" cy="457170"/>
                  <a:chOff x="0" y="0"/>
                  <a:chExt cx="209535" cy="457168"/>
                </a:xfrm>
              </p:grpSpPr>
              <p:sp>
                <p:nvSpPr>
                  <p:cNvPr id="1207" name="Rectangle aux angles arrondis"/>
                  <p:cNvSpPr/>
                  <p:nvPr/>
                </p:nvSpPr>
                <p:spPr>
                  <a:xfrm>
                    <a:off x="0" y="0"/>
                    <a:ext cx="209536" cy="209536"/>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08" name="Ligne"/>
                  <p:cNvSpPr/>
                  <p:nvPr/>
                </p:nvSpPr>
                <p:spPr>
                  <a:xfrm flipH="1">
                    <a:off x="114291" y="209535"/>
                    <a:ext cx="1" cy="24763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nvGrpSpPr>
                <p:cNvPr id="1212" name="Grouper"/>
                <p:cNvGrpSpPr/>
                <p:nvPr/>
              </p:nvGrpSpPr>
              <p:grpSpPr>
                <a:xfrm>
                  <a:off x="495265" y="-1"/>
                  <a:ext cx="209536" cy="457170"/>
                  <a:chOff x="0" y="0"/>
                  <a:chExt cx="209535" cy="457168"/>
                </a:xfrm>
              </p:grpSpPr>
              <p:sp>
                <p:nvSpPr>
                  <p:cNvPr id="1210" name="Rectangle aux angles arrondis"/>
                  <p:cNvSpPr/>
                  <p:nvPr/>
                </p:nvSpPr>
                <p:spPr>
                  <a:xfrm>
                    <a:off x="0" y="0"/>
                    <a:ext cx="209536" cy="209536"/>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11" name="Ligne"/>
                  <p:cNvSpPr/>
                  <p:nvPr/>
                </p:nvSpPr>
                <p:spPr>
                  <a:xfrm flipH="1">
                    <a:off x="114291" y="209535"/>
                    <a:ext cx="1" cy="24763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nvGrpSpPr>
                <p:cNvPr id="1215" name="Grouper"/>
                <p:cNvGrpSpPr/>
                <p:nvPr/>
              </p:nvGrpSpPr>
              <p:grpSpPr>
                <a:xfrm>
                  <a:off x="990530" y="-1"/>
                  <a:ext cx="209536" cy="457170"/>
                  <a:chOff x="0" y="0"/>
                  <a:chExt cx="209535" cy="457168"/>
                </a:xfrm>
              </p:grpSpPr>
              <p:sp>
                <p:nvSpPr>
                  <p:cNvPr id="1213" name="Rectangle aux angles arrondis"/>
                  <p:cNvSpPr/>
                  <p:nvPr/>
                </p:nvSpPr>
                <p:spPr>
                  <a:xfrm>
                    <a:off x="0" y="0"/>
                    <a:ext cx="209536" cy="209536"/>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14" name="Ligne"/>
                  <p:cNvSpPr/>
                  <p:nvPr/>
                </p:nvSpPr>
                <p:spPr>
                  <a:xfrm flipH="1">
                    <a:off x="114291" y="209535"/>
                    <a:ext cx="1" cy="24763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nvGrpSpPr>
                <p:cNvPr id="1218" name="Grouper"/>
                <p:cNvGrpSpPr/>
                <p:nvPr/>
              </p:nvGrpSpPr>
              <p:grpSpPr>
                <a:xfrm>
                  <a:off x="1485795" y="-1"/>
                  <a:ext cx="209537" cy="457170"/>
                  <a:chOff x="0" y="0"/>
                  <a:chExt cx="209535" cy="457168"/>
                </a:xfrm>
              </p:grpSpPr>
              <p:sp>
                <p:nvSpPr>
                  <p:cNvPr id="1216" name="Rectangle aux angles arrondis"/>
                  <p:cNvSpPr/>
                  <p:nvPr/>
                </p:nvSpPr>
                <p:spPr>
                  <a:xfrm>
                    <a:off x="0" y="0"/>
                    <a:ext cx="209536" cy="209536"/>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17" name="Ligne"/>
                  <p:cNvSpPr/>
                  <p:nvPr/>
                </p:nvSpPr>
                <p:spPr>
                  <a:xfrm flipH="1">
                    <a:off x="114291" y="209535"/>
                    <a:ext cx="1" cy="24763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grpSp>
            <p:nvGrpSpPr>
              <p:cNvPr id="1232" name="Grouper"/>
              <p:cNvGrpSpPr/>
              <p:nvPr/>
            </p:nvGrpSpPr>
            <p:grpSpPr>
              <a:xfrm rot="10800000" flipH="1">
                <a:off x="409546" y="466692"/>
                <a:ext cx="1695332" cy="457169"/>
                <a:chOff x="0" y="0"/>
                <a:chExt cx="1695331" cy="457168"/>
              </a:xfrm>
            </p:grpSpPr>
            <p:grpSp>
              <p:nvGrpSpPr>
                <p:cNvPr id="1222" name="Grouper"/>
                <p:cNvGrpSpPr/>
                <p:nvPr/>
              </p:nvGrpSpPr>
              <p:grpSpPr>
                <a:xfrm>
                  <a:off x="0" y="-1"/>
                  <a:ext cx="209536" cy="457170"/>
                  <a:chOff x="0" y="0"/>
                  <a:chExt cx="209535" cy="457168"/>
                </a:xfrm>
              </p:grpSpPr>
              <p:sp>
                <p:nvSpPr>
                  <p:cNvPr id="1220" name="Rectangle aux angles arrondis"/>
                  <p:cNvSpPr/>
                  <p:nvPr/>
                </p:nvSpPr>
                <p:spPr>
                  <a:xfrm>
                    <a:off x="0" y="0"/>
                    <a:ext cx="209536" cy="209536"/>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21" name="Ligne"/>
                  <p:cNvSpPr/>
                  <p:nvPr/>
                </p:nvSpPr>
                <p:spPr>
                  <a:xfrm flipH="1">
                    <a:off x="114291" y="209535"/>
                    <a:ext cx="1" cy="24763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nvGrpSpPr>
                <p:cNvPr id="1225" name="Grouper"/>
                <p:cNvGrpSpPr/>
                <p:nvPr/>
              </p:nvGrpSpPr>
              <p:grpSpPr>
                <a:xfrm>
                  <a:off x="495265" y="-1"/>
                  <a:ext cx="209536" cy="457170"/>
                  <a:chOff x="0" y="0"/>
                  <a:chExt cx="209535" cy="457168"/>
                </a:xfrm>
              </p:grpSpPr>
              <p:sp>
                <p:nvSpPr>
                  <p:cNvPr id="1223" name="Rectangle aux angles arrondis"/>
                  <p:cNvSpPr/>
                  <p:nvPr/>
                </p:nvSpPr>
                <p:spPr>
                  <a:xfrm>
                    <a:off x="0" y="0"/>
                    <a:ext cx="209536" cy="209536"/>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24" name="Ligne"/>
                  <p:cNvSpPr/>
                  <p:nvPr/>
                </p:nvSpPr>
                <p:spPr>
                  <a:xfrm flipH="1">
                    <a:off x="114291" y="209535"/>
                    <a:ext cx="1" cy="24763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nvGrpSpPr>
                <p:cNvPr id="1228" name="Grouper"/>
                <p:cNvGrpSpPr/>
                <p:nvPr/>
              </p:nvGrpSpPr>
              <p:grpSpPr>
                <a:xfrm>
                  <a:off x="990530" y="-1"/>
                  <a:ext cx="209536" cy="457170"/>
                  <a:chOff x="0" y="0"/>
                  <a:chExt cx="209535" cy="457168"/>
                </a:xfrm>
              </p:grpSpPr>
              <p:sp>
                <p:nvSpPr>
                  <p:cNvPr id="1226" name="Rectangle aux angles arrondis"/>
                  <p:cNvSpPr/>
                  <p:nvPr/>
                </p:nvSpPr>
                <p:spPr>
                  <a:xfrm>
                    <a:off x="0" y="0"/>
                    <a:ext cx="209536" cy="209536"/>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27" name="Ligne"/>
                  <p:cNvSpPr/>
                  <p:nvPr/>
                </p:nvSpPr>
                <p:spPr>
                  <a:xfrm flipH="1">
                    <a:off x="114291" y="209535"/>
                    <a:ext cx="1" cy="24763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nvGrpSpPr>
                <p:cNvPr id="1231" name="Grouper"/>
                <p:cNvGrpSpPr/>
                <p:nvPr/>
              </p:nvGrpSpPr>
              <p:grpSpPr>
                <a:xfrm>
                  <a:off x="1485795" y="-1"/>
                  <a:ext cx="209537" cy="457170"/>
                  <a:chOff x="0" y="0"/>
                  <a:chExt cx="209535" cy="457168"/>
                </a:xfrm>
              </p:grpSpPr>
              <p:sp>
                <p:nvSpPr>
                  <p:cNvPr id="1229" name="Rectangle aux angles arrondis"/>
                  <p:cNvSpPr/>
                  <p:nvPr/>
                </p:nvSpPr>
                <p:spPr>
                  <a:xfrm>
                    <a:off x="0" y="0"/>
                    <a:ext cx="209536" cy="209536"/>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30" name="Ligne"/>
                  <p:cNvSpPr/>
                  <p:nvPr/>
                </p:nvSpPr>
                <p:spPr>
                  <a:xfrm flipH="1">
                    <a:off x="114291" y="209535"/>
                    <a:ext cx="1" cy="24763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sp>
            <p:nvSpPr>
              <p:cNvPr id="1233" name="Ligne"/>
              <p:cNvSpPr/>
              <p:nvPr/>
            </p:nvSpPr>
            <p:spPr>
              <a:xfrm>
                <a:off x="0" y="457167"/>
                <a:ext cx="2228878" cy="1"/>
              </a:xfrm>
              <a:prstGeom prst="line">
                <a:avLst/>
              </a:prstGeom>
              <a:noFill/>
              <a:ln w="50800" cap="flat">
                <a:solidFill>
                  <a:srgbClr val="B2352D"/>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nvGrpSpPr>
            <p:cNvPr id="1253" name="Grouper"/>
            <p:cNvGrpSpPr/>
            <p:nvPr/>
          </p:nvGrpSpPr>
          <p:grpSpPr>
            <a:xfrm>
              <a:off x="2752101" y="531579"/>
              <a:ext cx="1337327" cy="1284743"/>
              <a:chOff x="0" y="0"/>
              <a:chExt cx="1337326" cy="1284741"/>
            </a:xfrm>
          </p:grpSpPr>
          <p:sp>
            <p:nvSpPr>
              <p:cNvPr id="1235" name="Rectangle aux angles arrondis"/>
              <p:cNvSpPr/>
              <p:nvPr/>
            </p:nvSpPr>
            <p:spPr>
              <a:xfrm>
                <a:off x="541055" y="0"/>
                <a:ext cx="224590" cy="224590"/>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36" name="Rectangle aux angles arrondis"/>
              <p:cNvSpPr/>
              <p:nvPr/>
            </p:nvSpPr>
            <p:spPr>
              <a:xfrm rot="18900000">
                <a:off x="158808" y="158808"/>
                <a:ext cx="224590" cy="224590"/>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37" name="Rectangle aux angles arrondis"/>
              <p:cNvSpPr/>
              <p:nvPr/>
            </p:nvSpPr>
            <p:spPr>
              <a:xfrm rot="16200000">
                <a:off x="-1" y="541055"/>
                <a:ext cx="224591" cy="224590"/>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38" name="Rectangle aux angles arrondis"/>
              <p:cNvSpPr/>
              <p:nvPr/>
            </p:nvSpPr>
            <p:spPr>
              <a:xfrm rot="13500000">
                <a:off x="169017" y="931969"/>
                <a:ext cx="224590" cy="224591"/>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39" name="Rectangle aux angles arrondis"/>
              <p:cNvSpPr/>
              <p:nvPr/>
            </p:nvSpPr>
            <p:spPr>
              <a:xfrm rot="10800000">
                <a:off x="571681" y="1060152"/>
                <a:ext cx="224590" cy="224590"/>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40" name="Rectangle aux angles arrondis"/>
              <p:cNvSpPr/>
              <p:nvPr/>
            </p:nvSpPr>
            <p:spPr>
              <a:xfrm rot="8100000">
                <a:off x="953928" y="901344"/>
                <a:ext cx="224590" cy="224590"/>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41" name="Rectangle aux angles arrondis"/>
              <p:cNvSpPr/>
              <p:nvPr/>
            </p:nvSpPr>
            <p:spPr>
              <a:xfrm rot="5400000">
                <a:off x="1112737" y="519096"/>
                <a:ext cx="224590" cy="224591"/>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42" name="Rectangle aux angles arrondis"/>
              <p:cNvSpPr/>
              <p:nvPr/>
            </p:nvSpPr>
            <p:spPr>
              <a:xfrm rot="2700000">
                <a:off x="943720" y="128182"/>
                <a:ext cx="224590" cy="224590"/>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grpSp>
            <p:nvGrpSpPr>
              <p:cNvPr id="1252" name="Grouper"/>
              <p:cNvGrpSpPr/>
              <p:nvPr/>
            </p:nvGrpSpPr>
            <p:grpSpPr>
              <a:xfrm>
                <a:off x="197366" y="193963"/>
                <a:ext cx="942594" cy="898357"/>
                <a:chOff x="0" y="0"/>
                <a:chExt cx="942593" cy="898356"/>
              </a:xfrm>
            </p:grpSpPr>
            <p:sp>
              <p:nvSpPr>
                <p:cNvPr id="1243" name="Ligne"/>
                <p:cNvSpPr/>
                <p:nvPr/>
              </p:nvSpPr>
              <p:spPr>
                <a:xfrm flipH="1">
                  <a:off x="214380" y="17014"/>
                  <a:ext cx="139518" cy="57849"/>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44" name="Ligne"/>
                <p:cNvSpPr/>
                <p:nvPr/>
              </p:nvSpPr>
              <p:spPr>
                <a:xfrm flipH="1">
                  <a:off x="6805" y="214380"/>
                  <a:ext cx="54447" cy="14632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45" name="Ligne"/>
                <p:cNvSpPr/>
                <p:nvPr/>
              </p:nvSpPr>
              <p:spPr>
                <a:xfrm>
                  <a:off x="-1" y="564875"/>
                  <a:ext cx="68059" cy="149727"/>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46" name="Ligne"/>
                <p:cNvSpPr/>
                <p:nvPr/>
              </p:nvSpPr>
              <p:spPr>
                <a:xfrm>
                  <a:off x="221186" y="857522"/>
                  <a:ext cx="149727" cy="40835"/>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nvGrpSpPr>
                <p:cNvPr id="1251" name="Grouper"/>
                <p:cNvGrpSpPr/>
                <p:nvPr/>
              </p:nvGrpSpPr>
              <p:grpSpPr>
                <a:xfrm rot="10800000">
                  <a:off x="568278" y="0"/>
                  <a:ext cx="374316" cy="877940"/>
                  <a:chOff x="0" y="0"/>
                  <a:chExt cx="374315" cy="877939"/>
                </a:xfrm>
              </p:grpSpPr>
              <p:sp>
                <p:nvSpPr>
                  <p:cNvPr id="1247" name="Ligne"/>
                  <p:cNvSpPr/>
                  <p:nvPr/>
                </p:nvSpPr>
                <p:spPr>
                  <a:xfrm flipH="1">
                    <a:off x="214380" y="-1"/>
                    <a:ext cx="139518" cy="5785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48" name="Ligne"/>
                  <p:cNvSpPr/>
                  <p:nvPr/>
                </p:nvSpPr>
                <p:spPr>
                  <a:xfrm flipH="1">
                    <a:off x="10208" y="193963"/>
                    <a:ext cx="54447" cy="14632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49" name="Ligne"/>
                  <p:cNvSpPr/>
                  <p:nvPr/>
                </p:nvSpPr>
                <p:spPr>
                  <a:xfrm>
                    <a:off x="-1" y="541055"/>
                    <a:ext cx="68059" cy="149727"/>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50" name="Ligne"/>
                  <p:cNvSpPr/>
                  <p:nvPr/>
                </p:nvSpPr>
                <p:spPr>
                  <a:xfrm>
                    <a:off x="224589" y="837105"/>
                    <a:ext cx="149727" cy="40835"/>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grpSp>
        <p:grpSp>
          <p:nvGrpSpPr>
            <p:cNvPr id="1285" name="Grouper"/>
            <p:cNvGrpSpPr/>
            <p:nvPr/>
          </p:nvGrpSpPr>
          <p:grpSpPr>
            <a:xfrm>
              <a:off x="225126" y="1520646"/>
              <a:ext cx="1620423" cy="1272869"/>
              <a:chOff x="18923" y="0"/>
              <a:chExt cx="1620422" cy="1272867"/>
            </a:xfrm>
          </p:grpSpPr>
          <p:sp>
            <p:nvSpPr>
              <p:cNvPr id="1254" name="Rectangle aux angles arrondis"/>
              <p:cNvSpPr/>
              <p:nvPr/>
            </p:nvSpPr>
            <p:spPr>
              <a:xfrm>
                <a:off x="756916" y="0"/>
                <a:ext cx="148953" cy="148953"/>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grpSp>
            <p:nvGrpSpPr>
              <p:cNvPr id="1269" name="Grouper"/>
              <p:cNvGrpSpPr/>
              <p:nvPr/>
            </p:nvGrpSpPr>
            <p:grpSpPr>
              <a:xfrm>
                <a:off x="18923" y="148952"/>
                <a:ext cx="762819" cy="1123916"/>
                <a:chOff x="18923" y="64884"/>
                <a:chExt cx="762817" cy="1123914"/>
              </a:xfrm>
            </p:grpSpPr>
            <p:sp>
              <p:nvSpPr>
                <p:cNvPr id="1255" name="Ligne"/>
                <p:cNvSpPr/>
                <p:nvPr/>
              </p:nvSpPr>
              <p:spPr>
                <a:xfrm flipV="1">
                  <a:off x="439309" y="64884"/>
                  <a:ext cx="342433" cy="21266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56" name="Rectangle aux angles arrondis"/>
                <p:cNvSpPr/>
                <p:nvPr/>
              </p:nvSpPr>
              <p:spPr>
                <a:xfrm>
                  <a:off x="343911" y="261231"/>
                  <a:ext cx="148953" cy="148953"/>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57" name="Ligne"/>
                <p:cNvSpPr/>
                <p:nvPr/>
              </p:nvSpPr>
              <p:spPr>
                <a:xfrm flipV="1">
                  <a:off x="213013" y="410183"/>
                  <a:ext cx="149991" cy="2324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58" name="Ligne"/>
                <p:cNvSpPr/>
                <p:nvPr/>
              </p:nvSpPr>
              <p:spPr>
                <a:xfrm>
                  <a:off x="486093" y="403413"/>
                  <a:ext cx="117357" cy="24374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59" name="Rectangle aux angles arrondis"/>
                <p:cNvSpPr/>
                <p:nvPr/>
              </p:nvSpPr>
              <p:spPr>
                <a:xfrm>
                  <a:off x="134023" y="640383"/>
                  <a:ext cx="148954" cy="148953"/>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60" name="Ligne"/>
                <p:cNvSpPr/>
                <p:nvPr/>
              </p:nvSpPr>
              <p:spPr>
                <a:xfrm flipV="1">
                  <a:off x="95657" y="789335"/>
                  <a:ext cx="59197" cy="25051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61" name="Ligne"/>
                <p:cNvSpPr/>
                <p:nvPr/>
              </p:nvSpPr>
              <p:spPr>
                <a:xfrm>
                  <a:off x="271692" y="782566"/>
                  <a:ext cx="36110" cy="25276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62" name="Rectangle aux angles arrondis"/>
                <p:cNvSpPr/>
                <p:nvPr/>
              </p:nvSpPr>
              <p:spPr>
                <a:xfrm>
                  <a:off x="18923" y="1039846"/>
                  <a:ext cx="148954" cy="148954"/>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63" name="Rectangle aux angles arrondis"/>
                <p:cNvSpPr/>
                <p:nvPr/>
              </p:nvSpPr>
              <p:spPr>
                <a:xfrm>
                  <a:off x="228811" y="1039846"/>
                  <a:ext cx="148954" cy="148954"/>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64" name="Rectangle aux angles arrondis"/>
                <p:cNvSpPr/>
                <p:nvPr/>
              </p:nvSpPr>
              <p:spPr>
                <a:xfrm>
                  <a:off x="533487" y="640383"/>
                  <a:ext cx="148953" cy="148953"/>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65" name="Ligne"/>
                <p:cNvSpPr/>
                <p:nvPr/>
              </p:nvSpPr>
              <p:spPr>
                <a:xfrm flipV="1">
                  <a:off x="493733" y="789335"/>
                  <a:ext cx="59197" cy="25051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66" name="Ligne"/>
                <p:cNvSpPr/>
                <p:nvPr/>
              </p:nvSpPr>
              <p:spPr>
                <a:xfrm>
                  <a:off x="668898" y="782565"/>
                  <a:ext cx="36110" cy="25276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67" name="Rectangle aux angles arrondis"/>
                <p:cNvSpPr/>
                <p:nvPr/>
              </p:nvSpPr>
              <p:spPr>
                <a:xfrm>
                  <a:off x="418387" y="1039846"/>
                  <a:ext cx="148954" cy="148954"/>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68" name="Rectangle aux angles arrondis"/>
                <p:cNvSpPr/>
                <p:nvPr/>
              </p:nvSpPr>
              <p:spPr>
                <a:xfrm>
                  <a:off x="628275" y="1039846"/>
                  <a:ext cx="148953" cy="148954"/>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grpSp>
          <p:grpSp>
            <p:nvGrpSpPr>
              <p:cNvPr id="1284" name="Grouper"/>
              <p:cNvGrpSpPr/>
              <p:nvPr/>
            </p:nvGrpSpPr>
            <p:grpSpPr>
              <a:xfrm flipH="1">
                <a:off x="876528" y="146131"/>
                <a:ext cx="762819" cy="1123916"/>
                <a:chOff x="18923" y="64884"/>
                <a:chExt cx="762817" cy="1123914"/>
              </a:xfrm>
            </p:grpSpPr>
            <p:sp>
              <p:nvSpPr>
                <p:cNvPr id="1270" name="Ligne"/>
                <p:cNvSpPr/>
                <p:nvPr/>
              </p:nvSpPr>
              <p:spPr>
                <a:xfrm flipV="1">
                  <a:off x="439309" y="64884"/>
                  <a:ext cx="342433" cy="21266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71" name="Rectangle aux angles arrondis"/>
                <p:cNvSpPr/>
                <p:nvPr/>
              </p:nvSpPr>
              <p:spPr>
                <a:xfrm>
                  <a:off x="343911" y="261231"/>
                  <a:ext cx="148953" cy="148953"/>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72" name="Ligne"/>
                <p:cNvSpPr/>
                <p:nvPr/>
              </p:nvSpPr>
              <p:spPr>
                <a:xfrm flipV="1">
                  <a:off x="213013" y="410183"/>
                  <a:ext cx="149991" cy="2324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73" name="Ligne"/>
                <p:cNvSpPr/>
                <p:nvPr/>
              </p:nvSpPr>
              <p:spPr>
                <a:xfrm>
                  <a:off x="486093" y="403413"/>
                  <a:ext cx="117357" cy="24374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74" name="Rectangle aux angles arrondis"/>
                <p:cNvSpPr/>
                <p:nvPr/>
              </p:nvSpPr>
              <p:spPr>
                <a:xfrm>
                  <a:off x="134023" y="640383"/>
                  <a:ext cx="148954" cy="148953"/>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75" name="Ligne"/>
                <p:cNvSpPr/>
                <p:nvPr/>
              </p:nvSpPr>
              <p:spPr>
                <a:xfrm flipV="1">
                  <a:off x="95657" y="789335"/>
                  <a:ext cx="59197" cy="25051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76" name="Ligne"/>
                <p:cNvSpPr/>
                <p:nvPr/>
              </p:nvSpPr>
              <p:spPr>
                <a:xfrm>
                  <a:off x="271692" y="782566"/>
                  <a:ext cx="36110" cy="25276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77" name="Rectangle aux angles arrondis"/>
                <p:cNvSpPr/>
                <p:nvPr/>
              </p:nvSpPr>
              <p:spPr>
                <a:xfrm>
                  <a:off x="18923" y="1039846"/>
                  <a:ext cx="148954" cy="148954"/>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78" name="Rectangle aux angles arrondis"/>
                <p:cNvSpPr/>
                <p:nvPr/>
              </p:nvSpPr>
              <p:spPr>
                <a:xfrm>
                  <a:off x="228811" y="1039846"/>
                  <a:ext cx="148954" cy="148954"/>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79" name="Rectangle aux angles arrondis"/>
                <p:cNvSpPr/>
                <p:nvPr/>
              </p:nvSpPr>
              <p:spPr>
                <a:xfrm>
                  <a:off x="533487" y="640383"/>
                  <a:ext cx="148953" cy="148953"/>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80" name="Ligne"/>
                <p:cNvSpPr/>
                <p:nvPr/>
              </p:nvSpPr>
              <p:spPr>
                <a:xfrm flipV="1">
                  <a:off x="493733" y="789335"/>
                  <a:ext cx="59197" cy="25051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81" name="Ligne"/>
                <p:cNvSpPr/>
                <p:nvPr/>
              </p:nvSpPr>
              <p:spPr>
                <a:xfrm>
                  <a:off x="668898" y="782565"/>
                  <a:ext cx="36110" cy="25276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82" name="Rectangle aux angles arrondis"/>
                <p:cNvSpPr/>
                <p:nvPr/>
              </p:nvSpPr>
              <p:spPr>
                <a:xfrm>
                  <a:off x="418387" y="1039846"/>
                  <a:ext cx="148954" cy="148954"/>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83" name="Rectangle aux angles arrondis"/>
                <p:cNvSpPr/>
                <p:nvPr/>
              </p:nvSpPr>
              <p:spPr>
                <a:xfrm>
                  <a:off x="628275" y="1039846"/>
                  <a:ext cx="148953" cy="148954"/>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grpSp>
        </p:grpSp>
        <p:grpSp>
          <p:nvGrpSpPr>
            <p:cNvPr id="1322" name="Grouper"/>
            <p:cNvGrpSpPr/>
            <p:nvPr/>
          </p:nvGrpSpPr>
          <p:grpSpPr>
            <a:xfrm>
              <a:off x="2752101" y="2222256"/>
              <a:ext cx="1337327" cy="1294951"/>
              <a:chOff x="0" y="0"/>
              <a:chExt cx="1337326" cy="1294950"/>
            </a:xfrm>
          </p:grpSpPr>
          <p:sp>
            <p:nvSpPr>
              <p:cNvPr id="1286" name="Rectangle aux angles arrondis"/>
              <p:cNvSpPr/>
              <p:nvPr/>
            </p:nvSpPr>
            <p:spPr>
              <a:xfrm>
                <a:off x="561472" y="0"/>
                <a:ext cx="224591" cy="224590"/>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87" name="Rectangle aux angles arrondis"/>
              <p:cNvSpPr/>
              <p:nvPr/>
            </p:nvSpPr>
            <p:spPr>
              <a:xfrm rot="18900000">
                <a:off x="158808" y="158808"/>
                <a:ext cx="224590" cy="224590"/>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88" name="Rectangle aux angles arrondis"/>
              <p:cNvSpPr/>
              <p:nvPr/>
            </p:nvSpPr>
            <p:spPr>
              <a:xfrm rot="16200000">
                <a:off x="-1" y="541055"/>
                <a:ext cx="224591" cy="224590"/>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89" name="Rectangle aux angles arrondis"/>
              <p:cNvSpPr/>
              <p:nvPr/>
            </p:nvSpPr>
            <p:spPr>
              <a:xfrm rot="13500000">
                <a:off x="169017" y="931969"/>
                <a:ext cx="224590" cy="224591"/>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90" name="Rectangle aux angles arrondis"/>
              <p:cNvSpPr/>
              <p:nvPr/>
            </p:nvSpPr>
            <p:spPr>
              <a:xfrm rot="10800000">
                <a:off x="561472" y="1070361"/>
                <a:ext cx="224591" cy="224590"/>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91" name="Rectangle aux angles arrondis"/>
              <p:cNvSpPr/>
              <p:nvPr/>
            </p:nvSpPr>
            <p:spPr>
              <a:xfrm rot="8100000">
                <a:off x="953928" y="901344"/>
                <a:ext cx="224590" cy="224590"/>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92" name="Rectangle aux angles arrondis"/>
              <p:cNvSpPr/>
              <p:nvPr/>
            </p:nvSpPr>
            <p:spPr>
              <a:xfrm rot="5400000">
                <a:off x="1112737" y="519096"/>
                <a:ext cx="224590" cy="224591"/>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93" name="Rectangle aux angles arrondis"/>
              <p:cNvSpPr/>
              <p:nvPr/>
            </p:nvSpPr>
            <p:spPr>
              <a:xfrm rot="2700000">
                <a:off x="943720" y="128182"/>
                <a:ext cx="224590" cy="224590"/>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294" name="Ligne"/>
              <p:cNvSpPr/>
              <p:nvPr/>
            </p:nvSpPr>
            <p:spPr>
              <a:xfrm flipH="1">
                <a:off x="408343" y="204171"/>
                <a:ext cx="142922" cy="64656"/>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95" name="Ligne"/>
              <p:cNvSpPr/>
              <p:nvPr/>
            </p:nvSpPr>
            <p:spPr>
              <a:xfrm flipH="1">
                <a:off x="200768" y="408343"/>
                <a:ext cx="54447" cy="14632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96" name="Ligne"/>
              <p:cNvSpPr/>
              <p:nvPr/>
            </p:nvSpPr>
            <p:spPr>
              <a:xfrm>
                <a:off x="193963" y="758839"/>
                <a:ext cx="68058" cy="149726"/>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97" name="Ligne"/>
              <p:cNvSpPr/>
              <p:nvPr/>
            </p:nvSpPr>
            <p:spPr>
              <a:xfrm>
                <a:off x="415149" y="1051485"/>
                <a:ext cx="149727" cy="40836"/>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98" name="Ligne"/>
              <p:cNvSpPr/>
              <p:nvPr/>
            </p:nvSpPr>
            <p:spPr>
              <a:xfrm flipV="1">
                <a:off x="775853" y="1014054"/>
                <a:ext cx="146324" cy="54446"/>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299" name="Ligne"/>
              <p:cNvSpPr/>
              <p:nvPr/>
            </p:nvSpPr>
            <p:spPr>
              <a:xfrm flipV="1">
                <a:off x="1071902" y="731616"/>
                <a:ext cx="54447" cy="14632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00" name="Ligne"/>
              <p:cNvSpPr/>
              <p:nvPr/>
            </p:nvSpPr>
            <p:spPr>
              <a:xfrm flipH="1" flipV="1">
                <a:off x="1068499" y="381121"/>
                <a:ext cx="68058" cy="149727"/>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01" name="Ligne"/>
              <p:cNvSpPr/>
              <p:nvPr/>
            </p:nvSpPr>
            <p:spPr>
              <a:xfrm flipH="1" flipV="1">
                <a:off x="782658" y="204171"/>
                <a:ext cx="129310" cy="30627"/>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nvGrpSpPr>
              <p:cNvPr id="1307" name="Grouper"/>
              <p:cNvGrpSpPr/>
              <p:nvPr/>
            </p:nvGrpSpPr>
            <p:grpSpPr>
              <a:xfrm>
                <a:off x="231394" y="231380"/>
                <a:ext cx="891552" cy="850732"/>
                <a:chOff x="91877" y="0"/>
                <a:chExt cx="891550" cy="850730"/>
              </a:xfrm>
            </p:grpSpPr>
            <p:sp>
              <p:nvSpPr>
                <p:cNvPr id="1302" name="Ligne"/>
                <p:cNvSpPr/>
                <p:nvPr/>
              </p:nvSpPr>
              <p:spPr>
                <a:xfrm flipV="1">
                  <a:off x="561471" y="95294"/>
                  <a:ext cx="292649" cy="74863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03" name="Ligne"/>
                <p:cNvSpPr/>
                <p:nvPr/>
              </p:nvSpPr>
              <p:spPr>
                <a:xfrm flipV="1">
                  <a:off x="581889" y="425372"/>
                  <a:ext cx="401540" cy="401539"/>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04" name="Ligne"/>
                <p:cNvSpPr/>
                <p:nvPr/>
              </p:nvSpPr>
              <p:spPr>
                <a:xfrm flipH="1" flipV="1">
                  <a:off x="541055" y="0"/>
                  <a:ext cx="2" cy="83713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05" name="Ligne"/>
                <p:cNvSpPr/>
                <p:nvPr/>
              </p:nvSpPr>
              <p:spPr>
                <a:xfrm flipH="1" flipV="1">
                  <a:off x="217783" y="105502"/>
                  <a:ext cx="309662" cy="745229"/>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06" name="Ligne"/>
                <p:cNvSpPr/>
                <p:nvPr/>
              </p:nvSpPr>
              <p:spPr>
                <a:xfrm flipH="1" flipV="1">
                  <a:off x="91877" y="469609"/>
                  <a:ext cx="367510" cy="36751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308" name="Ligne"/>
              <p:cNvSpPr/>
              <p:nvPr/>
            </p:nvSpPr>
            <p:spPr>
              <a:xfrm flipH="1" flipV="1">
                <a:off x="694184" y="217783"/>
                <a:ext cx="289986" cy="71370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09" name="Ligne"/>
              <p:cNvSpPr/>
              <p:nvPr/>
            </p:nvSpPr>
            <p:spPr>
              <a:xfrm flipV="1">
                <a:off x="986576" y="337154"/>
                <a:ext cx="1" cy="56786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10" name="Ligne"/>
              <p:cNvSpPr/>
              <p:nvPr/>
            </p:nvSpPr>
            <p:spPr>
              <a:xfrm flipH="1" flipV="1">
                <a:off x="372988" y="349175"/>
                <a:ext cx="591944" cy="59194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11" name="Ligne"/>
              <p:cNvSpPr/>
              <p:nvPr/>
            </p:nvSpPr>
            <p:spPr>
              <a:xfrm flipH="1" flipV="1">
                <a:off x="219002" y="652365"/>
                <a:ext cx="745920" cy="30799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12" name="Ligne"/>
              <p:cNvSpPr/>
              <p:nvPr/>
            </p:nvSpPr>
            <p:spPr>
              <a:xfrm flipH="1" flipV="1">
                <a:off x="387434" y="998856"/>
                <a:ext cx="544951" cy="1587"/>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13" name="Ligne"/>
              <p:cNvSpPr/>
              <p:nvPr/>
            </p:nvSpPr>
            <p:spPr>
              <a:xfrm flipH="1" flipV="1">
                <a:off x="363500" y="329464"/>
                <a:ext cx="748630" cy="29264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14" name="Ligne"/>
              <p:cNvSpPr/>
              <p:nvPr/>
            </p:nvSpPr>
            <p:spPr>
              <a:xfrm flipH="1" flipV="1">
                <a:off x="707796" y="210977"/>
                <a:ext cx="387321" cy="390717"/>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15" name="Ligne"/>
              <p:cNvSpPr/>
              <p:nvPr/>
            </p:nvSpPr>
            <p:spPr>
              <a:xfrm flipH="1" flipV="1">
                <a:off x="231394" y="639738"/>
                <a:ext cx="873945" cy="2789"/>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16" name="Ligne"/>
              <p:cNvSpPr/>
              <p:nvPr/>
            </p:nvSpPr>
            <p:spPr>
              <a:xfrm flipH="1">
                <a:off x="373708" y="656139"/>
                <a:ext cx="745229" cy="30966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17" name="Ligne"/>
              <p:cNvSpPr/>
              <p:nvPr/>
            </p:nvSpPr>
            <p:spPr>
              <a:xfrm flipV="1">
                <a:off x="392199" y="351958"/>
                <a:ext cx="591943" cy="59194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18" name="Ligne"/>
              <p:cNvSpPr/>
              <p:nvPr/>
            </p:nvSpPr>
            <p:spPr>
              <a:xfrm flipV="1">
                <a:off x="353897" y="210977"/>
                <a:ext cx="306260" cy="741826"/>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19" name="Ligne"/>
              <p:cNvSpPr/>
              <p:nvPr/>
            </p:nvSpPr>
            <p:spPr>
              <a:xfrm flipV="1">
                <a:off x="333480" y="356196"/>
                <a:ext cx="980" cy="57959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20" name="Ligne"/>
              <p:cNvSpPr/>
              <p:nvPr/>
            </p:nvSpPr>
            <p:spPr>
              <a:xfrm flipV="1">
                <a:off x="217783" y="231394"/>
                <a:ext cx="387928" cy="38792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21" name="Ligne"/>
              <p:cNvSpPr/>
              <p:nvPr/>
            </p:nvSpPr>
            <p:spPr>
              <a:xfrm>
                <a:off x="367508" y="306257"/>
                <a:ext cx="585295"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nvGrpSpPr>
            <p:cNvPr id="1348" name="Grouper"/>
            <p:cNvGrpSpPr/>
            <p:nvPr/>
          </p:nvGrpSpPr>
          <p:grpSpPr>
            <a:xfrm>
              <a:off x="366674" y="3246005"/>
              <a:ext cx="1337327" cy="1286615"/>
              <a:chOff x="0" y="0"/>
              <a:chExt cx="1337326" cy="1286614"/>
            </a:xfrm>
          </p:grpSpPr>
          <p:grpSp>
            <p:nvGrpSpPr>
              <p:cNvPr id="1325" name="Grouper"/>
              <p:cNvGrpSpPr/>
              <p:nvPr/>
            </p:nvGrpSpPr>
            <p:grpSpPr>
              <a:xfrm>
                <a:off x="539895" y="-1"/>
                <a:ext cx="224917" cy="669309"/>
                <a:chOff x="0" y="0"/>
                <a:chExt cx="224916" cy="669307"/>
              </a:xfrm>
            </p:grpSpPr>
            <p:sp>
              <p:nvSpPr>
                <p:cNvPr id="1323" name="Rectangle aux angles arrondis"/>
                <p:cNvSpPr/>
                <p:nvPr/>
              </p:nvSpPr>
              <p:spPr>
                <a:xfrm>
                  <a:off x="0" y="0"/>
                  <a:ext cx="224917" cy="224917"/>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324" name="Ligne"/>
                <p:cNvSpPr/>
                <p:nvPr/>
              </p:nvSpPr>
              <p:spPr>
                <a:xfrm flipH="1">
                  <a:off x="122681" y="224916"/>
                  <a:ext cx="1" cy="44439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nvGrpSpPr>
              <p:cNvPr id="1328" name="Grouper"/>
              <p:cNvGrpSpPr/>
              <p:nvPr/>
            </p:nvGrpSpPr>
            <p:grpSpPr>
              <a:xfrm rot="18900000">
                <a:off x="314978" y="92011"/>
                <a:ext cx="224918" cy="669308"/>
                <a:chOff x="0" y="0"/>
                <a:chExt cx="224916" cy="669307"/>
              </a:xfrm>
            </p:grpSpPr>
            <p:sp>
              <p:nvSpPr>
                <p:cNvPr id="1326" name="Rectangle aux angles arrondis"/>
                <p:cNvSpPr/>
                <p:nvPr/>
              </p:nvSpPr>
              <p:spPr>
                <a:xfrm>
                  <a:off x="0" y="0"/>
                  <a:ext cx="224917" cy="224917"/>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327" name="Ligne"/>
                <p:cNvSpPr/>
                <p:nvPr/>
              </p:nvSpPr>
              <p:spPr>
                <a:xfrm flipH="1">
                  <a:off x="122681" y="224916"/>
                  <a:ext cx="1" cy="44439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nvGrpSpPr>
              <p:cNvPr id="1331" name="Grouper"/>
              <p:cNvGrpSpPr/>
              <p:nvPr/>
            </p:nvGrpSpPr>
            <p:grpSpPr>
              <a:xfrm rot="16200000">
                <a:off x="222195" y="318876"/>
                <a:ext cx="224917" cy="669309"/>
                <a:chOff x="0" y="0"/>
                <a:chExt cx="224916" cy="669307"/>
              </a:xfrm>
            </p:grpSpPr>
            <p:sp>
              <p:nvSpPr>
                <p:cNvPr id="1329" name="Rectangle aux angles arrondis"/>
                <p:cNvSpPr/>
                <p:nvPr/>
              </p:nvSpPr>
              <p:spPr>
                <a:xfrm>
                  <a:off x="0" y="0"/>
                  <a:ext cx="224917" cy="224917"/>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330" name="Ligne"/>
                <p:cNvSpPr/>
                <p:nvPr/>
              </p:nvSpPr>
              <p:spPr>
                <a:xfrm flipH="1">
                  <a:off x="122681" y="224916"/>
                  <a:ext cx="1" cy="44439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nvGrpSpPr>
              <p:cNvPr id="1334" name="Grouper"/>
              <p:cNvGrpSpPr/>
              <p:nvPr/>
            </p:nvGrpSpPr>
            <p:grpSpPr>
              <a:xfrm rot="13500000">
                <a:off x="322480" y="554788"/>
                <a:ext cx="224918" cy="669309"/>
                <a:chOff x="0" y="0"/>
                <a:chExt cx="224916" cy="669307"/>
              </a:xfrm>
            </p:grpSpPr>
            <p:sp>
              <p:nvSpPr>
                <p:cNvPr id="1332" name="Rectangle aux angles arrondis"/>
                <p:cNvSpPr/>
                <p:nvPr/>
              </p:nvSpPr>
              <p:spPr>
                <a:xfrm>
                  <a:off x="0" y="0"/>
                  <a:ext cx="224917" cy="224917"/>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333" name="Ligne"/>
                <p:cNvSpPr/>
                <p:nvPr/>
              </p:nvSpPr>
              <p:spPr>
                <a:xfrm flipH="1">
                  <a:off x="122681" y="224916"/>
                  <a:ext cx="1" cy="44439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nvGrpSpPr>
              <p:cNvPr id="1347" name="Grouper"/>
              <p:cNvGrpSpPr/>
              <p:nvPr/>
            </p:nvGrpSpPr>
            <p:grpSpPr>
              <a:xfrm rot="10800000">
                <a:off x="570565" y="81787"/>
                <a:ext cx="766762" cy="1204828"/>
                <a:chOff x="0" y="0"/>
                <a:chExt cx="766760" cy="1204826"/>
              </a:xfrm>
            </p:grpSpPr>
            <p:grpSp>
              <p:nvGrpSpPr>
                <p:cNvPr id="1337" name="Grouper"/>
                <p:cNvGrpSpPr/>
                <p:nvPr/>
              </p:nvGrpSpPr>
              <p:grpSpPr>
                <a:xfrm>
                  <a:off x="541844" y="-1"/>
                  <a:ext cx="224917" cy="669309"/>
                  <a:chOff x="0" y="0"/>
                  <a:chExt cx="224916" cy="669307"/>
                </a:xfrm>
              </p:grpSpPr>
              <p:sp>
                <p:nvSpPr>
                  <p:cNvPr id="1335" name="Rectangle aux angles arrondis"/>
                  <p:cNvSpPr/>
                  <p:nvPr/>
                </p:nvSpPr>
                <p:spPr>
                  <a:xfrm>
                    <a:off x="0" y="0"/>
                    <a:ext cx="224917" cy="224917"/>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336" name="Ligne"/>
                  <p:cNvSpPr/>
                  <p:nvPr/>
                </p:nvSpPr>
                <p:spPr>
                  <a:xfrm flipH="1">
                    <a:off x="122681" y="224916"/>
                    <a:ext cx="1" cy="44439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nvGrpSpPr>
                <p:cNvPr id="1340" name="Grouper"/>
                <p:cNvGrpSpPr/>
                <p:nvPr/>
              </p:nvGrpSpPr>
              <p:grpSpPr>
                <a:xfrm rot="18900000">
                  <a:off x="316155" y="93960"/>
                  <a:ext cx="224918" cy="669308"/>
                  <a:chOff x="0" y="0"/>
                  <a:chExt cx="224916" cy="669307"/>
                </a:xfrm>
              </p:grpSpPr>
              <p:sp>
                <p:nvSpPr>
                  <p:cNvPr id="1338" name="Rectangle aux angles arrondis"/>
                  <p:cNvSpPr/>
                  <p:nvPr/>
                </p:nvSpPr>
                <p:spPr>
                  <a:xfrm>
                    <a:off x="0" y="0"/>
                    <a:ext cx="224917" cy="224917"/>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339" name="Ligne"/>
                  <p:cNvSpPr/>
                  <p:nvPr/>
                </p:nvSpPr>
                <p:spPr>
                  <a:xfrm flipH="1">
                    <a:off x="122681" y="224916"/>
                    <a:ext cx="1" cy="44439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nvGrpSpPr>
                <p:cNvPr id="1343" name="Grouper"/>
                <p:cNvGrpSpPr/>
                <p:nvPr/>
              </p:nvGrpSpPr>
              <p:grpSpPr>
                <a:xfrm rot="16200000">
                  <a:off x="222195" y="319648"/>
                  <a:ext cx="224917" cy="669309"/>
                  <a:chOff x="0" y="0"/>
                  <a:chExt cx="224916" cy="669307"/>
                </a:xfrm>
              </p:grpSpPr>
              <p:sp>
                <p:nvSpPr>
                  <p:cNvPr id="1341" name="Rectangle aux angles arrondis"/>
                  <p:cNvSpPr/>
                  <p:nvPr/>
                </p:nvSpPr>
                <p:spPr>
                  <a:xfrm>
                    <a:off x="0" y="0"/>
                    <a:ext cx="224917" cy="224917"/>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342" name="Ligne"/>
                  <p:cNvSpPr/>
                  <p:nvPr/>
                </p:nvSpPr>
                <p:spPr>
                  <a:xfrm flipH="1">
                    <a:off x="122681" y="224916"/>
                    <a:ext cx="1" cy="44439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nvGrpSpPr>
                <p:cNvPr id="1346" name="Grouper"/>
                <p:cNvGrpSpPr/>
                <p:nvPr/>
              </p:nvGrpSpPr>
              <p:grpSpPr>
                <a:xfrm rot="13500000">
                  <a:off x="326379" y="554016"/>
                  <a:ext cx="224917" cy="669309"/>
                  <a:chOff x="0" y="0"/>
                  <a:chExt cx="224916" cy="669307"/>
                </a:xfrm>
              </p:grpSpPr>
              <p:sp>
                <p:nvSpPr>
                  <p:cNvPr id="1344" name="Rectangle aux angles arrondis"/>
                  <p:cNvSpPr/>
                  <p:nvPr/>
                </p:nvSpPr>
                <p:spPr>
                  <a:xfrm>
                    <a:off x="0" y="0"/>
                    <a:ext cx="224917" cy="224917"/>
                  </a:xfrm>
                  <a:prstGeom prst="roundRect">
                    <a:avLst>
                      <a:gd name="adj" fmla="val 18182"/>
                    </a:avLst>
                  </a:prstGeom>
                  <a:solidFill>
                    <a:srgbClr val="96D35F"/>
                  </a:solidFill>
                  <a:ln w="12700" cap="flat">
                    <a:solidFill>
                      <a:srgbClr val="000000"/>
                    </a:solidFill>
                    <a:prstDash val="solid"/>
                    <a:miter lim="400000"/>
                  </a:ln>
                  <a:effectLst/>
                </p:spPr>
                <p:txBody>
                  <a:bodyPr wrap="square" lIns="101600" tIns="101600" rIns="101600" bIns="101600" numCol="1" anchor="t">
                    <a:noAutofit/>
                  </a:bodyPr>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sp>
                <p:nvSpPr>
                  <p:cNvPr id="1345" name="Ligne"/>
                  <p:cNvSpPr/>
                  <p:nvPr/>
                </p:nvSpPr>
                <p:spPr>
                  <a:xfrm flipH="1">
                    <a:off x="122681" y="224916"/>
                    <a:ext cx="1" cy="44439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grpSp>
        </p:grpSp>
      </p:grpSp>
      <p:sp>
        <p:nvSpPr>
          <p:cNvPr id="1350" name="Fig 2.19 - Différentes topologies"/>
          <p:cNvSpPr txBox="1"/>
          <p:nvPr/>
        </p:nvSpPr>
        <p:spPr>
          <a:xfrm>
            <a:off x="2028586" y="7148017"/>
            <a:ext cx="3839521"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2.19 - Différentes topologies</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354" name="Grouper"/>
          <p:cNvGrpSpPr/>
          <p:nvPr/>
        </p:nvGrpSpPr>
        <p:grpSpPr>
          <a:xfrm>
            <a:off x="317500" y="1270000"/>
            <a:ext cx="9525000" cy="38100"/>
            <a:chOff x="0" y="0"/>
            <a:chExt cx="9525000" cy="38100"/>
          </a:xfrm>
        </p:grpSpPr>
        <p:sp>
          <p:nvSpPr>
            <p:cNvPr id="135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5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355"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53</a:t>
            </a:fld>
            <a:endParaRPr/>
          </a:p>
        </p:txBody>
      </p:sp>
      <p:sp>
        <p:nvSpPr>
          <p:cNvPr id="1356" name="Voir Annexe (hors cours) :…"/>
          <p:cNvSpPr txBox="1">
            <a:spLocks noGrp="1"/>
          </p:cNvSpPr>
          <p:nvPr>
            <p:ph type="body" idx="1"/>
          </p:nvPr>
        </p:nvSpPr>
        <p:spPr>
          <a:xfrm>
            <a:off x="304800" y="1879600"/>
            <a:ext cx="8860132" cy="3860800"/>
          </a:xfrm>
          <a:prstGeom prst="rect">
            <a:avLst/>
          </a:prstGeom>
        </p:spPr>
        <p:txBody>
          <a:bodyPr lIns="25400" tIns="25400" rIns="25400" bIns="25400"/>
          <a:lstStyle/>
          <a:p>
            <a:pPr>
              <a:spcBef>
                <a:spcPts val="1500"/>
              </a:spcBef>
              <a:defRPr b="1"/>
            </a:pPr>
            <a:r>
              <a:t>Voir Annexe (hors cours) :</a:t>
            </a:r>
          </a:p>
          <a:p>
            <a:pPr>
              <a:spcBef>
                <a:spcPts val="1500"/>
              </a:spcBef>
            </a:pPr>
            <a:r>
              <a:rPr u="sng">
                <a:solidFill>
                  <a:srgbClr val="1A4291"/>
                </a:solidFill>
                <a:hlinkClick r:id="rId3"/>
              </a:rPr>
              <a:t>https://utc505.seancetenante.com/documents/Annexe-1-Support-physique-Telephonie.pdf</a:t>
            </a:r>
          </a:p>
        </p:txBody>
      </p:sp>
      <p:sp>
        <p:nvSpPr>
          <p:cNvPr id="1357" name="6 - Les supports physique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6 - Les supports physiques</a:t>
            </a:r>
          </a:p>
        </p:txBody>
      </p:sp>
      <p:sp>
        <p:nvSpPr>
          <p:cNvPr id="1358" name="La couche physique Ch.2"/>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tabLst>
                <a:tab pos="9461500" algn="r"/>
              </a:tabLst>
              <a:defRPr sz="3600" b="0" i="0" spc="-72">
                <a:latin typeface="+mj-lt"/>
                <a:ea typeface="+mj-ea"/>
                <a:cs typeface="+mj-cs"/>
                <a:sym typeface="Garamond"/>
              </a:defRPr>
            </a:pPr>
            <a:r>
              <a:t>La c</a:t>
            </a:r>
            <a:r>
              <a:rPr spc="-144"/>
              <a:t>ouche physique	</a:t>
            </a:r>
            <a:r>
              <a:rPr sz="2200" spc="-44">
                <a:latin typeface="Consolas"/>
                <a:ea typeface="Consolas"/>
                <a:cs typeface="Consolas"/>
                <a:sym typeface="Consolas"/>
              </a:rPr>
              <a:t>Ch.2</a:t>
            </a:r>
          </a:p>
        </p:txBody>
      </p:sp>
      <p:pic>
        <p:nvPicPr>
          <p:cNvPr id="1359" name="phi_rj45.png" descr="phi_rj45.png"/>
          <p:cNvPicPr>
            <a:picLocks noChangeAspect="1"/>
          </p:cNvPicPr>
          <p:nvPr/>
        </p:nvPicPr>
        <p:blipFill>
          <a:blip r:embed="rId4"/>
          <a:stretch>
            <a:fillRect/>
          </a:stretch>
        </p:blipFill>
        <p:spPr>
          <a:xfrm>
            <a:off x="8042629" y="74380"/>
            <a:ext cx="847856" cy="112234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365" name="Grouper"/>
          <p:cNvGrpSpPr/>
          <p:nvPr/>
        </p:nvGrpSpPr>
        <p:grpSpPr>
          <a:xfrm>
            <a:off x="317500" y="1270000"/>
            <a:ext cx="9525000" cy="38100"/>
            <a:chOff x="0" y="0"/>
            <a:chExt cx="9525000" cy="38100"/>
          </a:xfrm>
        </p:grpSpPr>
        <p:sp>
          <p:nvSpPr>
            <p:cNvPr id="1363"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64"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366"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54</a:t>
            </a:fld>
            <a:endParaRPr/>
          </a:p>
        </p:txBody>
      </p:sp>
      <p:sp>
        <p:nvSpPr>
          <p:cNvPr id="1367" name="1 - Préambul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1 - Préambule</a:t>
            </a:r>
          </a:p>
        </p:txBody>
      </p:sp>
      <p:sp>
        <p:nvSpPr>
          <p:cNvPr id="1368"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sp>
        <p:nvSpPr>
          <p:cNvPr id="1369" name="Collectivisme ou Libre entreprise… à la recherche d'un modèle équitable…"/>
          <p:cNvSpPr txBox="1">
            <a:spLocks noGrp="1"/>
          </p:cNvSpPr>
          <p:nvPr>
            <p:ph type="body" idx="1"/>
          </p:nvPr>
        </p:nvSpPr>
        <p:spPr>
          <a:xfrm>
            <a:off x="304800" y="2057400"/>
            <a:ext cx="9601200" cy="5232400"/>
          </a:xfrm>
          <a:prstGeom prst="rect">
            <a:avLst/>
          </a:prstGeom>
        </p:spPr>
        <p:txBody>
          <a:bodyPr lIns="25400" tIns="25400" rIns="25400" bIns="25400"/>
          <a:lstStyle/>
          <a:p>
            <a:pPr marL="230909" indent="-230909">
              <a:buClr>
                <a:srgbClr val="5C86B9"/>
              </a:buClr>
              <a:buSzPct val="50000"/>
              <a:buFont typeface="Zapf Dingbats"/>
              <a:buChar char="✤"/>
            </a:pPr>
            <a:r>
              <a:rPr i="1"/>
              <a:t>Collectivisme ou Libre entreprise… à la recherche d'un modèle équitable</a:t>
            </a:r>
            <a:br>
              <a:rPr i="1"/>
            </a:br>
            <a:endParaRPr i="1"/>
          </a:p>
          <a:p>
            <a:pPr marL="571500" lvl="1" indent="-254000">
              <a:buSzPct val="75000"/>
              <a:buChar char="‣"/>
            </a:pPr>
            <a:r>
              <a:t>Grandes familles de protocoles à compétition et à coopération, détail sur CSMA/CD et CSMA/CA en mode infrastructure. Ponts et commutation. </a:t>
            </a:r>
          </a:p>
        </p:txBody>
      </p:sp>
      <p:sp>
        <p:nvSpPr>
          <p:cNvPr id="1370" name="Contenu du chapitre"/>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Contenu du chapitre</a:t>
            </a:r>
          </a:p>
        </p:txBody>
      </p:sp>
      <p:pic>
        <p:nvPicPr>
          <p:cNvPr id="1371" name="pasted-image.tif" descr="pasted-image.tif"/>
          <p:cNvPicPr>
            <a:picLocks noChangeAspect="1"/>
          </p:cNvPicPr>
          <p:nvPr/>
        </p:nvPicPr>
        <p:blipFill>
          <a:blip r:embed="rId2"/>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375" name="Grouper"/>
          <p:cNvGrpSpPr/>
          <p:nvPr/>
        </p:nvGrpSpPr>
        <p:grpSpPr>
          <a:xfrm>
            <a:off x="317500" y="1270000"/>
            <a:ext cx="9525000" cy="38100"/>
            <a:chOff x="0" y="0"/>
            <a:chExt cx="9525000" cy="38100"/>
          </a:xfrm>
        </p:grpSpPr>
        <p:sp>
          <p:nvSpPr>
            <p:cNvPr id="1373"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74"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376"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55</a:t>
            </a:fld>
            <a:endParaRPr/>
          </a:p>
        </p:txBody>
      </p:sp>
      <p:sp>
        <p:nvSpPr>
          <p:cNvPr id="1377" name="Couche liaison de données - Niveau trame - Data Link layer…"/>
          <p:cNvSpPr txBox="1">
            <a:spLocks noGrp="1"/>
          </p:cNvSpPr>
          <p:nvPr>
            <p:ph type="body" idx="1"/>
          </p:nvPr>
        </p:nvSpPr>
        <p:spPr>
          <a:xfrm>
            <a:off x="279400" y="1892939"/>
            <a:ext cx="9152723" cy="4564372"/>
          </a:xfrm>
          <a:prstGeom prst="rect">
            <a:avLst/>
          </a:prstGeom>
        </p:spPr>
        <p:txBody>
          <a:bodyPr lIns="25400" tIns="25400" rIns="25400" bIns="25400" anchor="t"/>
          <a:lstStyle/>
          <a:p>
            <a:pPr>
              <a:spcBef>
                <a:spcPts val="1500"/>
              </a:spcBef>
              <a:defRPr b="1"/>
            </a:pPr>
            <a:r>
              <a:t>Couche liaison de données - Niveau trame - </a:t>
            </a:r>
            <a:r>
              <a:rPr i="1"/>
              <a:t>Data Link layer</a:t>
            </a:r>
          </a:p>
          <a:p>
            <a:pPr marL="571500" lvl="1" indent="-254000">
              <a:buSzPct val="75000"/>
              <a:buChar char="‣"/>
            </a:pPr>
            <a:r>
              <a:t>Transfert de </a:t>
            </a:r>
            <a:r>
              <a:rPr b="1"/>
              <a:t>trames</a:t>
            </a:r>
            <a:r>
              <a:t> entre deux systèmes </a:t>
            </a:r>
            <a:br/>
            <a:r>
              <a:t>adjacents</a:t>
            </a:r>
          </a:p>
          <a:p>
            <a:pPr marL="571500" lvl="1" indent="-254000">
              <a:buSzPct val="75000"/>
              <a:buChar char="‣"/>
            </a:pPr>
            <a:r>
              <a:t>Établissement, maintient, contrôle et </a:t>
            </a:r>
            <a:br/>
            <a:r>
              <a:t>libération du </a:t>
            </a:r>
            <a:r>
              <a:rPr b="1"/>
              <a:t>lien logique</a:t>
            </a:r>
            <a:r>
              <a:t> entre les </a:t>
            </a:r>
            <a:br/>
            <a:r>
              <a:t>deux entités</a:t>
            </a:r>
          </a:p>
          <a:p>
            <a:pPr marL="571500" lvl="1" indent="-254000">
              <a:buSzPct val="75000"/>
              <a:buChar char="‣"/>
            </a:pPr>
            <a:r>
              <a:t>Constitution et transmission de trames </a:t>
            </a:r>
            <a:br/>
            <a:r>
              <a:rPr b="1"/>
              <a:t>bien délimitées</a:t>
            </a:r>
          </a:p>
          <a:p>
            <a:pPr marL="571500" lvl="1" indent="-254000">
              <a:buSzPct val="75000"/>
              <a:buChar char="‣"/>
            </a:pPr>
            <a:r>
              <a:rPr b="1"/>
              <a:t>Détection</a:t>
            </a:r>
            <a:r>
              <a:t> et correction d’erreurs</a:t>
            </a:r>
          </a:p>
          <a:p>
            <a:pPr marL="571500" lvl="1" indent="-254000">
              <a:buSzPct val="75000"/>
              <a:buChar char="‣"/>
            </a:pPr>
            <a:r>
              <a:t>[Pour un réseau à diffusion] </a:t>
            </a:r>
            <a:br/>
            <a:r>
              <a:rPr b="1"/>
              <a:t>Sous-couche MAC</a:t>
            </a:r>
            <a:r>
              <a:t> pour gérer et </a:t>
            </a:r>
            <a:br/>
            <a:r>
              <a:t>arbitrer les accès multiples au canal </a:t>
            </a:r>
            <a:br/>
            <a:r>
              <a:t>de transmission partagé </a:t>
            </a:r>
          </a:p>
        </p:txBody>
      </p:sp>
      <p:sp>
        <p:nvSpPr>
          <p:cNvPr id="1378" name="2 - Objectif de la couche liaison de donnée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Objectif de la couche liaison de données</a:t>
            </a:r>
          </a:p>
        </p:txBody>
      </p:sp>
      <p:sp>
        <p:nvSpPr>
          <p:cNvPr id="1379"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sp>
        <p:nvSpPr>
          <p:cNvPr id="1380" name="Rappels"/>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Rappels </a:t>
            </a:r>
          </a:p>
        </p:txBody>
      </p:sp>
      <p:sp>
        <p:nvSpPr>
          <p:cNvPr id="1381" name="Fig 3.1 - Le modèle OSI"/>
          <p:cNvSpPr txBox="1"/>
          <p:nvPr/>
        </p:nvSpPr>
        <p:spPr>
          <a:xfrm>
            <a:off x="5749015" y="7188200"/>
            <a:ext cx="2889112"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3.1 - Le modèle OSI</a:t>
            </a:r>
          </a:p>
        </p:txBody>
      </p:sp>
      <p:pic>
        <p:nvPicPr>
          <p:cNvPr id="1382" name="pasted-image.tif" descr="pasted-image.tif"/>
          <p:cNvPicPr>
            <a:picLocks noChangeAspect="1"/>
          </p:cNvPicPr>
          <p:nvPr/>
        </p:nvPicPr>
        <p:blipFill>
          <a:blip r:embed="rId2"/>
          <a:stretch>
            <a:fillRect/>
          </a:stretch>
        </p:blipFill>
        <p:spPr>
          <a:xfrm>
            <a:off x="6683078" y="256589"/>
            <a:ext cx="2169263" cy="426622"/>
          </a:xfrm>
          <a:prstGeom prst="rect">
            <a:avLst/>
          </a:prstGeom>
          <a:ln w="12700">
            <a:miter lim="400000"/>
          </a:ln>
        </p:spPr>
      </p:pic>
      <p:grpSp>
        <p:nvGrpSpPr>
          <p:cNvPr id="1385" name="pasted-image.tif"/>
          <p:cNvGrpSpPr/>
          <p:nvPr/>
        </p:nvGrpSpPr>
        <p:grpSpPr>
          <a:xfrm>
            <a:off x="5748105" y="2387600"/>
            <a:ext cx="4196488" cy="4851400"/>
            <a:chOff x="0" y="0"/>
            <a:chExt cx="4196486" cy="4851400"/>
          </a:xfrm>
        </p:grpSpPr>
        <p:pic>
          <p:nvPicPr>
            <p:cNvPr id="1384" name="pasted-image.tif" descr="pasted-image.tif"/>
            <p:cNvPicPr>
              <a:picLocks noChangeAspect="1"/>
            </p:cNvPicPr>
            <p:nvPr/>
          </p:nvPicPr>
          <p:blipFill>
            <a:blip r:embed="rId3"/>
            <a:stretch>
              <a:fillRect/>
            </a:stretch>
          </p:blipFill>
          <p:spPr>
            <a:xfrm>
              <a:off x="127000" y="88900"/>
              <a:ext cx="3942487" cy="4521200"/>
            </a:xfrm>
            <a:prstGeom prst="rect">
              <a:avLst/>
            </a:prstGeom>
            <a:ln>
              <a:noFill/>
            </a:ln>
            <a:effectLst/>
          </p:spPr>
        </p:pic>
        <p:pic>
          <p:nvPicPr>
            <p:cNvPr id="1383" name="pasted-image.tif" descr="pasted-image.tif"/>
            <p:cNvPicPr>
              <a:picLocks/>
            </p:cNvPicPr>
            <p:nvPr/>
          </p:nvPicPr>
          <p:blipFill>
            <a:blip r:embed="rId4"/>
            <a:stretch>
              <a:fillRect/>
            </a:stretch>
          </p:blipFill>
          <p:spPr>
            <a:xfrm>
              <a:off x="0" y="0"/>
              <a:ext cx="4196487" cy="4851400"/>
            </a:xfrm>
            <a:prstGeom prst="rect">
              <a:avLst/>
            </a:prstGeom>
            <a:effectLst/>
          </p:spPr>
        </p:pic>
      </p:grpSp>
      <p:pic>
        <p:nvPicPr>
          <p:cNvPr id="1386" name="Ligne Ligne" descr="Ligne Ligne"/>
          <p:cNvPicPr>
            <a:picLocks/>
          </p:cNvPicPr>
          <p:nvPr/>
        </p:nvPicPr>
        <p:blipFill>
          <a:blip r:embed="rId5"/>
          <a:stretch>
            <a:fillRect/>
          </a:stretch>
        </p:blipFill>
        <p:spPr>
          <a:xfrm>
            <a:off x="5187274" y="5597539"/>
            <a:ext cx="719224" cy="366847"/>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391" name="Grouper"/>
          <p:cNvGrpSpPr/>
          <p:nvPr/>
        </p:nvGrpSpPr>
        <p:grpSpPr>
          <a:xfrm>
            <a:off x="317500" y="1270000"/>
            <a:ext cx="9525000" cy="38100"/>
            <a:chOff x="0" y="0"/>
            <a:chExt cx="9525000" cy="38100"/>
          </a:xfrm>
        </p:grpSpPr>
        <p:sp>
          <p:nvSpPr>
            <p:cNvPr id="1389"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390"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392"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56</a:t>
            </a:fld>
            <a:endParaRPr/>
          </a:p>
        </p:txBody>
      </p:sp>
      <p:sp>
        <p:nvSpPr>
          <p:cNvPr id="1393" name="La couche liaison de données fournie à la couche réseau les services nécessaires pour transmettre les paquets d’un nœud source à un nœud destination adjacent.…"/>
          <p:cNvSpPr txBox="1">
            <a:spLocks noGrp="1"/>
          </p:cNvSpPr>
          <p:nvPr>
            <p:ph type="body" idx="1"/>
          </p:nvPr>
        </p:nvSpPr>
        <p:spPr>
          <a:xfrm>
            <a:off x="279400" y="2057400"/>
            <a:ext cx="9152723" cy="5402223"/>
          </a:xfrm>
          <a:prstGeom prst="rect">
            <a:avLst/>
          </a:prstGeom>
        </p:spPr>
        <p:txBody>
          <a:bodyPr lIns="25400" tIns="25400" rIns="25400" bIns="25400" anchor="t"/>
          <a:lstStyle/>
          <a:p>
            <a:pPr>
              <a:spcBef>
                <a:spcPts val="1500"/>
              </a:spcBef>
            </a:pPr>
            <a:r>
              <a:t>La couche liaison de données </a:t>
            </a:r>
            <a:r>
              <a:rPr b="1"/>
              <a:t>fournie</a:t>
            </a:r>
            <a:r>
              <a:t> à la couche réseau les services nécessaires pour transmettre les paquets d’un nœud source à un nœud destination adjacent.</a:t>
            </a:r>
          </a:p>
          <a:p>
            <a:pPr>
              <a:spcBef>
                <a:spcPts val="1500"/>
              </a:spcBef>
            </a:pPr>
            <a:r>
              <a:t>On distingue trois catégories de service</a:t>
            </a:r>
          </a:p>
          <a:p>
            <a:pPr marL="571500" lvl="1" indent="-254000">
              <a:buSzPct val="75000"/>
              <a:buChar char="‣"/>
              <a:defRPr b="1"/>
            </a:pPr>
            <a:r>
              <a:t>Service sans connexion et sans accusé de réception</a:t>
            </a:r>
          </a:p>
          <a:p>
            <a:pPr marL="889000" lvl="2" indent="-254000">
              <a:buSzPct val="75000"/>
            </a:pPr>
            <a:r>
              <a:t>À condition que les taux d’erreur soient faibles et que les corrections ou reprises sur erreur soient assurées dans une couche supérieure</a:t>
            </a:r>
          </a:p>
          <a:p>
            <a:pPr marL="889000" lvl="2" indent="-254000">
              <a:buSzPct val="75000"/>
            </a:pPr>
            <a:r>
              <a:t>C’est le cas de </a:t>
            </a:r>
            <a:r>
              <a:rPr b="1"/>
              <a:t>LAN </a:t>
            </a:r>
            <a:r>
              <a:t>(</a:t>
            </a:r>
            <a:r>
              <a:rPr i="1"/>
              <a:t>Local Area Network</a:t>
            </a:r>
            <a:r>
              <a:t>), de trafic temps réel, de support fiable</a:t>
            </a:r>
          </a:p>
          <a:p>
            <a:pPr marL="571500" lvl="1" indent="-254000">
              <a:buSzPct val="75000"/>
              <a:buChar char="‣"/>
              <a:defRPr b="1"/>
            </a:pPr>
            <a:r>
              <a:t>Service sans connexion et avec accusé de réception</a:t>
            </a:r>
          </a:p>
          <a:p>
            <a:pPr marL="889000" lvl="2" indent="-254000">
              <a:buSzPct val="75000"/>
            </a:pPr>
            <a:r>
              <a:t>Le récepteur doit acquitter chaque trame reçue</a:t>
            </a:r>
          </a:p>
          <a:p>
            <a:pPr marL="889000" lvl="2" indent="-254000">
              <a:buSzPct val="75000"/>
            </a:pPr>
            <a:r>
              <a:t>Cas de liaison peu fiable (</a:t>
            </a:r>
            <a:r>
              <a:rPr b="1"/>
              <a:t>réseau sans fil</a:t>
            </a:r>
            <a:r>
              <a:t> par ex.)</a:t>
            </a:r>
          </a:p>
          <a:p>
            <a:pPr marL="571500" lvl="1" indent="-254000">
              <a:buSzPct val="75000"/>
              <a:buChar char="‣"/>
              <a:defRPr b="1"/>
            </a:pPr>
            <a:r>
              <a:t>Service avec connexion et avec accusé de réception</a:t>
            </a:r>
          </a:p>
          <a:p>
            <a:pPr marL="889000" lvl="2" indent="-254000">
              <a:buSzPct val="75000"/>
            </a:pPr>
            <a:r>
              <a:t>La liaison de données garantie que chaque trame est reçue, une fois et une seule, dans l’ordre d’émission</a:t>
            </a:r>
          </a:p>
        </p:txBody>
      </p:sp>
      <p:sp>
        <p:nvSpPr>
          <p:cNvPr id="1394" name="2 - Objectif de la couche liaison de donnée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Objectif de la couche liaison de données</a:t>
            </a:r>
          </a:p>
        </p:txBody>
      </p:sp>
      <p:sp>
        <p:nvSpPr>
          <p:cNvPr id="1395" name="Services offerts"/>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Services offerts </a:t>
            </a:r>
          </a:p>
        </p:txBody>
      </p:sp>
      <p:sp>
        <p:nvSpPr>
          <p:cNvPr id="1396"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397" name="pasted-image.tif" descr="pasted-image.tif"/>
          <p:cNvPicPr>
            <a:picLocks noChangeAspect="1"/>
          </p:cNvPicPr>
          <p:nvPr/>
        </p:nvPicPr>
        <p:blipFill>
          <a:blip r:embed="rId2"/>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401" name="Grouper"/>
          <p:cNvGrpSpPr/>
          <p:nvPr/>
        </p:nvGrpSpPr>
        <p:grpSpPr>
          <a:xfrm>
            <a:off x="317500" y="1270000"/>
            <a:ext cx="9525000" cy="38100"/>
            <a:chOff x="0" y="0"/>
            <a:chExt cx="9525000" cy="38100"/>
          </a:xfrm>
        </p:grpSpPr>
        <p:sp>
          <p:nvSpPr>
            <p:cNvPr id="1399"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400"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402"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57</a:t>
            </a:fld>
            <a:endParaRPr/>
          </a:p>
        </p:txBody>
      </p:sp>
      <p:sp>
        <p:nvSpPr>
          <p:cNvPr id="1403" name="Les service avec accusé de réception impliquent un contrôle d’erreur et une gestion des acquittements.…"/>
          <p:cNvSpPr txBox="1">
            <a:spLocks noGrp="1"/>
          </p:cNvSpPr>
          <p:nvPr>
            <p:ph type="body" sz="quarter" idx="1"/>
          </p:nvPr>
        </p:nvSpPr>
        <p:spPr>
          <a:xfrm>
            <a:off x="278092" y="2057400"/>
            <a:ext cx="2720340" cy="3306964"/>
          </a:xfrm>
          <a:prstGeom prst="rect">
            <a:avLst/>
          </a:prstGeom>
        </p:spPr>
        <p:txBody>
          <a:bodyPr lIns="25400" tIns="25400" rIns="25400" bIns="25400" anchor="t"/>
          <a:lstStyle/>
          <a:p>
            <a:pPr>
              <a:spcBef>
                <a:spcPts val="1500"/>
              </a:spcBef>
            </a:pPr>
            <a:r>
              <a:t>Les service avec accusé de réception impliquent un contrôle d’erreur et une gestion des acquittements. </a:t>
            </a:r>
          </a:p>
          <a:p>
            <a:pPr>
              <a:spcBef>
                <a:spcPts val="1500"/>
              </a:spcBef>
            </a:pPr>
            <a:r>
              <a:t>Les scénarios à prévoir sont décrits avec cette figure.</a:t>
            </a:r>
          </a:p>
        </p:txBody>
      </p:sp>
      <p:sp>
        <p:nvSpPr>
          <p:cNvPr id="1404" name="2 - Objectif de la couche liaison de donnée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Objectif de la couche liaison de données</a:t>
            </a:r>
          </a:p>
        </p:txBody>
      </p:sp>
      <p:sp>
        <p:nvSpPr>
          <p:cNvPr id="1405" name="Services offerts"/>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Services offerts </a:t>
            </a:r>
          </a:p>
        </p:txBody>
      </p:sp>
      <p:sp>
        <p:nvSpPr>
          <p:cNvPr id="1406" name="Fig 3.2 - Scénarios pour des transmissions de trames et acquittements"/>
          <p:cNvSpPr txBox="1"/>
          <p:nvPr/>
        </p:nvSpPr>
        <p:spPr>
          <a:xfrm>
            <a:off x="1480248" y="7056218"/>
            <a:ext cx="7655698"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3.2 - Scénarios pour des transmissions de trames et acquittements</a:t>
            </a:r>
          </a:p>
        </p:txBody>
      </p:sp>
      <p:sp>
        <p:nvSpPr>
          <p:cNvPr id="1407"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408" name="pasted-image.tif" descr="pasted-image.tif"/>
          <p:cNvPicPr>
            <a:picLocks noChangeAspect="1"/>
          </p:cNvPicPr>
          <p:nvPr/>
        </p:nvPicPr>
        <p:blipFill>
          <a:blip r:embed="rId2"/>
          <a:stretch>
            <a:fillRect/>
          </a:stretch>
        </p:blipFill>
        <p:spPr>
          <a:xfrm>
            <a:off x="6683078" y="256589"/>
            <a:ext cx="2169263" cy="426622"/>
          </a:xfrm>
          <a:prstGeom prst="rect">
            <a:avLst/>
          </a:prstGeom>
          <a:ln w="12700">
            <a:miter lim="400000"/>
          </a:ln>
        </p:spPr>
      </p:pic>
      <p:grpSp>
        <p:nvGrpSpPr>
          <p:cNvPr id="1411" name="pasted-image.pdf"/>
          <p:cNvGrpSpPr/>
          <p:nvPr/>
        </p:nvGrpSpPr>
        <p:grpSpPr>
          <a:xfrm>
            <a:off x="3016304" y="2218212"/>
            <a:ext cx="7006337" cy="4877212"/>
            <a:chOff x="0" y="0"/>
            <a:chExt cx="7006335" cy="4877211"/>
          </a:xfrm>
        </p:grpSpPr>
        <p:pic>
          <p:nvPicPr>
            <p:cNvPr id="1410" name="pasted-image.pdf" descr="pasted-image.pdf"/>
            <p:cNvPicPr>
              <a:picLocks noChangeAspect="1"/>
            </p:cNvPicPr>
            <p:nvPr/>
          </p:nvPicPr>
          <p:blipFill>
            <a:blip r:embed="rId3"/>
            <a:stretch>
              <a:fillRect/>
            </a:stretch>
          </p:blipFill>
          <p:spPr>
            <a:xfrm>
              <a:off x="127000" y="88900"/>
              <a:ext cx="6752336" cy="4547012"/>
            </a:xfrm>
            <a:prstGeom prst="rect">
              <a:avLst/>
            </a:prstGeom>
            <a:ln>
              <a:noFill/>
            </a:ln>
            <a:effectLst/>
          </p:spPr>
        </p:pic>
        <p:pic>
          <p:nvPicPr>
            <p:cNvPr id="1409" name="pasted-image.pdf" descr="pasted-image.pdf"/>
            <p:cNvPicPr>
              <a:picLocks/>
            </p:cNvPicPr>
            <p:nvPr/>
          </p:nvPicPr>
          <p:blipFill>
            <a:blip r:embed="rId4"/>
            <a:stretch>
              <a:fillRect/>
            </a:stretch>
          </p:blipFill>
          <p:spPr>
            <a:xfrm>
              <a:off x="0" y="0"/>
              <a:ext cx="7006336" cy="4877212"/>
            </a:xfrm>
            <a:prstGeom prst="rect">
              <a:avLst/>
            </a:prstGeom>
            <a:effectLst/>
          </p:spPr>
        </p:pic>
      </p:gr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415" name="Grouper"/>
          <p:cNvGrpSpPr/>
          <p:nvPr/>
        </p:nvGrpSpPr>
        <p:grpSpPr>
          <a:xfrm>
            <a:off x="317500" y="1270000"/>
            <a:ext cx="9525000" cy="38100"/>
            <a:chOff x="0" y="0"/>
            <a:chExt cx="9525000" cy="38100"/>
          </a:xfrm>
        </p:grpSpPr>
        <p:sp>
          <p:nvSpPr>
            <p:cNvPr id="1413"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414"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416"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58</a:t>
            </a:fld>
            <a:endParaRPr/>
          </a:p>
        </p:txBody>
      </p:sp>
      <p:sp>
        <p:nvSpPr>
          <p:cNvPr id="1417" name="Avec le dernier cas, l’émetteur va retransmettre la trame et le récepteur reçoit deux trames identiques.…"/>
          <p:cNvSpPr txBox="1">
            <a:spLocks noGrp="1"/>
          </p:cNvSpPr>
          <p:nvPr>
            <p:ph type="body" idx="1"/>
          </p:nvPr>
        </p:nvSpPr>
        <p:spPr>
          <a:xfrm>
            <a:off x="279400" y="2057400"/>
            <a:ext cx="9152723" cy="5402223"/>
          </a:xfrm>
          <a:prstGeom prst="rect">
            <a:avLst/>
          </a:prstGeom>
        </p:spPr>
        <p:txBody>
          <a:bodyPr lIns="25400" tIns="25400" rIns="25400" bIns="25400" anchor="t"/>
          <a:lstStyle/>
          <a:p>
            <a:pPr>
              <a:spcBef>
                <a:spcPts val="1500"/>
              </a:spcBef>
            </a:pPr>
            <a:r>
              <a:t>Avec le dernier cas, l’émetteur va retransmettre la trame et le récepteur reçoit </a:t>
            </a:r>
            <a:r>
              <a:rPr b="1"/>
              <a:t>deux trames identiques</a:t>
            </a:r>
            <a:r>
              <a:t>.</a:t>
            </a:r>
          </a:p>
          <a:p>
            <a:pPr>
              <a:spcBef>
                <a:spcPts val="1500"/>
              </a:spcBef>
            </a:pPr>
            <a:r>
              <a:t>Pour gérer les trames perdues, erronées ou dupliquées, on devra </a:t>
            </a:r>
            <a:r>
              <a:rPr b="1"/>
              <a:t>numéroter les trames</a:t>
            </a:r>
            <a:r>
              <a:t>.</a:t>
            </a:r>
          </a:p>
          <a:p>
            <a:pPr>
              <a:spcBef>
                <a:spcPts val="1500"/>
              </a:spcBef>
            </a:pPr>
            <a:r>
              <a:t>La couche Liaison de données </a:t>
            </a:r>
            <a:r>
              <a:rPr b="1"/>
              <a:t>utilise les services de la couche physique</a:t>
            </a:r>
            <a:r>
              <a:t>.</a:t>
            </a:r>
          </a:p>
          <a:p>
            <a:pPr marL="571500" lvl="1" indent="-254000">
              <a:buSzPct val="75000"/>
              <a:buChar char="‣"/>
            </a:pPr>
            <a:r>
              <a:t>La couche physique transporte des trains de bits</a:t>
            </a:r>
          </a:p>
          <a:p>
            <a:pPr marL="571500" lvl="1" indent="-254000">
              <a:buSzPct val="75000"/>
              <a:buChar char="‣"/>
            </a:pPr>
            <a:r>
              <a:t>La couche liaison de données doit reconnaitre des trames parmi ces trains de bits et vérifier les erreurs.</a:t>
            </a:r>
          </a:p>
        </p:txBody>
      </p:sp>
      <p:sp>
        <p:nvSpPr>
          <p:cNvPr id="1418" name="2 - Objectif de la couche liaison de donnée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Objectif de la couche liaison de données</a:t>
            </a:r>
          </a:p>
        </p:txBody>
      </p:sp>
      <p:sp>
        <p:nvSpPr>
          <p:cNvPr id="1419" name="Services offerts"/>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Services offerts </a:t>
            </a:r>
          </a:p>
        </p:txBody>
      </p:sp>
      <p:sp>
        <p:nvSpPr>
          <p:cNvPr id="1420"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421" name="pasted-image.tif" descr="pasted-image.tif"/>
          <p:cNvPicPr>
            <a:picLocks noChangeAspect="1"/>
          </p:cNvPicPr>
          <p:nvPr/>
        </p:nvPicPr>
        <p:blipFill>
          <a:blip r:embed="rId3"/>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427" name="Grouper"/>
          <p:cNvGrpSpPr/>
          <p:nvPr/>
        </p:nvGrpSpPr>
        <p:grpSpPr>
          <a:xfrm>
            <a:off x="317500" y="1270000"/>
            <a:ext cx="9525000" cy="38100"/>
            <a:chOff x="0" y="0"/>
            <a:chExt cx="9525000" cy="38100"/>
          </a:xfrm>
        </p:grpSpPr>
        <p:sp>
          <p:nvSpPr>
            <p:cNvPr id="1425"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426"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428"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59</a:t>
            </a:fld>
            <a:endParaRPr/>
          </a:p>
        </p:txBody>
      </p:sp>
      <p:sp>
        <p:nvSpPr>
          <p:cNvPr id="1429" name="Pour délimiter les trames, on peut utiliser :…"/>
          <p:cNvSpPr txBox="1">
            <a:spLocks noGrp="1"/>
          </p:cNvSpPr>
          <p:nvPr>
            <p:ph type="body" idx="1"/>
          </p:nvPr>
        </p:nvSpPr>
        <p:spPr>
          <a:xfrm>
            <a:off x="278092" y="2057400"/>
            <a:ext cx="9152724" cy="5402223"/>
          </a:xfrm>
          <a:prstGeom prst="rect">
            <a:avLst/>
          </a:prstGeom>
        </p:spPr>
        <p:txBody>
          <a:bodyPr lIns="25400" tIns="25400" rIns="25400" bIns="25400" anchor="t"/>
          <a:lstStyle/>
          <a:p>
            <a:pPr>
              <a:spcBef>
                <a:spcPts val="1500"/>
              </a:spcBef>
            </a:pPr>
            <a:r>
              <a:t>Pour </a:t>
            </a:r>
            <a:r>
              <a:rPr b="1"/>
              <a:t>délimiter les trames</a:t>
            </a:r>
            <a:r>
              <a:t>, on peut utiliser :</a:t>
            </a:r>
          </a:p>
          <a:p>
            <a:pPr marL="571500" lvl="1" indent="-254000">
              <a:buSzPct val="75000"/>
              <a:buChar char="‣"/>
            </a:pPr>
            <a:r>
              <a:t>soit des caractères spéciaux (dans le cas de transmission en </a:t>
            </a:r>
            <a:r>
              <a:rPr b="1"/>
              <a:t>mode </a:t>
            </a:r>
            <a:br>
              <a:rPr b="1"/>
            </a:br>
            <a:r>
              <a:rPr b="1"/>
              <a:t>caractère</a:t>
            </a:r>
            <a:r>
              <a:t>)</a:t>
            </a:r>
          </a:p>
          <a:p>
            <a:pPr marL="889000" lvl="2" indent="-254000">
              <a:buSzPct val="75000"/>
            </a:pPr>
            <a:r>
              <a:t>DLE, STX en début de trame</a:t>
            </a:r>
          </a:p>
          <a:p>
            <a:pPr marL="889000" lvl="2" indent="-254000">
              <a:buSzPct val="75000"/>
            </a:pPr>
            <a:r>
              <a:t>DLE, ETX en fin de trame</a:t>
            </a:r>
          </a:p>
          <a:p>
            <a:pPr marL="889000" lvl="2" indent="-254000">
              <a:buSzPct val="75000"/>
            </a:pPr>
            <a:r>
              <a:t>doublement d’un DLE au sein d’une trame</a:t>
            </a:r>
          </a:p>
          <a:p>
            <a:pPr marL="571500" lvl="1" indent="-254000">
              <a:buSzPct val="75000"/>
              <a:buChar char="‣"/>
              <a:defRPr spc="-39"/>
            </a:pPr>
            <a:r>
              <a:t>soit une </a:t>
            </a:r>
            <a:r>
              <a:rPr b="1"/>
              <a:t>violation de codage</a:t>
            </a:r>
            <a:r>
              <a:t> sur le support physique, en utilisant une séquence spéciale et invalide pour des données qui correspond à un délimiteur de trame</a:t>
            </a:r>
          </a:p>
          <a:p>
            <a:pPr marL="571500" lvl="1" indent="-254000">
              <a:buSzPct val="75000"/>
              <a:buChar char="‣"/>
            </a:pPr>
            <a:r>
              <a:t>soit un système de </a:t>
            </a:r>
            <a:r>
              <a:rPr b="1"/>
              <a:t>fanion</a:t>
            </a:r>
            <a:r>
              <a:t> de début et de fin de trame :</a:t>
            </a:r>
          </a:p>
          <a:p>
            <a:pPr marL="889000" lvl="2" indent="-254000">
              <a:buSzPct val="75000"/>
            </a:pPr>
            <a:r>
              <a:t>Ex. avec le </a:t>
            </a:r>
            <a:r>
              <a:rPr b="1"/>
              <a:t>fanion  « </a:t>
            </a:r>
            <a:r>
              <a:rPr b="1">
                <a:latin typeface="Consolas"/>
                <a:ea typeface="Consolas"/>
                <a:cs typeface="Consolas"/>
                <a:sym typeface="Consolas"/>
              </a:rPr>
              <a:t>01111110</a:t>
            </a:r>
            <a:r>
              <a:rPr b="1"/>
              <a:t> »</a:t>
            </a:r>
            <a:r>
              <a:t>. </a:t>
            </a:r>
          </a:p>
          <a:p>
            <a:pPr marL="889000" lvl="2" indent="-254000">
              <a:buSzPct val="75000"/>
            </a:pPr>
            <a:r>
              <a:t>L ‘émetteur </a:t>
            </a:r>
          </a:p>
          <a:p>
            <a:pPr marL="1117600" lvl="4" indent="-254000">
              <a:buSzPct val="75000"/>
            </a:pPr>
            <a:r>
              <a:t>remplace au sein des trames les séquences </a:t>
            </a:r>
            <a:r>
              <a:rPr b="1"/>
              <a:t>« </a:t>
            </a:r>
            <a:r>
              <a:rPr b="1">
                <a:latin typeface="Consolas"/>
                <a:ea typeface="Consolas"/>
                <a:cs typeface="Consolas"/>
                <a:sym typeface="Consolas"/>
              </a:rPr>
              <a:t>11111</a:t>
            </a:r>
            <a:r>
              <a:rPr b="1"/>
              <a:t> »</a:t>
            </a:r>
            <a:r>
              <a:t> par </a:t>
            </a:r>
            <a:r>
              <a:rPr b="1"/>
              <a:t>« </a:t>
            </a:r>
            <a:r>
              <a:rPr b="1">
                <a:latin typeface="Consolas"/>
                <a:ea typeface="Consolas"/>
                <a:cs typeface="Consolas"/>
                <a:sym typeface="Consolas"/>
              </a:rPr>
              <a:t>111110</a:t>
            </a:r>
            <a:r>
              <a:rPr b="1"/>
              <a:t> »</a:t>
            </a:r>
            <a:r>
              <a:t> ;</a:t>
            </a:r>
          </a:p>
          <a:p>
            <a:pPr marL="1117600" lvl="4" indent="-254000">
              <a:buSzPct val="75000"/>
            </a:pPr>
            <a:r>
              <a:t>ajoute un fanion </a:t>
            </a:r>
            <a:r>
              <a:rPr sz="1900" b="1"/>
              <a:t>« </a:t>
            </a:r>
            <a:r>
              <a:rPr sz="1900" b="1">
                <a:latin typeface="Consolas"/>
                <a:ea typeface="Consolas"/>
                <a:cs typeface="Consolas"/>
                <a:sym typeface="Consolas"/>
              </a:rPr>
              <a:t>01111110</a:t>
            </a:r>
            <a:r>
              <a:rPr sz="1900" b="1"/>
              <a:t> »</a:t>
            </a:r>
            <a:r>
              <a:rPr b="1"/>
              <a:t> </a:t>
            </a:r>
            <a:r>
              <a:t>en début et en fin de trame.</a:t>
            </a:r>
          </a:p>
          <a:p>
            <a:pPr marL="825500" lvl="3" indent="-254000">
              <a:buSzPct val="75000"/>
            </a:pPr>
            <a:r>
              <a:t>Le récepteur </a:t>
            </a:r>
          </a:p>
          <a:p>
            <a:pPr marL="1117600" lvl="4" indent="-254000">
              <a:buSzPct val="75000"/>
            </a:pPr>
            <a:r>
              <a:t>reconnait et retire les fanions « </a:t>
            </a:r>
            <a:r>
              <a:rPr sz="1900" b="1"/>
              <a:t>« </a:t>
            </a:r>
            <a:r>
              <a:rPr sz="1900" b="1">
                <a:latin typeface="Consolas"/>
                <a:ea typeface="Consolas"/>
                <a:cs typeface="Consolas"/>
                <a:sym typeface="Consolas"/>
              </a:rPr>
              <a:t>01111110</a:t>
            </a:r>
            <a:r>
              <a:rPr sz="1900" b="1"/>
              <a:t> »</a:t>
            </a:r>
            <a:r>
              <a:t> ; </a:t>
            </a:r>
          </a:p>
          <a:p>
            <a:pPr marL="1117600" lvl="4" indent="-254000">
              <a:buSzPct val="75000"/>
            </a:pPr>
            <a:r>
              <a:t>il remplace les séquences </a:t>
            </a:r>
            <a:r>
              <a:rPr sz="1900" b="1"/>
              <a:t>« </a:t>
            </a:r>
            <a:r>
              <a:rPr sz="1900" b="1">
                <a:latin typeface="Consolas"/>
                <a:ea typeface="Consolas"/>
                <a:cs typeface="Consolas"/>
                <a:sym typeface="Consolas"/>
              </a:rPr>
              <a:t>111110</a:t>
            </a:r>
            <a:r>
              <a:rPr sz="1900" b="1"/>
              <a:t> » </a:t>
            </a:r>
            <a:r>
              <a:t> par </a:t>
            </a:r>
            <a:r>
              <a:rPr b="1"/>
              <a:t>« </a:t>
            </a:r>
            <a:r>
              <a:rPr b="1">
                <a:latin typeface="Consolas"/>
                <a:ea typeface="Consolas"/>
                <a:cs typeface="Consolas"/>
                <a:sym typeface="Consolas"/>
              </a:rPr>
              <a:t>11111</a:t>
            </a:r>
            <a:r>
              <a:rPr b="1"/>
              <a:t> »</a:t>
            </a:r>
            <a:r>
              <a:t>.</a:t>
            </a:r>
          </a:p>
        </p:txBody>
      </p:sp>
      <p:sp>
        <p:nvSpPr>
          <p:cNvPr id="1430" name="2 - Objectif de la couche liaison de donnée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2 - Objectif de la couche liaison de données</a:t>
            </a:r>
          </a:p>
        </p:txBody>
      </p:sp>
      <p:sp>
        <p:nvSpPr>
          <p:cNvPr id="1431" name="Services offerts"/>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Services offerts </a:t>
            </a:r>
          </a:p>
        </p:txBody>
      </p:sp>
      <p:sp>
        <p:nvSpPr>
          <p:cNvPr id="1432"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433" name="pasted-image.tif" descr="pasted-image.tif"/>
          <p:cNvPicPr>
            <a:picLocks noChangeAspect="1"/>
          </p:cNvPicPr>
          <p:nvPr/>
        </p:nvPicPr>
        <p:blipFill>
          <a:blip r:embed="rId3"/>
          <a:stretch>
            <a:fillRect/>
          </a:stretch>
        </p:blipFill>
        <p:spPr>
          <a:xfrm>
            <a:off x="6683078" y="256589"/>
            <a:ext cx="2169263" cy="426622"/>
          </a:xfrm>
          <a:prstGeom prst="rect">
            <a:avLst/>
          </a:prstGeom>
          <a:ln w="12700">
            <a:miter lim="400000"/>
          </a:ln>
        </p:spPr>
      </p:pic>
      <p:graphicFrame>
        <p:nvGraphicFramePr>
          <p:cNvPr id="1434" name="Tableau 1"/>
          <p:cNvGraphicFramePr/>
          <p:nvPr/>
        </p:nvGraphicFramePr>
        <p:xfrm>
          <a:off x="5009444" y="2810933"/>
          <a:ext cx="4876801" cy="635001"/>
        </p:xfrm>
        <a:graphic>
          <a:graphicData uri="http://schemas.openxmlformats.org/drawingml/2006/table">
            <a:tbl>
              <a:tblPr firstRow="1">
                <a:tableStyleId>{4C3C2611-4C71-4FC5-86AE-919BDF0F9419}</a:tableStyleId>
              </a:tblPr>
              <a:tblGrid>
                <a:gridCol w="536352">
                  <a:extLst>
                    <a:ext uri="{9D8B030D-6E8A-4147-A177-3AD203B41FA5}">
                      <a16:colId xmlns:a16="http://schemas.microsoft.com/office/drawing/2014/main" val="20000"/>
                    </a:ext>
                  </a:extLst>
                </a:gridCol>
                <a:gridCol w="536352">
                  <a:extLst>
                    <a:ext uri="{9D8B030D-6E8A-4147-A177-3AD203B41FA5}">
                      <a16:colId xmlns:a16="http://schemas.microsoft.com/office/drawing/2014/main" val="20001"/>
                    </a:ext>
                  </a:extLst>
                </a:gridCol>
                <a:gridCol w="536352">
                  <a:extLst>
                    <a:ext uri="{9D8B030D-6E8A-4147-A177-3AD203B41FA5}">
                      <a16:colId xmlns:a16="http://schemas.microsoft.com/office/drawing/2014/main" val="20002"/>
                    </a:ext>
                  </a:extLst>
                </a:gridCol>
                <a:gridCol w="536352">
                  <a:extLst>
                    <a:ext uri="{9D8B030D-6E8A-4147-A177-3AD203B41FA5}">
                      <a16:colId xmlns:a16="http://schemas.microsoft.com/office/drawing/2014/main" val="20003"/>
                    </a:ext>
                  </a:extLst>
                </a:gridCol>
                <a:gridCol w="536352">
                  <a:extLst>
                    <a:ext uri="{9D8B030D-6E8A-4147-A177-3AD203B41FA5}">
                      <a16:colId xmlns:a16="http://schemas.microsoft.com/office/drawing/2014/main" val="20004"/>
                    </a:ext>
                  </a:extLst>
                </a:gridCol>
                <a:gridCol w="536352">
                  <a:extLst>
                    <a:ext uri="{9D8B030D-6E8A-4147-A177-3AD203B41FA5}">
                      <a16:colId xmlns:a16="http://schemas.microsoft.com/office/drawing/2014/main" val="20005"/>
                    </a:ext>
                  </a:extLst>
                </a:gridCol>
                <a:gridCol w="536352">
                  <a:extLst>
                    <a:ext uri="{9D8B030D-6E8A-4147-A177-3AD203B41FA5}">
                      <a16:colId xmlns:a16="http://schemas.microsoft.com/office/drawing/2014/main" val="20006"/>
                    </a:ext>
                  </a:extLst>
                </a:gridCol>
                <a:gridCol w="536352">
                  <a:extLst>
                    <a:ext uri="{9D8B030D-6E8A-4147-A177-3AD203B41FA5}">
                      <a16:colId xmlns:a16="http://schemas.microsoft.com/office/drawing/2014/main" val="20007"/>
                    </a:ext>
                  </a:extLst>
                </a:gridCol>
                <a:gridCol w="536352">
                  <a:extLst>
                    <a:ext uri="{9D8B030D-6E8A-4147-A177-3AD203B41FA5}">
                      <a16:colId xmlns:a16="http://schemas.microsoft.com/office/drawing/2014/main" val="20008"/>
                    </a:ext>
                  </a:extLst>
                </a:gridCol>
              </a:tblGrid>
              <a:tr h="294401">
                <a:tc gridSpan="2">
                  <a:txBody>
                    <a:bodyPr/>
                    <a:lstStyle/>
                    <a:p>
                      <a:pPr algn="ctr" defTabSz="457200">
                        <a:lnSpc>
                          <a:spcPct val="100000"/>
                        </a:lnSpc>
                        <a:spcBef>
                          <a:spcPts val="0"/>
                        </a:spcBef>
                        <a:defRPr sz="1800" b="0" i="0" spc="0">
                          <a:solidFill>
                            <a:srgbClr val="000000"/>
                          </a:solidFill>
                        </a:defRPr>
                      </a:pPr>
                      <a:r>
                        <a:rPr sz="1200" b="1" i="1">
                          <a:latin typeface="Arial Narrow"/>
                          <a:ea typeface="Arial Narrow"/>
                          <a:cs typeface="Arial Narrow"/>
                          <a:sym typeface="Arial Narrow"/>
                        </a:rPr>
                        <a:t>Début de trame</a:t>
                      </a:r>
                    </a:p>
                  </a:txBody>
                  <a:tcPr marL="50800" marR="50800" marT="50800" marB="50800" horzOverflow="overflow">
                    <a:lnL w="4445">
                      <a:solidFill>
                        <a:srgbClr val="000000"/>
                      </a:solidFill>
                      <a:miter lim="400000"/>
                    </a:lnL>
                    <a:lnR w="12700">
                      <a:solidFill>
                        <a:srgbClr val="000000"/>
                      </a:solidFill>
                      <a:miter lim="400000"/>
                    </a:lnR>
                    <a:lnT w="4445">
                      <a:solidFill>
                        <a:srgbClr val="000000"/>
                      </a:solidFill>
                      <a:miter lim="400000"/>
                    </a:lnT>
                    <a:lnB>
                      <a:solidFill>
                        <a:srgbClr val="000000"/>
                      </a:solidFill>
                      <a:miter lim="400000"/>
                    </a:lnB>
                    <a:solidFill>
                      <a:srgbClr val="A4C3DC"/>
                    </a:solidFill>
                  </a:tcPr>
                </a:tc>
                <a:tc hMerge="1">
                  <a:txBody>
                    <a:bodyPr/>
                    <a:lstStyle/>
                    <a:p>
                      <a:endParaRPr lang="fr-FR"/>
                    </a:p>
                  </a:txBody>
                  <a:tcPr/>
                </a:tc>
                <a:tc gridSpan="5">
                  <a:txBody>
                    <a:bodyPr/>
                    <a:lstStyle/>
                    <a:p>
                      <a:pPr algn="ctr" defTabSz="457200">
                        <a:lnSpc>
                          <a:spcPct val="100000"/>
                        </a:lnSpc>
                        <a:spcBef>
                          <a:spcPts val="0"/>
                        </a:spcBef>
                        <a:defRPr sz="1800" b="0" i="0" spc="0">
                          <a:solidFill>
                            <a:srgbClr val="000000"/>
                          </a:solidFill>
                        </a:defRPr>
                      </a:pPr>
                      <a:r>
                        <a:rPr sz="1200" b="1" i="1">
                          <a:latin typeface="Arial Narrow"/>
                          <a:ea typeface="Arial Narrow"/>
                          <a:cs typeface="Arial Narrow"/>
                          <a:sym typeface="Arial Narrow"/>
                        </a:rPr>
                        <a:t>Contenu de la trame</a:t>
                      </a:r>
                    </a:p>
                  </a:txBody>
                  <a:tcPr marL="50800" marR="50800" marT="50800" marB="50800" horzOverflow="overflow">
                    <a:lnL w="12700">
                      <a:solidFill>
                        <a:srgbClr val="000000"/>
                      </a:solidFill>
                      <a:miter lim="400000"/>
                    </a:lnL>
                    <a:lnR w="12700">
                      <a:solidFill>
                        <a:srgbClr val="000000"/>
                      </a:solidFill>
                      <a:miter lim="400000"/>
                    </a:lnR>
                    <a:lnT w="4445">
                      <a:solidFill>
                        <a:srgbClr val="000000"/>
                      </a:solidFill>
                      <a:miter lim="400000"/>
                    </a:lnT>
                    <a:lnB>
                      <a:solidFill>
                        <a:srgbClr val="000000"/>
                      </a:solidFill>
                      <a:miter lim="400000"/>
                    </a:lnB>
                    <a:solidFill>
                      <a:srgbClr val="D5D5D5"/>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defTabSz="457200">
                        <a:lnSpc>
                          <a:spcPct val="100000"/>
                        </a:lnSpc>
                        <a:spcBef>
                          <a:spcPts val="0"/>
                        </a:spcBef>
                        <a:defRPr sz="1800" b="0" i="0" spc="0">
                          <a:solidFill>
                            <a:srgbClr val="000000"/>
                          </a:solidFill>
                        </a:defRPr>
                      </a:pPr>
                      <a:r>
                        <a:rPr sz="1200" b="1" i="1">
                          <a:latin typeface="Arial Narrow"/>
                          <a:ea typeface="Arial Narrow"/>
                          <a:cs typeface="Arial Narrow"/>
                          <a:sym typeface="Arial Narrow"/>
                        </a:rPr>
                        <a:t>Fin de trame</a:t>
                      </a:r>
                    </a:p>
                  </a:txBody>
                  <a:tcPr marL="50800" marR="50800" marT="50800" marB="50800" horzOverflow="overflow">
                    <a:lnL w="12700">
                      <a:solidFill>
                        <a:srgbClr val="000000"/>
                      </a:solidFill>
                      <a:miter lim="400000"/>
                    </a:lnL>
                    <a:lnR w="4445">
                      <a:solidFill>
                        <a:srgbClr val="000000"/>
                      </a:solidFill>
                      <a:miter lim="400000"/>
                    </a:lnR>
                    <a:lnT w="4445">
                      <a:solidFill>
                        <a:srgbClr val="000000"/>
                      </a:solidFill>
                      <a:miter lim="400000"/>
                    </a:lnT>
                    <a:lnB>
                      <a:solidFill>
                        <a:srgbClr val="000000"/>
                      </a:solidFill>
                      <a:miter lim="400000"/>
                    </a:lnB>
                    <a:solidFill>
                      <a:srgbClr val="A4C3DC"/>
                    </a:solidFill>
                  </a:tcPr>
                </a:tc>
                <a:tc hMerge="1">
                  <a:txBody>
                    <a:bodyPr/>
                    <a:lstStyle/>
                    <a:p>
                      <a:endParaRPr lang="fr-FR"/>
                    </a:p>
                  </a:txBody>
                  <a:tcPr/>
                </a:tc>
                <a:extLst>
                  <a:ext uri="{0D108BD9-81ED-4DB2-BD59-A6C34878D82A}">
                    <a16:rowId xmlns:a16="http://schemas.microsoft.com/office/drawing/2014/main" val="10000"/>
                  </a:ext>
                </a:extLst>
              </a:tr>
              <a:tr h="293674">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DLE</a:t>
                      </a:r>
                    </a:p>
                  </a:txBody>
                  <a:tcPr marL="50800" marR="50800" marT="50800" marB="50800" anchor="ctr" horzOverflow="overflow">
                    <a:lnL w="4445">
                      <a:solidFill>
                        <a:srgbClr val="000000"/>
                      </a:solidFill>
                      <a:miter lim="400000"/>
                    </a:lnL>
                    <a:lnR w="12700">
                      <a:solidFill>
                        <a:srgbClr val="000000"/>
                      </a:solidFill>
                      <a:miter lim="400000"/>
                    </a:lnR>
                    <a:lnT>
                      <a:solidFill>
                        <a:srgbClr val="000000"/>
                      </a:solidFill>
                      <a:miter lim="400000"/>
                    </a:lnT>
                    <a:lnB w="4445">
                      <a:solidFill>
                        <a:srgbClr val="000000"/>
                      </a:solidFill>
                      <a:miter lim="400000"/>
                    </a:lnB>
                    <a:solidFill>
                      <a:srgbClr val="56C1FF"/>
                    </a:solidFill>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STX</a:t>
                      </a:r>
                    </a:p>
                  </a:txBody>
                  <a:tcPr marL="50800" marR="50800" marT="50800" marB="50800" anchor="ctr" horzOverflow="overflow">
                    <a:lnL w="12700">
                      <a:solidFill>
                        <a:srgbClr val="000000"/>
                      </a:solidFill>
                      <a:miter lim="400000"/>
                    </a:lnL>
                    <a:lnR w="12700">
                      <a:solidFill>
                        <a:srgbClr val="000000"/>
                      </a:solidFill>
                      <a:miter lim="400000"/>
                    </a:lnR>
                    <a:lnT>
                      <a:solidFill>
                        <a:srgbClr val="000000"/>
                      </a:solidFill>
                      <a:miter lim="400000"/>
                    </a:lnT>
                    <a:lnB w="4445">
                      <a:solidFill>
                        <a:srgbClr val="000000"/>
                      </a:solidFill>
                      <a:miter lim="400000"/>
                    </a:lnB>
                    <a:solidFill>
                      <a:srgbClr val="56C1FF"/>
                    </a:solidFill>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'H'</a:t>
                      </a:r>
                    </a:p>
                  </a:txBody>
                  <a:tcPr marL="50800" marR="50800" marT="50800" marB="50800" anchor="ctr" horzOverflow="overflow">
                    <a:lnL w="12700">
                      <a:solidFill>
                        <a:srgbClr val="000000"/>
                      </a:solidFill>
                      <a:miter lim="400000"/>
                    </a:lnL>
                    <a:lnR w="12700">
                      <a:solidFill>
                        <a:srgbClr val="000000"/>
                      </a:solidFill>
                      <a:miter lim="400000"/>
                    </a:lnR>
                    <a:lnT>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'e'</a:t>
                      </a:r>
                    </a:p>
                  </a:txBody>
                  <a:tcPr marL="50800" marR="50800" marT="50800" marB="50800" anchor="ctr" horzOverflow="overflow">
                    <a:lnL w="12700">
                      <a:solidFill>
                        <a:srgbClr val="000000"/>
                      </a:solidFill>
                      <a:miter lim="400000"/>
                    </a:lnL>
                    <a:lnR w="12700">
                      <a:solidFill>
                        <a:srgbClr val="000000"/>
                      </a:solidFill>
                      <a:miter lim="400000"/>
                    </a:lnR>
                    <a:lnT>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'l'</a:t>
                      </a:r>
                    </a:p>
                  </a:txBody>
                  <a:tcPr marL="50800" marR="50800" marT="50800" marB="50800" anchor="ctr" horzOverflow="overflow">
                    <a:lnL w="12700">
                      <a:solidFill>
                        <a:srgbClr val="000000"/>
                      </a:solidFill>
                      <a:miter lim="400000"/>
                    </a:lnL>
                    <a:lnR w="12700">
                      <a:solidFill>
                        <a:srgbClr val="000000"/>
                      </a:solidFill>
                      <a:miter lim="400000"/>
                    </a:lnR>
                    <a:lnT>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'l'</a:t>
                      </a:r>
                    </a:p>
                  </a:txBody>
                  <a:tcPr marL="50800" marR="50800" marT="50800" marB="50800" anchor="ctr" horzOverflow="overflow">
                    <a:lnL w="12700">
                      <a:solidFill>
                        <a:srgbClr val="000000"/>
                      </a:solidFill>
                      <a:miter lim="400000"/>
                    </a:lnL>
                    <a:lnR w="12700">
                      <a:solidFill>
                        <a:srgbClr val="000000"/>
                      </a:solidFill>
                      <a:miter lim="400000"/>
                    </a:lnR>
                    <a:lnT>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'o'</a:t>
                      </a:r>
                    </a:p>
                  </a:txBody>
                  <a:tcPr marL="50800" marR="50800" marT="50800" marB="50800" anchor="ctr" horzOverflow="overflow">
                    <a:lnL w="12700">
                      <a:solidFill>
                        <a:srgbClr val="000000"/>
                      </a:solidFill>
                      <a:miter lim="400000"/>
                    </a:lnL>
                    <a:lnR w="12700">
                      <a:solidFill>
                        <a:srgbClr val="000000"/>
                      </a:solidFill>
                      <a:miter lim="400000"/>
                    </a:lnR>
                    <a:lnT>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DLE</a:t>
                      </a:r>
                    </a:p>
                  </a:txBody>
                  <a:tcPr marL="50800" marR="50800" marT="50800" marB="50800" anchor="ctr" horzOverflow="overflow">
                    <a:lnL w="12700">
                      <a:solidFill>
                        <a:srgbClr val="000000"/>
                      </a:solidFill>
                      <a:miter lim="400000"/>
                    </a:lnL>
                    <a:lnR w="12700">
                      <a:solidFill>
                        <a:srgbClr val="000000"/>
                      </a:solidFill>
                      <a:miter lim="400000"/>
                    </a:lnR>
                    <a:lnT>
                      <a:solidFill>
                        <a:srgbClr val="000000"/>
                      </a:solidFill>
                      <a:miter lim="400000"/>
                    </a:lnT>
                    <a:lnB w="4445">
                      <a:solidFill>
                        <a:srgbClr val="000000"/>
                      </a:solidFill>
                      <a:miter lim="400000"/>
                    </a:lnB>
                    <a:solidFill>
                      <a:srgbClr val="56C1FF"/>
                    </a:solidFill>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ETX</a:t>
                      </a:r>
                    </a:p>
                  </a:txBody>
                  <a:tcPr marL="50800" marR="50800" marT="50800" marB="50800" anchor="ctr" horzOverflow="overflow">
                    <a:lnL w="12700">
                      <a:solidFill>
                        <a:srgbClr val="000000"/>
                      </a:solidFill>
                      <a:miter lim="400000"/>
                    </a:lnL>
                    <a:lnR w="4445">
                      <a:solidFill>
                        <a:srgbClr val="000000"/>
                      </a:solidFill>
                      <a:miter lim="400000"/>
                    </a:lnR>
                    <a:lnT>
                      <a:solidFill>
                        <a:srgbClr val="000000"/>
                      </a:solidFill>
                      <a:miter lim="400000"/>
                    </a:lnT>
                    <a:lnB w="4445">
                      <a:solidFill>
                        <a:srgbClr val="000000"/>
                      </a:solidFill>
                      <a:miter lim="400000"/>
                    </a:lnB>
                    <a:solidFill>
                      <a:srgbClr val="56C1FF"/>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232" name="Rectangle"/>
          <p:cNvSpPr/>
          <p:nvPr/>
        </p:nvSpPr>
        <p:spPr>
          <a:xfrm>
            <a:off x="2885910" y="1704811"/>
            <a:ext cx="7109558" cy="5303783"/>
          </a:xfrm>
          <a:prstGeom prst="rect">
            <a:avLst/>
          </a:prstGeom>
          <a:solidFill>
            <a:srgbClr val="FFFFFF"/>
          </a:solidFill>
          <a:ln w="12700">
            <a:solidFill>
              <a:srgbClr val="C0C0C0"/>
            </a:solidFill>
            <a:miter lim="400000"/>
          </a:ln>
          <a:effectLst>
            <a:outerShdw blurRad="127000" dist="50800" dir="2700000" rotWithShape="0">
              <a:srgbClr val="000000">
                <a:alpha val="75000"/>
              </a:srgbClr>
            </a:outerShdw>
          </a:effectLst>
        </p:spPr>
        <p:txBody>
          <a:bodyPr lIns="0" tIns="0" rIns="0" bIns="0"/>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grpSp>
        <p:nvGrpSpPr>
          <p:cNvPr id="235" name="Grouper"/>
          <p:cNvGrpSpPr/>
          <p:nvPr/>
        </p:nvGrpSpPr>
        <p:grpSpPr>
          <a:xfrm>
            <a:off x="317500" y="1270000"/>
            <a:ext cx="9525000" cy="38100"/>
            <a:chOff x="0" y="0"/>
            <a:chExt cx="9525000" cy="38100"/>
          </a:xfrm>
        </p:grpSpPr>
        <p:sp>
          <p:nvSpPr>
            <p:cNvPr id="233"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34"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36" name="1 - Architecture logicielle des réseaux"/>
          <p:cNvSpPr txBox="1">
            <a:spLocks noGrp="1"/>
          </p:cNvSpPr>
          <p:nvPr>
            <p:ph type="body" idx="21"/>
          </p:nvPr>
        </p:nvSpPr>
        <p:spPr>
          <a:prstGeom prst="rect">
            <a:avLst/>
          </a:prstGeom>
        </p:spPr>
        <p:txBody>
          <a:bodyPr/>
          <a:lstStyle/>
          <a:p>
            <a:r>
              <a:t>1 - Architecture logicielle des réseaux</a:t>
            </a:r>
          </a:p>
        </p:txBody>
      </p:sp>
      <p:sp>
        <p:nvSpPr>
          <p:cNvPr id="237" name="Numéro de diapositive"/>
          <p:cNvSpPr txBox="1">
            <a:spLocks noGrp="1"/>
          </p:cNvSpPr>
          <p:nvPr>
            <p:ph type="sldNum" sz="quarter" idx="4294967295"/>
          </p:nvPr>
        </p:nvSpPr>
        <p:spPr>
          <a:xfrm>
            <a:off x="9626600" y="7200900"/>
            <a:ext cx="266700"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238" name="pasted-image.pdf" descr="pasted-image.pdf"/>
          <p:cNvPicPr>
            <a:picLocks noChangeAspect="1"/>
          </p:cNvPicPr>
          <p:nvPr/>
        </p:nvPicPr>
        <p:blipFill>
          <a:blip r:embed="rId2"/>
          <a:stretch>
            <a:fillRect/>
          </a:stretch>
        </p:blipFill>
        <p:spPr>
          <a:xfrm>
            <a:off x="2809479" y="1587500"/>
            <a:ext cx="7399126" cy="5538405"/>
          </a:xfrm>
          <a:prstGeom prst="rect">
            <a:avLst/>
          </a:prstGeom>
          <a:ln w="12700">
            <a:miter lim="400000"/>
          </a:ln>
        </p:spPr>
      </p:pic>
      <p:sp>
        <p:nvSpPr>
          <p:cNvPr id="239" name="Illustration…"/>
          <p:cNvSpPr txBox="1">
            <a:spLocks noGrp="1"/>
          </p:cNvSpPr>
          <p:nvPr>
            <p:ph type="body" sz="quarter" idx="1"/>
          </p:nvPr>
        </p:nvSpPr>
        <p:spPr>
          <a:xfrm>
            <a:off x="257955" y="1587500"/>
            <a:ext cx="2872084" cy="1861146"/>
          </a:xfrm>
          <a:prstGeom prst="rect">
            <a:avLst/>
          </a:prstGeom>
        </p:spPr>
        <p:txBody>
          <a:bodyPr lIns="25400" tIns="25400" rIns="25400" bIns="25400"/>
          <a:lstStyle>
            <a:lvl1pPr marL="230909" indent="-230909">
              <a:spcBef>
                <a:spcPts val="1500"/>
              </a:spcBef>
              <a:buClr>
                <a:srgbClr val="5C86B9"/>
              </a:buClr>
              <a:buSzPct val="50000"/>
              <a:buFont typeface="Zapf Dingbats"/>
              <a:buChar char="✤"/>
              <a:defRPr b="1"/>
            </a:lvl1pPr>
            <a:lvl2pPr marL="571500" indent="-254000">
              <a:buSzPct val="75000"/>
              <a:buChar char="‣"/>
            </a:lvl2pPr>
          </a:lstStyle>
          <a:p>
            <a:r>
              <a:t>Illustration</a:t>
            </a:r>
          </a:p>
          <a:p>
            <a:pPr lvl="1"/>
            <a:r>
              <a:t>L'architecture philosophe/traducteur/secrétaire</a:t>
            </a:r>
          </a:p>
        </p:txBody>
      </p:sp>
      <p:sp>
        <p:nvSpPr>
          <p:cNvPr id="240" name="Architecture de communication en couches                 Ch.1"/>
          <p:cNvSpPr txBox="1">
            <a:spLocks noGrp="1"/>
          </p:cNvSpPr>
          <p:nvPr>
            <p:ph type="title"/>
          </p:nvPr>
        </p:nvSpPr>
        <p:spPr>
          <a:prstGeom prst="rect">
            <a:avLst/>
          </a:prstGeom>
        </p:spPr>
        <p:txBody>
          <a:bodyPr/>
          <a:lstStyle/>
          <a:p>
            <a:r>
              <a:rPr sz="3300" spc="-131"/>
              <a:t>Architecture de communication en couches</a:t>
            </a:r>
            <a:r>
              <a:rPr sz="2200" spc="-44">
                <a:latin typeface="Consolas"/>
                <a:ea typeface="Consolas"/>
                <a:cs typeface="Consolas"/>
                <a:sym typeface="Consolas"/>
              </a:rPr>
              <a:t>                 Ch.1</a:t>
            </a:r>
          </a:p>
        </p:txBody>
      </p:sp>
      <p:sp>
        <p:nvSpPr>
          <p:cNvPr id="241" name="Fig 1.1 - Une architecture à trois couches"/>
          <p:cNvSpPr txBox="1"/>
          <p:nvPr/>
        </p:nvSpPr>
        <p:spPr>
          <a:xfrm>
            <a:off x="601218" y="7162800"/>
            <a:ext cx="4809895"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1.1 - Une architecture à trois couches</a:t>
            </a:r>
          </a:p>
        </p:txBody>
      </p:sp>
      <p:pic>
        <p:nvPicPr>
          <p:cNvPr id="242" name="OSIMODELET.png" descr="OSIMODELET.png"/>
          <p:cNvPicPr>
            <a:picLocks noChangeAspect="1"/>
          </p:cNvPicPr>
          <p:nvPr/>
        </p:nvPicPr>
        <p:blipFill>
          <a:blip r:embed="rId3"/>
          <a:stretch>
            <a:fillRect/>
          </a:stretch>
        </p:blipFill>
        <p:spPr>
          <a:xfrm>
            <a:off x="7299740" y="209593"/>
            <a:ext cx="1828801" cy="933407"/>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440" name="Grouper"/>
          <p:cNvGrpSpPr/>
          <p:nvPr/>
        </p:nvGrpSpPr>
        <p:grpSpPr>
          <a:xfrm>
            <a:off x="317500" y="1270000"/>
            <a:ext cx="9525000" cy="38100"/>
            <a:chOff x="0" y="0"/>
            <a:chExt cx="9525000" cy="38100"/>
          </a:xfrm>
        </p:grpSpPr>
        <p:sp>
          <p:nvSpPr>
            <p:cNvPr id="1438"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439"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441"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60</a:t>
            </a:fld>
            <a:endParaRPr/>
          </a:p>
        </p:txBody>
      </p:sp>
      <p:sp>
        <p:nvSpPr>
          <p:cNvPr id="1442" name="Erreur par rafale :…"/>
          <p:cNvSpPr txBox="1">
            <a:spLocks noGrp="1"/>
          </p:cNvSpPr>
          <p:nvPr>
            <p:ph type="body" idx="1"/>
          </p:nvPr>
        </p:nvSpPr>
        <p:spPr>
          <a:xfrm>
            <a:off x="279400" y="2057400"/>
            <a:ext cx="9152723" cy="5402223"/>
          </a:xfrm>
          <a:prstGeom prst="rect">
            <a:avLst/>
          </a:prstGeom>
        </p:spPr>
        <p:txBody>
          <a:bodyPr lIns="25400" tIns="25400" rIns="25400" bIns="25400" anchor="t"/>
          <a:lstStyle/>
          <a:p>
            <a:pPr>
              <a:spcBef>
                <a:spcPts val="1500"/>
              </a:spcBef>
            </a:pPr>
            <a:r>
              <a:t>Erreur par rafale :</a:t>
            </a:r>
          </a:p>
          <a:p>
            <a:pPr marL="571500" lvl="1" indent="-254000">
              <a:buSzPct val="75000"/>
              <a:buChar char="‣"/>
            </a:pPr>
            <a:r>
              <a:t>entre 2 bits erronés, 0 à plusieurs bits sont erronés</a:t>
            </a:r>
          </a:p>
          <a:p>
            <a:pPr>
              <a:spcBef>
                <a:spcPts val="1500"/>
              </a:spcBef>
            </a:pPr>
            <a:r>
              <a:t>Erreur isolée</a:t>
            </a:r>
          </a:p>
          <a:p>
            <a:pPr marL="571500" lvl="1" indent="-254000">
              <a:buSzPct val="75000"/>
              <a:buChar char="‣"/>
            </a:pPr>
            <a:r>
              <a:t>1 bit erroné ; indépendance des erreurs</a:t>
            </a:r>
          </a:p>
          <a:p>
            <a:pPr>
              <a:spcBef>
                <a:spcPts val="1500"/>
              </a:spcBef>
            </a:pPr>
            <a:r>
              <a:t>Type de code</a:t>
            </a:r>
          </a:p>
          <a:p>
            <a:pPr marL="571500" lvl="1" indent="-254000">
              <a:buSzPct val="75000"/>
              <a:buChar char="‣"/>
            </a:pPr>
            <a:r>
              <a:rPr b="1"/>
              <a:t>Code détecteur</a:t>
            </a:r>
            <a:r>
              <a:t> d’erreur : </a:t>
            </a:r>
          </a:p>
          <a:p>
            <a:pPr marL="889000" lvl="2" indent="-254000">
              <a:buSzPct val="75000"/>
            </a:pPr>
            <a:r>
              <a:t>on ajoute juste assez d’information pour </a:t>
            </a:r>
            <a:r>
              <a:rPr b="1"/>
              <a:t>détecter</a:t>
            </a:r>
            <a:r>
              <a:t> les erreurs</a:t>
            </a:r>
          </a:p>
          <a:p>
            <a:pPr marL="889000" lvl="2" indent="-254000">
              <a:buSzPct val="75000"/>
            </a:pPr>
            <a:r>
              <a:t>une trame erronée sera retransmise</a:t>
            </a:r>
          </a:p>
          <a:p>
            <a:pPr marL="571500" lvl="1" indent="-254000">
              <a:buSzPct val="75000"/>
              <a:buChar char="‣"/>
            </a:pPr>
            <a:r>
              <a:rPr b="1"/>
              <a:t>Code correcteur</a:t>
            </a:r>
            <a:r>
              <a:t> d’erreur : </a:t>
            </a:r>
          </a:p>
          <a:p>
            <a:pPr marL="889000" lvl="2" indent="-254000">
              <a:buSzPct val="75000"/>
            </a:pPr>
            <a:r>
              <a:t>on ajoute une redondance d’information suffisante pour que le récepteur puisse </a:t>
            </a:r>
            <a:r>
              <a:rPr b="1"/>
              <a:t>restituer les données</a:t>
            </a:r>
            <a:r>
              <a:t> originales.</a:t>
            </a:r>
          </a:p>
          <a:p>
            <a:pPr marL="889000" lvl="2" indent="-254000">
              <a:buSzPct val="75000"/>
            </a:pPr>
            <a:r>
              <a:t>Un tel code est utilisé pour des transmission en mode simplex</a:t>
            </a:r>
          </a:p>
        </p:txBody>
      </p:sp>
      <p:sp>
        <p:nvSpPr>
          <p:cNvPr id="1443" name="3 - Détection des erreur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3 - Détection des erreurs</a:t>
            </a:r>
          </a:p>
        </p:txBody>
      </p:sp>
      <p:sp>
        <p:nvSpPr>
          <p:cNvPr id="1444" name="Types d’erreur et type de code"/>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Types d’erreur et type de code</a:t>
            </a:r>
          </a:p>
        </p:txBody>
      </p:sp>
      <p:sp>
        <p:nvSpPr>
          <p:cNvPr id="1445"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446" name="pasted-image.tif" descr="pasted-image.tif"/>
          <p:cNvPicPr>
            <a:picLocks noChangeAspect="1"/>
          </p:cNvPicPr>
          <p:nvPr/>
        </p:nvPicPr>
        <p:blipFill>
          <a:blip r:embed="rId2"/>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450" name="Grouper"/>
          <p:cNvGrpSpPr/>
          <p:nvPr/>
        </p:nvGrpSpPr>
        <p:grpSpPr>
          <a:xfrm>
            <a:off x="317500" y="1270000"/>
            <a:ext cx="9525000" cy="38100"/>
            <a:chOff x="0" y="0"/>
            <a:chExt cx="9525000" cy="38100"/>
          </a:xfrm>
        </p:grpSpPr>
        <p:sp>
          <p:nvSpPr>
            <p:cNvPr id="1448"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449"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451"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61</a:t>
            </a:fld>
            <a:endParaRPr/>
          </a:p>
        </p:txBody>
      </p:sp>
      <p:sp>
        <p:nvSpPr>
          <p:cNvPr id="1452" name="La distance de Hamming entre deux mots de code N1 et N2 est le nombre de bits différents :…"/>
          <p:cNvSpPr txBox="1">
            <a:spLocks noGrp="1"/>
          </p:cNvSpPr>
          <p:nvPr>
            <p:ph type="body" idx="1"/>
          </p:nvPr>
        </p:nvSpPr>
        <p:spPr>
          <a:xfrm>
            <a:off x="279400" y="2057400"/>
            <a:ext cx="9152723" cy="4076700"/>
          </a:xfrm>
          <a:prstGeom prst="rect">
            <a:avLst/>
          </a:prstGeom>
        </p:spPr>
        <p:txBody>
          <a:bodyPr lIns="25400" tIns="25400" rIns="25400" bIns="25400" anchor="t"/>
          <a:lstStyle/>
          <a:p>
            <a:pPr>
              <a:spcBef>
                <a:spcPts val="1500"/>
              </a:spcBef>
            </a:pPr>
            <a:r>
              <a:t>La distance de Hamming entre deux mots de code N</a:t>
            </a:r>
            <a:r>
              <a:rPr baseline="-5999"/>
              <a:t>1</a:t>
            </a:r>
            <a:r>
              <a:t> et N</a:t>
            </a:r>
            <a:r>
              <a:rPr baseline="-5999"/>
              <a:t>2</a:t>
            </a:r>
            <a:r>
              <a:t> est le nombre de bits différents :</a:t>
            </a:r>
          </a:p>
          <a:p>
            <a:pPr marL="571500" lvl="1" indent="-254000">
              <a:buSzPct val="75000"/>
              <a:buChar char="‣"/>
            </a:pPr>
            <a:r>
              <a:t>On calcule      N</a:t>
            </a:r>
            <a:r>
              <a:rPr baseline="-5999"/>
              <a:t>1</a:t>
            </a:r>
            <a:r>
              <a:t> ⊕ N</a:t>
            </a:r>
            <a:r>
              <a:rPr baseline="-5999"/>
              <a:t>2</a:t>
            </a:r>
          </a:p>
          <a:p>
            <a:pPr marL="571500" lvl="1" indent="-254000">
              <a:buSzPct val="75000"/>
              <a:buChar char="‣"/>
            </a:pPr>
            <a:r>
              <a:t>Le nombre de bits à 1 dans N</a:t>
            </a:r>
            <a:r>
              <a:rPr baseline="-5999"/>
              <a:t>1</a:t>
            </a:r>
            <a:r>
              <a:t> ⊕ N</a:t>
            </a:r>
            <a:r>
              <a:rPr baseline="-5999"/>
              <a:t>2  </a:t>
            </a:r>
            <a:r>
              <a:t>est la distance de Hamming</a:t>
            </a:r>
          </a:p>
          <a:p>
            <a:pPr>
              <a:spcBef>
                <a:spcPts val="1500"/>
              </a:spcBef>
            </a:pPr>
            <a:r>
              <a:t>La distance de Hamming d’un code complet est la distance minimale entre 2 mots de codes</a:t>
            </a:r>
          </a:p>
          <a:p>
            <a:pPr>
              <a:spcBef>
                <a:spcPts val="1500"/>
              </a:spcBef>
            </a:pPr>
            <a:r>
              <a:t>Pour détecter E erreurs, le code complet doit avoir une distance de Hamming D</a:t>
            </a:r>
            <a:r>
              <a:rPr baseline="-5999"/>
              <a:t>h</a:t>
            </a:r>
            <a:r>
              <a:t> = E + 1</a:t>
            </a:r>
          </a:p>
          <a:p>
            <a:pPr>
              <a:spcBef>
                <a:spcPts val="1500"/>
              </a:spcBef>
            </a:pPr>
            <a:r>
              <a:t>Pour corriger F erreurs, le code complet doit avoir une distance de Hamming D</a:t>
            </a:r>
            <a:r>
              <a:rPr baseline="-5999"/>
              <a:t>h</a:t>
            </a:r>
            <a:r>
              <a:t> = 2.F + 1</a:t>
            </a:r>
          </a:p>
        </p:txBody>
      </p:sp>
      <p:sp>
        <p:nvSpPr>
          <p:cNvPr id="1453" name="3 - Détection des erreur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3 - Détection des erreurs</a:t>
            </a:r>
          </a:p>
        </p:txBody>
      </p:sp>
      <p:sp>
        <p:nvSpPr>
          <p:cNvPr id="1454" name="Distance de Hamming"/>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Distance de Hamming</a:t>
            </a:r>
          </a:p>
        </p:txBody>
      </p:sp>
      <p:sp>
        <p:nvSpPr>
          <p:cNvPr id="1455"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456" name="pasted-image.tif" descr="pasted-image.tif"/>
          <p:cNvPicPr>
            <a:picLocks noChangeAspect="1"/>
          </p:cNvPicPr>
          <p:nvPr/>
        </p:nvPicPr>
        <p:blipFill>
          <a:blip r:embed="rId3"/>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462" name="Grouper"/>
          <p:cNvGrpSpPr/>
          <p:nvPr/>
        </p:nvGrpSpPr>
        <p:grpSpPr>
          <a:xfrm>
            <a:off x="317500" y="1270000"/>
            <a:ext cx="9525000" cy="38100"/>
            <a:chOff x="0" y="0"/>
            <a:chExt cx="9525000" cy="38100"/>
          </a:xfrm>
        </p:grpSpPr>
        <p:sp>
          <p:nvSpPr>
            <p:cNvPr id="146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46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463"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62</a:t>
            </a:fld>
            <a:endParaRPr/>
          </a:p>
        </p:txBody>
      </p:sp>
      <p:sp>
        <p:nvSpPr>
          <p:cNvPr id="1464" name="Contrôle de parité paire ; on ajoute un bit de parité au bloc de données…"/>
          <p:cNvSpPr txBox="1">
            <a:spLocks noGrp="1"/>
          </p:cNvSpPr>
          <p:nvPr>
            <p:ph type="body" idx="1"/>
          </p:nvPr>
        </p:nvSpPr>
        <p:spPr>
          <a:xfrm>
            <a:off x="279400" y="2057400"/>
            <a:ext cx="9152723" cy="5227043"/>
          </a:xfrm>
          <a:prstGeom prst="rect">
            <a:avLst/>
          </a:prstGeom>
        </p:spPr>
        <p:txBody>
          <a:bodyPr lIns="25400" tIns="25400" rIns="25400" bIns="25400" anchor="t"/>
          <a:lstStyle/>
          <a:p>
            <a:pPr>
              <a:spcBef>
                <a:spcPts val="1500"/>
              </a:spcBef>
            </a:pPr>
            <a:r>
              <a:rPr b="1"/>
              <a:t>Contrôle de parité paire</a:t>
            </a:r>
            <a:r>
              <a:t> ; on ajoute </a:t>
            </a:r>
            <a:r>
              <a:rPr b="1"/>
              <a:t>un bit de parité</a:t>
            </a:r>
            <a:r>
              <a:t> au bloc de données</a:t>
            </a:r>
          </a:p>
          <a:p>
            <a:pPr marL="571500" lvl="1" indent="-254000">
              <a:buSzPct val="75000"/>
              <a:buChar char="‣"/>
            </a:pPr>
            <a:r>
              <a:t>Si le nombre de bits à 1 dans le bloc de données est pair, le code de parité est 0</a:t>
            </a:r>
            <a:endParaRPr baseline="-5999"/>
          </a:p>
          <a:p>
            <a:pPr marL="571500" lvl="1" indent="-254000">
              <a:buSzPct val="75000"/>
              <a:buChar char="‣"/>
            </a:pPr>
            <a:r>
              <a:t>Si le nombre de bits à 1 dans le bloc de données est impair, le code de parité est 1</a:t>
            </a:r>
            <a:endParaRPr baseline="-5999"/>
          </a:p>
          <a:p>
            <a:pPr marL="571500" lvl="1" indent="-254000">
              <a:buSzPct val="75000"/>
              <a:buChar char="‣"/>
            </a:pPr>
            <a:r>
              <a:t>Le mot de code (données + bit de contrôle) a donc toujours un </a:t>
            </a:r>
            <a:r>
              <a:rPr b="1"/>
              <a:t>nombre de bits à 1 pair</a:t>
            </a:r>
          </a:p>
          <a:p>
            <a:pPr marL="571500" lvl="1" indent="-254000">
              <a:buSzPct val="75000"/>
              <a:buChar char="‣"/>
            </a:pPr>
            <a:r>
              <a:t>Ex.: données </a:t>
            </a:r>
            <a:r>
              <a:rPr b="1">
                <a:latin typeface="Consolas"/>
                <a:ea typeface="Consolas"/>
                <a:cs typeface="Consolas"/>
                <a:sym typeface="Consolas"/>
              </a:rPr>
              <a:t>1010001 </a:t>
            </a:r>
            <a:r>
              <a:t>=&gt; mot de code </a:t>
            </a:r>
            <a:r>
              <a:rPr b="1">
                <a:latin typeface="Consolas"/>
                <a:ea typeface="Consolas"/>
                <a:cs typeface="Consolas"/>
                <a:sym typeface="Consolas"/>
              </a:rPr>
              <a:t>1010001</a:t>
            </a:r>
            <a:r>
              <a:rPr b="1">
                <a:solidFill>
                  <a:schemeClr val="accent5">
                    <a:lumOff val="-6018"/>
                  </a:schemeClr>
                </a:solidFill>
                <a:latin typeface="Consolas"/>
                <a:ea typeface="Consolas"/>
                <a:cs typeface="Consolas"/>
                <a:sym typeface="Consolas"/>
              </a:rPr>
              <a:t>1</a:t>
            </a:r>
          </a:p>
          <a:p>
            <a:pPr marL="571500" lvl="1" indent="-254000">
              <a:buSzPct val="75000"/>
              <a:buChar char="‣"/>
            </a:pPr>
            <a:endParaRPr b="1">
              <a:latin typeface="Consolas"/>
              <a:ea typeface="Consolas"/>
              <a:cs typeface="Consolas"/>
              <a:sym typeface="Consolas"/>
            </a:endParaRPr>
          </a:p>
          <a:p>
            <a:pPr>
              <a:spcBef>
                <a:spcPts val="1500"/>
              </a:spcBef>
            </a:pPr>
            <a:r>
              <a:t>La distance de Hamming du code de contrôle de parité est 2 : </a:t>
            </a:r>
          </a:p>
          <a:p>
            <a:pPr marL="571500" lvl="1" indent="-254000">
              <a:buSzPct val="75000"/>
              <a:buChar char="‣"/>
            </a:pPr>
            <a:r>
              <a:t>Toute erreur simple est détectée, </a:t>
            </a:r>
            <a:br/>
            <a:r>
              <a:t>car D</a:t>
            </a:r>
            <a:r>
              <a:rPr baseline="-5999"/>
              <a:t>h</a:t>
            </a:r>
            <a:r>
              <a:t> = E + 1     =&gt;     E = D</a:t>
            </a:r>
            <a:r>
              <a:rPr baseline="-5999"/>
              <a:t>h</a:t>
            </a:r>
            <a:r>
              <a:t> - 1 = 1</a:t>
            </a:r>
            <a:br/>
            <a:br/>
            <a:endParaRPr/>
          </a:p>
        </p:txBody>
      </p:sp>
      <p:sp>
        <p:nvSpPr>
          <p:cNvPr id="1465" name="3 - Détection des erreur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3 - Détection des erreurs</a:t>
            </a:r>
          </a:p>
        </p:txBody>
      </p:sp>
      <p:sp>
        <p:nvSpPr>
          <p:cNvPr id="1466" name="Code de contrôle de parité"/>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Code de contrôle de parité</a:t>
            </a:r>
          </a:p>
        </p:txBody>
      </p:sp>
      <p:sp>
        <p:nvSpPr>
          <p:cNvPr id="1467"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468" name="pasted-image.tif" descr="pasted-image.tif"/>
          <p:cNvPicPr>
            <a:picLocks noChangeAspect="1"/>
          </p:cNvPicPr>
          <p:nvPr/>
        </p:nvPicPr>
        <p:blipFill>
          <a:blip r:embed="rId2"/>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472" name="Grouper"/>
          <p:cNvGrpSpPr/>
          <p:nvPr/>
        </p:nvGrpSpPr>
        <p:grpSpPr>
          <a:xfrm>
            <a:off x="317500" y="1270000"/>
            <a:ext cx="9525000" cy="38100"/>
            <a:chOff x="0" y="0"/>
            <a:chExt cx="9525000" cy="38100"/>
          </a:xfrm>
        </p:grpSpPr>
        <p:sp>
          <p:nvSpPr>
            <p:cNvPr id="147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47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473"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63</a:t>
            </a:fld>
            <a:endParaRPr/>
          </a:p>
        </p:txBody>
      </p:sp>
      <p:sp>
        <p:nvSpPr>
          <p:cNvPr id="1474" name="On distingue…"/>
          <p:cNvSpPr txBox="1">
            <a:spLocks noGrp="1"/>
          </p:cNvSpPr>
          <p:nvPr>
            <p:ph type="body" idx="1"/>
          </p:nvPr>
        </p:nvSpPr>
        <p:spPr>
          <a:xfrm>
            <a:off x="279400" y="2057400"/>
            <a:ext cx="9152723" cy="5227043"/>
          </a:xfrm>
          <a:prstGeom prst="rect">
            <a:avLst/>
          </a:prstGeom>
        </p:spPr>
        <p:txBody>
          <a:bodyPr lIns="25400" tIns="25400" rIns="25400" bIns="25400" anchor="t"/>
          <a:lstStyle/>
          <a:p>
            <a:pPr>
              <a:spcBef>
                <a:spcPts val="1500"/>
              </a:spcBef>
            </a:pPr>
            <a:r>
              <a:t>On distingue </a:t>
            </a:r>
          </a:p>
          <a:p>
            <a:pPr marL="571500" lvl="1" indent="-254000">
              <a:buSzPct val="75000"/>
              <a:buChar char="‣"/>
            </a:pPr>
            <a:r>
              <a:t>des codes de parité verticale, VRC (</a:t>
            </a:r>
            <a:r>
              <a:rPr i="1"/>
              <a:t>Vertical Redundancy Check</a:t>
            </a:r>
            <a:r>
              <a:t>), </a:t>
            </a:r>
          </a:p>
          <a:p>
            <a:pPr marL="571500" lvl="1" indent="-254000">
              <a:buSzPct val="75000"/>
              <a:buChar char="‣"/>
            </a:pPr>
            <a:r>
              <a:t>des codes parité horizontale, LRC (</a:t>
            </a:r>
            <a:r>
              <a:rPr i="1"/>
              <a:t>Longitudinal Redundancy Check</a:t>
            </a:r>
            <a:r>
              <a:t>), </a:t>
            </a:r>
          </a:p>
          <a:p>
            <a:pPr marL="571500" lvl="1" indent="-254000">
              <a:buSzPct val="75000"/>
              <a:buChar char="‣"/>
            </a:pPr>
            <a:r>
              <a:t>des codes de parité croisée. Ces derniers permettent la corrections d’erreurs simples.</a:t>
            </a:r>
          </a:p>
          <a:p>
            <a:pPr marL="571500" lvl="1" indent="-254000">
              <a:buSzPct val="75000"/>
              <a:buChar char="‣"/>
            </a:pPr>
            <a:endParaRPr/>
          </a:p>
          <a:p>
            <a:pPr marL="571500" lvl="1" indent="-254000">
              <a:buSzPct val="75000"/>
              <a:buChar char="‣"/>
            </a:pPr>
            <a:r>
              <a:t>Ex.</a:t>
            </a:r>
          </a:p>
        </p:txBody>
      </p:sp>
      <p:sp>
        <p:nvSpPr>
          <p:cNvPr id="1475" name="3 - Détection des erreur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3 - Détection des erreurs</a:t>
            </a:r>
          </a:p>
        </p:txBody>
      </p:sp>
      <p:sp>
        <p:nvSpPr>
          <p:cNvPr id="1476" name="Code de contrôle de parité"/>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Code de contrôle de parité</a:t>
            </a:r>
          </a:p>
        </p:txBody>
      </p:sp>
      <p:sp>
        <p:nvSpPr>
          <p:cNvPr id="1477"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478" name="pasted-image.tif" descr="pasted-image.tif"/>
          <p:cNvPicPr>
            <a:picLocks noChangeAspect="1"/>
          </p:cNvPicPr>
          <p:nvPr/>
        </p:nvPicPr>
        <p:blipFill>
          <a:blip r:embed="rId3"/>
          <a:stretch>
            <a:fillRect/>
          </a:stretch>
        </p:blipFill>
        <p:spPr>
          <a:xfrm>
            <a:off x="6683078" y="256589"/>
            <a:ext cx="2169263" cy="426622"/>
          </a:xfrm>
          <a:prstGeom prst="rect">
            <a:avLst/>
          </a:prstGeom>
          <a:ln w="12700">
            <a:miter lim="400000"/>
          </a:ln>
        </p:spPr>
      </p:pic>
      <p:graphicFrame>
        <p:nvGraphicFramePr>
          <p:cNvPr id="1479" name="Tableau 1"/>
          <p:cNvGraphicFramePr/>
          <p:nvPr/>
        </p:nvGraphicFramePr>
        <p:xfrm>
          <a:off x="844678" y="3821994"/>
          <a:ext cx="9152724" cy="3258722"/>
        </p:xfrm>
        <a:graphic>
          <a:graphicData uri="http://schemas.openxmlformats.org/drawingml/2006/table">
            <a:tbl>
              <a:tblPr>
                <a:tableStyleId>{4C3C2611-4C71-4FC5-86AE-919BDF0F9419}</a:tableStyleId>
              </a:tblPr>
              <a:tblGrid>
                <a:gridCol w="768376">
                  <a:extLst>
                    <a:ext uri="{9D8B030D-6E8A-4147-A177-3AD203B41FA5}">
                      <a16:colId xmlns:a16="http://schemas.microsoft.com/office/drawing/2014/main" val="20000"/>
                    </a:ext>
                  </a:extLst>
                </a:gridCol>
                <a:gridCol w="571648">
                  <a:extLst>
                    <a:ext uri="{9D8B030D-6E8A-4147-A177-3AD203B41FA5}">
                      <a16:colId xmlns:a16="http://schemas.microsoft.com/office/drawing/2014/main" val="20001"/>
                    </a:ext>
                  </a:extLst>
                </a:gridCol>
                <a:gridCol w="571648">
                  <a:extLst>
                    <a:ext uri="{9D8B030D-6E8A-4147-A177-3AD203B41FA5}">
                      <a16:colId xmlns:a16="http://schemas.microsoft.com/office/drawing/2014/main" val="20002"/>
                    </a:ext>
                  </a:extLst>
                </a:gridCol>
                <a:gridCol w="571648">
                  <a:extLst>
                    <a:ext uri="{9D8B030D-6E8A-4147-A177-3AD203B41FA5}">
                      <a16:colId xmlns:a16="http://schemas.microsoft.com/office/drawing/2014/main" val="20003"/>
                    </a:ext>
                  </a:extLst>
                </a:gridCol>
                <a:gridCol w="571648">
                  <a:extLst>
                    <a:ext uri="{9D8B030D-6E8A-4147-A177-3AD203B41FA5}">
                      <a16:colId xmlns:a16="http://schemas.microsoft.com/office/drawing/2014/main" val="20004"/>
                    </a:ext>
                  </a:extLst>
                </a:gridCol>
                <a:gridCol w="571648">
                  <a:extLst>
                    <a:ext uri="{9D8B030D-6E8A-4147-A177-3AD203B41FA5}">
                      <a16:colId xmlns:a16="http://schemas.microsoft.com/office/drawing/2014/main" val="20005"/>
                    </a:ext>
                  </a:extLst>
                </a:gridCol>
                <a:gridCol w="571648">
                  <a:extLst>
                    <a:ext uri="{9D8B030D-6E8A-4147-A177-3AD203B41FA5}">
                      <a16:colId xmlns:a16="http://schemas.microsoft.com/office/drawing/2014/main" val="20006"/>
                    </a:ext>
                  </a:extLst>
                </a:gridCol>
                <a:gridCol w="571648">
                  <a:extLst>
                    <a:ext uri="{9D8B030D-6E8A-4147-A177-3AD203B41FA5}">
                      <a16:colId xmlns:a16="http://schemas.microsoft.com/office/drawing/2014/main" val="20007"/>
                    </a:ext>
                  </a:extLst>
                </a:gridCol>
                <a:gridCol w="571648">
                  <a:extLst>
                    <a:ext uri="{9D8B030D-6E8A-4147-A177-3AD203B41FA5}">
                      <a16:colId xmlns:a16="http://schemas.microsoft.com/office/drawing/2014/main" val="20008"/>
                    </a:ext>
                  </a:extLst>
                </a:gridCol>
                <a:gridCol w="666099">
                  <a:extLst>
                    <a:ext uri="{9D8B030D-6E8A-4147-A177-3AD203B41FA5}">
                      <a16:colId xmlns:a16="http://schemas.microsoft.com/office/drawing/2014/main" val="20009"/>
                    </a:ext>
                  </a:extLst>
                </a:gridCol>
                <a:gridCol w="1775593">
                  <a:extLst>
                    <a:ext uri="{9D8B030D-6E8A-4147-A177-3AD203B41FA5}">
                      <a16:colId xmlns:a16="http://schemas.microsoft.com/office/drawing/2014/main" val="20010"/>
                    </a:ext>
                  </a:extLst>
                </a:gridCol>
                <a:gridCol w="1369468">
                  <a:extLst>
                    <a:ext uri="{9D8B030D-6E8A-4147-A177-3AD203B41FA5}">
                      <a16:colId xmlns:a16="http://schemas.microsoft.com/office/drawing/2014/main" val="20011"/>
                    </a:ext>
                  </a:extLst>
                </a:gridCol>
              </a:tblGrid>
              <a:tr h="394155">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4445">
                      <a:solidFill>
                        <a:srgbClr val="000000"/>
                      </a:solidFill>
                      <a:miter lim="400000"/>
                    </a:lnB>
                  </a:tcPr>
                </a:tc>
                <a:tc>
                  <a:txBody>
                    <a:bodyPr/>
                    <a:lstStyle/>
                    <a:p>
                      <a:pPr algn="l" defTabSz="457200">
                        <a:lnSpc>
                          <a:spcPct val="100000"/>
                        </a:lnSpc>
                        <a:spcBef>
                          <a:spcPts val="0"/>
                        </a:spcBef>
                        <a:defRPr sz="1800" b="0" i="0" spc="0">
                          <a:solidFill>
                            <a:srgbClr val="000000"/>
                          </a:solidFill>
                        </a:defRPr>
                      </a:pPr>
                      <a:r>
                        <a:rPr sz="1200" b="1">
                          <a:solidFill>
                            <a:srgbClr val="0076BA"/>
                          </a:solidFill>
                          <a:sym typeface="Book Antiqua"/>
                        </a:rPr>
                        <a:t>  VRC (parité paire)</a:t>
                      </a:r>
                    </a:p>
                  </a:txBody>
                  <a:tcPr marL="50800" marR="50800" marT="50800" marB="50800" anchor="ctr" horzOverflow="overflow">
                    <a:lnL w="0">
                      <a:miter lim="400000"/>
                    </a:lnL>
                    <a:lnR w="0">
                      <a:miter lim="400000"/>
                    </a:lnR>
                    <a:lnT w="0">
                      <a:miter lim="400000"/>
                    </a:lnT>
                    <a:lnB w="4445">
                      <a:solidFill>
                        <a:srgbClr val="000000"/>
                      </a:solidFill>
                      <a:miter lim="400000"/>
                    </a:lnB>
                  </a:tcPr>
                </a:tc>
                <a:tc>
                  <a:txBody>
                    <a:bodyPr/>
                    <a:lstStyle/>
                    <a:p>
                      <a:pPr algn="ctr" defTabSz="457200">
                        <a:lnSpc>
                          <a:spcPct val="100000"/>
                        </a:lnSpc>
                        <a:spcBef>
                          <a:spcPts val="0"/>
                        </a:spcBef>
                        <a:defRPr i="0" spc="0">
                          <a:solidFill>
                            <a:srgbClr val="0076BA"/>
                          </a:solidFill>
                          <a:sym typeface="Book Antiqua"/>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i="0" spc="0">
                          <a:solidFill>
                            <a:srgbClr val="0076BA"/>
                          </a:solidFill>
                          <a:sym typeface="Book Antiqua"/>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i="0" spc="0">
                          <a:solidFill>
                            <a:srgbClr val="0076BA"/>
                          </a:solidFill>
                          <a:sym typeface="Book Antiqua"/>
                        </a:defRPr>
                      </a:pPr>
                      <a:endParaRP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0"/>
                  </a:ext>
                </a:extLst>
              </a:tr>
              <a:tr h="405972">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4445">
                      <a:solidFill>
                        <a:srgbClr val="000000"/>
                      </a:solidFill>
                      <a:miter lim="400000"/>
                    </a:lnR>
                    <a:lnT w="0">
                      <a:miter lim="400000"/>
                    </a:lnT>
                    <a:lnB w="0">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1</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4445">
                      <a:solidFill>
                        <a:srgbClr val="000000"/>
                      </a:solidFill>
                      <a:miter lim="400000"/>
                    </a:lnL>
                    <a:lnR w="19050">
                      <a:solidFill>
                        <a:srgbClr val="00A2FF"/>
                      </a:solidFill>
                      <a:custDash>
                        <a:ds d="200000" sp="200000"/>
                      </a:custDash>
                      <a:miter lim="400000"/>
                    </a:lnR>
                    <a:lnT w="4445">
                      <a:solidFill>
                        <a:srgbClr val="000000"/>
                      </a:solidFill>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1</a:t>
                      </a:r>
                    </a:p>
                  </a:txBody>
                  <a:tcPr marL="50800" marR="50800" marT="50800" marB="50800" anchor="ctr" horzOverflow="overflow">
                    <a:lnL w="19050">
                      <a:solidFill>
                        <a:srgbClr val="00A2FF"/>
                      </a:solidFill>
                      <a:custDash>
                        <a:ds d="200000" sp="200000"/>
                      </a:custDash>
                      <a:miter lim="400000"/>
                    </a:lnL>
                    <a:lnR w="19050">
                      <a:solidFill>
                        <a:srgbClr val="00A2FF"/>
                      </a:solidFill>
                      <a:custDash>
                        <a:ds d="200000" sp="200000"/>
                      </a:custDash>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19050">
                      <a:solidFill>
                        <a:srgbClr val="00A2FF"/>
                      </a:solidFill>
                      <a:custDash>
                        <a:ds d="200000" sp="200000"/>
                      </a:custDash>
                      <a:miter lim="400000"/>
                    </a:lnL>
                    <a:lnR w="4445">
                      <a:solidFill>
                        <a:srgbClr val="000000"/>
                      </a:solidFill>
                      <a:miter lim="400000"/>
                    </a:lnR>
                    <a:lnT w="4445">
                      <a:solidFill>
                        <a:srgbClr val="000000"/>
                      </a:solidFill>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1</a:t>
                      </a:r>
                    </a:p>
                  </a:txBody>
                  <a:tcPr marL="50800" marR="50800" marT="50800" marB="50800" anchor="ctr" horzOverflow="overflow">
                    <a:lnL w="4445">
                      <a:solidFill>
                        <a:srgbClr val="000000"/>
                      </a:solidFill>
                      <a:miter lim="400000"/>
                    </a:lnL>
                    <a:lnR w="12700">
                      <a:solidFill>
                        <a:srgbClr val="E6AC95"/>
                      </a:solidFill>
                      <a:miter lim="400000"/>
                    </a:lnR>
                    <a:lnT w="4445">
                      <a:solidFill>
                        <a:srgbClr val="000000"/>
                      </a:solidFill>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solidFill>
                            <a:srgbClr val="FF8180"/>
                          </a:solidFill>
                          <a:latin typeface="Consolas"/>
                          <a:ea typeface="Consolas"/>
                          <a:cs typeface="Consolas"/>
                          <a:sym typeface="Consolas"/>
                        </a:rPr>
                        <a:t>1</a:t>
                      </a:r>
                    </a:p>
                  </a:txBody>
                  <a:tcPr marL="50800" marR="50800" marT="50800" marB="50800" anchor="ctr" horzOverflow="overflow">
                    <a:lnL w="12700">
                      <a:solidFill>
                        <a:srgbClr val="E6AC95"/>
                      </a:solidFill>
                      <a:miter lim="400000"/>
                    </a:lnL>
                    <a:lnR w="4445">
                      <a:solidFill>
                        <a:srgbClr val="000000"/>
                      </a:solidFill>
                      <a:miter lim="400000"/>
                    </a:lnR>
                    <a:lnT w="4445">
                      <a:solidFill>
                        <a:srgbClr val="000000"/>
                      </a:solidFill>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4445">
                      <a:solidFill>
                        <a:srgbClr val="000000"/>
                      </a:solidFill>
                      <a:miter lim="400000"/>
                    </a:lnL>
                    <a:lnR w="0">
                      <a:miter lim="400000"/>
                    </a:lnR>
                    <a:lnT w="0">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1"/>
                  </a:ext>
                </a:extLst>
              </a:tr>
              <a:tr h="451825">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19050">
                      <a:solidFill>
                        <a:srgbClr val="00A2FF"/>
                      </a:solidFill>
                      <a:custDash>
                        <a:ds d="200000" sp="200000"/>
                      </a:custDash>
                      <a:miter lim="400000"/>
                    </a:lnR>
                    <a:lnT w="0">
                      <a:miter lim="400000"/>
                    </a:lnT>
                    <a:lnB w="0">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19050">
                      <a:solidFill>
                        <a:srgbClr val="00A2FF"/>
                      </a:solidFill>
                      <a:custDash>
                        <a:ds d="200000" sp="200000"/>
                      </a:custDash>
                      <a:miter lim="400000"/>
                    </a:lnL>
                    <a:lnR w="4445">
                      <a:solidFill>
                        <a:srgbClr val="000000"/>
                      </a:solidFill>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1</a:t>
                      </a:r>
                    </a:p>
                  </a:txBody>
                  <a:tcPr marL="50800" marR="50800" marT="50800" marB="50800" anchor="ctr" horzOverflow="overflow">
                    <a:lnL w="4445">
                      <a:solidFill>
                        <a:srgbClr val="000000"/>
                      </a:solidFill>
                      <a:miter lim="400000"/>
                    </a:lnL>
                    <a:lnR w="19050">
                      <a:solidFill>
                        <a:srgbClr val="00A2FF"/>
                      </a:solidFill>
                      <a:custDash>
                        <a:ds d="200000" sp="200000"/>
                      </a:custDash>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1</a:t>
                      </a:r>
                    </a:p>
                  </a:txBody>
                  <a:tcPr marL="50800" marR="50800" marT="50800" marB="50800" anchor="ctr" horzOverflow="overflow">
                    <a:lnL w="19050">
                      <a:solidFill>
                        <a:srgbClr val="00A2FF"/>
                      </a:solidFill>
                      <a:custDash>
                        <a:ds d="200000" sp="200000"/>
                      </a:custDash>
                      <a:miter lim="400000"/>
                    </a:lnL>
                    <a:lnR w="19050">
                      <a:solidFill>
                        <a:srgbClr val="00A2FF"/>
                      </a:solidFill>
                      <a:custDash>
                        <a:ds d="200000" sp="200000"/>
                      </a:custDash>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19050">
                      <a:solidFill>
                        <a:srgbClr val="00A2FF"/>
                      </a:solidFill>
                      <a:custDash>
                        <a:ds d="200000" sp="200000"/>
                      </a:custDash>
                      <a:miter lim="400000"/>
                    </a:lnL>
                    <a:lnR w="4445">
                      <a:solidFill>
                        <a:srgbClr val="000000"/>
                      </a:solidFill>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1</a:t>
                      </a:r>
                    </a:p>
                  </a:txBody>
                  <a:tcPr marL="50800" marR="50800" marT="50800" marB="50800" anchor="ctr" horzOverflow="overflow">
                    <a:lnL w="4445">
                      <a:solidFill>
                        <a:srgbClr val="000000"/>
                      </a:solidFill>
                      <a:miter lim="400000"/>
                    </a:lnL>
                    <a:lnR w="4445">
                      <a:solidFill>
                        <a:srgbClr val="000000"/>
                      </a:solidFill>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4445">
                      <a:solidFill>
                        <a:srgbClr val="000000"/>
                      </a:solidFill>
                      <a:miter lim="400000"/>
                    </a:lnL>
                    <a:lnR w="4445">
                      <a:solidFill>
                        <a:srgbClr val="000000"/>
                      </a:solidFill>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1</a:t>
                      </a:r>
                    </a:p>
                  </a:txBody>
                  <a:tcPr marL="50800" marR="50800" marT="50800" marB="50800" anchor="ctr" horzOverflow="overflow">
                    <a:lnL w="4445">
                      <a:solidFill>
                        <a:srgbClr val="000000"/>
                      </a:solidFill>
                      <a:miter lim="400000"/>
                    </a:lnL>
                    <a:lnR w="12700">
                      <a:solidFill>
                        <a:srgbClr val="E6AC95"/>
                      </a:solidFill>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solidFill>
                            <a:srgbClr val="FF8180"/>
                          </a:solidFill>
                          <a:latin typeface="Consolas"/>
                          <a:ea typeface="Consolas"/>
                          <a:cs typeface="Consolas"/>
                          <a:sym typeface="Consolas"/>
                        </a:rPr>
                        <a:t>0</a:t>
                      </a:r>
                    </a:p>
                  </a:txBody>
                  <a:tcPr marL="50800" marR="50800" marT="50800" marB="50800" anchor="ctr" horzOverflow="overflow">
                    <a:lnL w="12700">
                      <a:solidFill>
                        <a:srgbClr val="E6AC95"/>
                      </a:solidFill>
                      <a:miter lim="400000"/>
                    </a:lnL>
                    <a:lnR w="4445">
                      <a:solidFill>
                        <a:srgbClr val="000000"/>
                      </a:solidFill>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4445">
                      <a:solidFill>
                        <a:srgbClr val="000000"/>
                      </a:solidFill>
                      <a:miter lim="400000"/>
                    </a:lnL>
                    <a:lnR w="19050">
                      <a:solidFill>
                        <a:srgbClr val="00A2FF"/>
                      </a:solidFill>
                      <a:custDash>
                        <a:ds d="200000" sp="200000"/>
                      </a:custDash>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l" defTabSz="457200">
                        <a:lnSpc>
                          <a:spcPct val="100000"/>
                        </a:lnSpc>
                        <a:spcBef>
                          <a:spcPts val="0"/>
                        </a:spcBef>
                        <a:defRPr sz="1300" b="0" i="0" spc="0">
                          <a:solidFill>
                            <a:srgbClr val="000000"/>
                          </a:solidFill>
                          <a:sym typeface="Book Antiqua"/>
                        </a:defRPr>
                      </a:pPr>
                      <a:r>
                        <a:rPr sz="1600" b="1"/>
                        <a:t>→</a:t>
                      </a:r>
                      <a:r>
                        <a:t> nb pair de 1</a:t>
                      </a:r>
                    </a:p>
                  </a:txBody>
                  <a:tcPr marL="50800" marR="50800" marT="50800" marB="50800" anchor="ctr" horzOverflow="overflow">
                    <a:lnL w="19050">
                      <a:solidFill>
                        <a:srgbClr val="00A2FF"/>
                      </a:solidFill>
                      <a:custDash>
                        <a:ds d="200000" sp="200000"/>
                      </a:custDash>
                      <a:miter lim="400000"/>
                    </a:lnL>
                    <a:lnR w="0">
                      <a:miter lim="400000"/>
                    </a:lnR>
                    <a:lnT w="0">
                      <a:miter lim="400000"/>
                    </a:lnT>
                    <a:lnB w="0">
                      <a:miter lim="400000"/>
                    </a:lnB>
                  </a:tcPr>
                </a:tc>
                <a:tc>
                  <a:txBody>
                    <a:bodyPr/>
                    <a:lstStyle/>
                    <a:p>
                      <a:pPr algn="ctr" defTabSz="457200">
                        <a:lnSpc>
                          <a:spcPct val="100000"/>
                        </a:lnSpc>
                        <a:spcBef>
                          <a:spcPts val="0"/>
                        </a:spcBef>
                        <a:defRPr sz="1300" b="0" i="0" spc="0">
                          <a:solidFill>
                            <a:srgbClr val="000000"/>
                          </a:solidFill>
                          <a:sym typeface="Book Antiqua"/>
                        </a:defRPr>
                      </a:pPr>
                      <a:endParaRP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2"/>
                  </a:ext>
                </a:extLst>
              </a:tr>
              <a:tr h="396912">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4445">
                      <a:solidFill>
                        <a:srgbClr val="000000"/>
                      </a:solidFill>
                      <a:miter lim="400000"/>
                    </a:lnR>
                    <a:lnT w="0">
                      <a:miter lim="400000"/>
                    </a:lnT>
                    <a:lnB w="0">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1</a:t>
                      </a:r>
                    </a:p>
                  </a:txBody>
                  <a:tcPr marL="50800" marR="50800" marT="50800" marB="50800" anchor="ctr" horzOverflow="overflow">
                    <a:lnL w="4445">
                      <a:solidFill>
                        <a:srgbClr val="000000"/>
                      </a:solidFill>
                      <a:miter lim="400000"/>
                    </a:lnL>
                    <a:lnR w="4445">
                      <a:solidFill>
                        <a:srgbClr val="000000"/>
                      </a:solidFill>
                      <a:miter lim="400000"/>
                    </a:lnR>
                    <a:lnT w="19050">
                      <a:solidFill>
                        <a:srgbClr val="00A2FF"/>
                      </a:solidFill>
                      <a:custDash>
                        <a:ds d="200000" sp="200000"/>
                      </a:custDash>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4445">
                      <a:solidFill>
                        <a:srgbClr val="000000"/>
                      </a:solidFill>
                      <a:miter lim="400000"/>
                    </a:lnL>
                    <a:lnR w="19050">
                      <a:solidFill>
                        <a:srgbClr val="00A2FF"/>
                      </a:solidFill>
                      <a:custDash>
                        <a:ds d="200000" sp="200000"/>
                      </a:custDash>
                      <a:miter lim="400000"/>
                    </a:lnR>
                    <a:lnT w="19050">
                      <a:solidFill>
                        <a:srgbClr val="00A2FF"/>
                      </a:solidFill>
                      <a:custDash>
                        <a:ds d="200000" sp="200000"/>
                      </a:custDash>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19050">
                      <a:solidFill>
                        <a:srgbClr val="00A2FF"/>
                      </a:solidFill>
                      <a:custDash>
                        <a:ds d="200000" sp="200000"/>
                      </a:custDash>
                      <a:miter lim="400000"/>
                    </a:lnL>
                    <a:lnR w="19050">
                      <a:solidFill>
                        <a:srgbClr val="00A2FF"/>
                      </a:solidFill>
                      <a:custDash>
                        <a:ds d="200000" sp="200000"/>
                      </a:custDash>
                      <a:miter lim="400000"/>
                    </a:lnR>
                    <a:lnT w="19050">
                      <a:solidFill>
                        <a:srgbClr val="00A2FF"/>
                      </a:solidFill>
                      <a:custDash>
                        <a:ds d="200000" sp="200000"/>
                      </a:custDash>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19050">
                      <a:solidFill>
                        <a:srgbClr val="00A2FF"/>
                      </a:solidFill>
                      <a:custDash>
                        <a:ds d="200000" sp="200000"/>
                      </a:custDash>
                      <a:miter lim="400000"/>
                    </a:lnL>
                    <a:lnR w="4445">
                      <a:solidFill>
                        <a:srgbClr val="000000"/>
                      </a:solidFill>
                      <a:miter lim="400000"/>
                    </a:lnR>
                    <a:lnT w="19050">
                      <a:solidFill>
                        <a:srgbClr val="00A2FF"/>
                      </a:solidFill>
                      <a:custDash>
                        <a:ds d="200000" sp="200000"/>
                      </a:custDash>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4445">
                      <a:solidFill>
                        <a:srgbClr val="000000"/>
                      </a:solidFill>
                      <a:miter lim="400000"/>
                    </a:lnL>
                    <a:lnR w="4445">
                      <a:solidFill>
                        <a:srgbClr val="000000"/>
                      </a:solidFill>
                      <a:miter lim="400000"/>
                    </a:lnR>
                    <a:lnT w="19050">
                      <a:solidFill>
                        <a:srgbClr val="00A2FF"/>
                      </a:solidFill>
                      <a:custDash>
                        <a:ds d="200000" sp="200000"/>
                      </a:custDash>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4445">
                      <a:solidFill>
                        <a:srgbClr val="000000"/>
                      </a:solidFill>
                      <a:miter lim="400000"/>
                    </a:lnL>
                    <a:lnR w="4445">
                      <a:solidFill>
                        <a:srgbClr val="000000"/>
                      </a:solidFill>
                      <a:miter lim="400000"/>
                    </a:lnR>
                    <a:lnT w="19050">
                      <a:solidFill>
                        <a:srgbClr val="00A2FF"/>
                      </a:solidFill>
                      <a:custDash>
                        <a:ds d="200000" sp="200000"/>
                      </a:custDash>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1</a:t>
                      </a:r>
                    </a:p>
                  </a:txBody>
                  <a:tcPr marL="50800" marR="50800" marT="50800" marB="50800" anchor="ctr" horzOverflow="overflow">
                    <a:lnL w="4445">
                      <a:solidFill>
                        <a:srgbClr val="000000"/>
                      </a:solidFill>
                      <a:miter lim="400000"/>
                    </a:lnL>
                    <a:lnR w="12700">
                      <a:solidFill>
                        <a:srgbClr val="E6AC95"/>
                      </a:solidFill>
                      <a:miter lim="400000"/>
                    </a:lnR>
                    <a:lnT w="19050">
                      <a:solidFill>
                        <a:srgbClr val="00A2FF"/>
                      </a:solidFill>
                      <a:custDash>
                        <a:ds d="200000" sp="200000"/>
                      </a:custDash>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solidFill>
                            <a:srgbClr val="FF8180"/>
                          </a:solidFill>
                          <a:latin typeface="Consolas"/>
                          <a:ea typeface="Consolas"/>
                          <a:cs typeface="Consolas"/>
                          <a:sym typeface="Consolas"/>
                        </a:rPr>
                        <a:t>0</a:t>
                      </a:r>
                    </a:p>
                  </a:txBody>
                  <a:tcPr marL="50800" marR="50800" marT="50800" marB="50800" anchor="ctr" horzOverflow="overflow">
                    <a:lnL w="12700">
                      <a:solidFill>
                        <a:srgbClr val="E6AC95"/>
                      </a:solidFill>
                      <a:miter lim="400000"/>
                    </a:lnL>
                    <a:lnR w="4445">
                      <a:solidFill>
                        <a:srgbClr val="000000"/>
                      </a:solidFill>
                      <a:miter lim="400000"/>
                    </a:lnR>
                    <a:lnT w="19050">
                      <a:solidFill>
                        <a:srgbClr val="00A2FF"/>
                      </a:solidFill>
                      <a:custDash>
                        <a:ds d="200000" sp="200000"/>
                      </a:custDash>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4445">
                      <a:solidFill>
                        <a:srgbClr val="000000"/>
                      </a:solidFill>
                      <a:miter lim="400000"/>
                    </a:lnL>
                    <a:lnR w="0">
                      <a:miter lim="400000"/>
                    </a:lnR>
                    <a:lnT w="19050">
                      <a:solidFill>
                        <a:srgbClr val="00A2FF"/>
                      </a:solidFill>
                      <a:custDash>
                        <a:ds d="200000" sp="200000"/>
                      </a:custDash>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3"/>
                  </a:ext>
                </a:extLst>
              </a:tr>
              <a:tr h="387852">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19050">
                      <a:solidFill>
                        <a:srgbClr val="00A2FF"/>
                      </a:solidFill>
                      <a:custDash>
                        <a:ds d="200000" sp="200000"/>
                      </a:custDash>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19050">
                      <a:solidFill>
                        <a:srgbClr val="00A2FF"/>
                      </a:solidFill>
                      <a:custDash>
                        <a:ds d="200000" sp="200000"/>
                      </a:custDash>
                      <a:miter lim="400000"/>
                    </a:lnL>
                    <a:lnR w="19050">
                      <a:solidFill>
                        <a:srgbClr val="00A2FF"/>
                      </a:solidFill>
                      <a:custDash>
                        <a:ds d="200000" sp="200000"/>
                      </a:custDash>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19050">
                      <a:solidFill>
                        <a:srgbClr val="00A2FF"/>
                      </a:solidFill>
                      <a:custDash>
                        <a:ds d="200000" sp="200000"/>
                      </a:custDash>
                      <a:miter lim="400000"/>
                    </a:lnL>
                    <a:lnR w="0">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4"/>
                  </a:ext>
                </a:extLst>
              </a:tr>
              <a:tr h="387852">
                <a:tc>
                  <a:txBody>
                    <a:bodyPr/>
                    <a:lstStyle/>
                    <a:p>
                      <a:pPr algn="ctr" defTabSz="457200">
                        <a:lnSpc>
                          <a:spcPct val="100000"/>
                        </a:lnSpc>
                        <a:spcBef>
                          <a:spcPts val="0"/>
                        </a:spcBef>
                        <a:defRPr sz="1800" b="0" i="0" spc="0">
                          <a:solidFill>
                            <a:srgbClr val="000000"/>
                          </a:solidFill>
                        </a:defRPr>
                      </a:pPr>
                      <a:r>
                        <a:rPr sz="1200" b="1">
                          <a:solidFill>
                            <a:srgbClr val="0076BA"/>
                          </a:solidFill>
                          <a:sym typeface="Book Antiqua"/>
                        </a:rPr>
                        <a:t>LRC :</a:t>
                      </a:r>
                    </a:p>
                  </a:txBody>
                  <a:tcPr marL="50800" marR="50800" marT="50800" marB="50800" anchor="ctr" horzOverflow="overflow">
                    <a:lnL w="0">
                      <a:miter lim="400000"/>
                    </a:lnL>
                    <a:lnR w="4445">
                      <a:solidFill>
                        <a:srgbClr val="000000"/>
                      </a:solidFill>
                      <a:miter lim="400000"/>
                    </a:lnR>
                    <a:lnT w="0">
                      <a:miter lim="400000"/>
                    </a:lnT>
                    <a:lnB w="0">
                      <a:miter lim="400000"/>
                    </a:lnB>
                  </a:tcPr>
                </a:tc>
                <a:tc>
                  <a:txBody>
                    <a:bodyPr/>
                    <a:lstStyle/>
                    <a:p>
                      <a:pPr algn="ctr" defTabSz="457200">
                        <a:lnSpc>
                          <a:spcPct val="100000"/>
                        </a:lnSpc>
                        <a:spcBef>
                          <a:spcPts val="0"/>
                        </a:spcBef>
                        <a:defRPr sz="1800" b="0" i="0" spc="0">
                          <a:solidFill>
                            <a:srgbClr val="000000"/>
                          </a:solidFill>
                        </a:defRPr>
                      </a:pPr>
                      <a:r>
                        <a:rPr sz="1600" b="1">
                          <a:solidFill>
                            <a:srgbClr val="0076BA"/>
                          </a:solidFill>
                          <a:latin typeface="Consolas"/>
                          <a:ea typeface="Consolas"/>
                          <a:cs typeface="Consolas"/>
                          <a:sym typeface="Consolas"/>
                        </a:rPr>
                        <a:t>0</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solidFill>
                            <a:srgbClr val="0076BA"/>
                          </a:solidFill>
                          <a:latin typeface="Consolas"/>
                          <a:ea typeface="Consolas"/>
                          <a:cs typeface="Consolas"/>
                          <a:sym typeface="Consolas"/>
                        </a:rPr>
                        <a:t>1</a:t>
                      </a:r>
                    </a:p>
                  </a:txBody>
                  <a:tcPr marL="50800" marR="50800" marT="50800" marB="50800" anchor="ctr" horzOverflow="overflow">
                    <a:lnL w="4445">
                      <a:solidFill>
                        <a:srgbClr val="000000"/>
                      </a:solidFill>
                      <a:miter lim="400000"/>
                    </a:lnL>
                    <a:lnR w="19050">
                      <a:solidFill>
                        <a:srgbClr val="00A2FF"/>
                      </a:solidFill>
                      <a:custDash>
                        <a:ds d="200000" sp="200000"/>
                      </a:custDash>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solidFill>
                            <a:srgbClr val="0076BA"/>
                          </a:solidFill>
                          <a:latin typeface="Consolas"/>
                          <a:ea typeface="Consolas"/>
                          <a:cs typeface="Consolas"/>
                          <a:sym typeface="Consolas"/>
                        </a:rPr>
                        <a:t>0</a:t>
                      </a:r>
                    </a:p>
                  </a:txBody>
                  <a:tcPr marL="50800" marR="50800" marT="50800" marB="50800" anchor="ctr" horzOverflow="overflow">
                    <a:lnL w="19050">
                      <a:solidFill>
                        <a:srgbClr val="00A2FF"/>
                      </a:solidFill>
                      <a:custDash>
                        <a:ds d="200000" sp="200000"/>
                      </a:custDash>
                      <a:miter lim="400000"/>
                    </a:lnL>
                    <a:lnR w="19050">
                      <a:solidFill>
                        <a:srgbClr val="00A2FF"/>
                      </a:solidFill>
                      <a:custDash>
                        <a:ds d="200000" sp="200000"/>
                      </a:custDash>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solidFill>
                            <a:srgbClr val="0076BA"/>
                          </a:solidFill>
                          <a:latin typeface="Consolas"/>
                          <a:ea typeface="Consolas"/>
                          <a:cs typeface="Consolas"/>
                          <a:sym typeface="Consolas"/>
                        </a:rPr>
                        <a:t>0</a:t>
                      </a:r>
                    </a:p>
                  </a:txBody>
                  <a:tcPr marL="50800" marR="50800" marT="50800" marB="50800" anchor="ctr" horzOverflow="overflow">
                    <a:lnL w="19050">
                      <a:solidFill>
                        <a:srgbClr val="00A2FF"/>
                      </a:solidFill>
                      <a:custDash>
                        <a:ds d="200000" sp="200000"/>
                      </a:custDash>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solidFill>
                            <a:srgbClr val="0076BA"/>
                          </a:solidFill>
                          <a:latin typeface="Consolas"/>
                          <a:ea typeface="Consolas"/>
                          <a:cs typeface="Consolas"/>
                          <a:sym typeface="Consolas"/>
                        </a:rPr>
                        <a:t>1</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solidFill>
                            <a:srgbClr val="0076BA"/>
                          </a:solidFill>
                          <a:latin typeface="Consolas"/>
                          <a:ea typeface="Consolas"/>
                          <a:cs typeface="Consolas"/>
                          <a:sym typeface="Consolas"/>
                        </a:rPr>
                        <a:t>0</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solidFill>
                            <a:srgbClr val="0076BA"/>
                          </a:solidFill>
                          <a:latin typeface="Consolas"/>
                          <a:ea typeface="Consolas"/>
                          <a:cs typeface="Consolas"/>
                          <a:sym typeface="Consolas"/>
                        </a:rPr>
                        <a:t>1</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solidFill>
                            <a:srgbClr val="BA70B8"/>
                          </a:solidFill>
                          <a:latin typeface="Consolas"/>
                          <a:ea typeface="Consolas"/>
                          <a:cs typeface="Consolas"/>
                          <a:sym typeface="Consolas"/>
                        </a:rPr>
                        <a:t>1</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4445">
                      <a:solidFill>
                        <a:srgbClr val="000000"/>
                      </a:solidFill>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5"/>
                  </a:ext>
                </a:extLst>
              </a:tr>
              <a:tr h="439996">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19050">
                      <a:solidFill>
                        <a:srgbClr val="00A2FF"/>
                      </a:solidFill>
                      <a:custDash>
                        <a:ds d="200000" sp="200000"/>
                      </a:custDash>
                      <a:miter lim="400000"/>
                    </a:lnR>
                    <a:lnT w="4445">
                      <a:solidFill>
                        <a:srgbClr val="000000"/>
                      </a:solidFill>
                      <a:miter lim="400000"/>
                    </a:lnT>
                    <a:lnB w="0">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a:t>
                      </a:r>
                    </a:p>
                  </a:txBody>
                  <a:tcPr marL="50800" marR="50800" marT="50800" marB="50800" anchor="ctr" horzOverflow="overflow">
                    <a:lnL w="19050">
                      <a:solidFill>
                        <a:srgbClr val="00A2FF"/>
                      </a:solidFill>
                      <a:custDash>
                        <a:ds d="200000" sp="200000"/>
                      </a:custDash>
                      <a:miter lim="400000"/>
                    </a:lnL>
                    <a:lnR w="19050">
                      <a:solidFill>
                        <a:srgbClr val="00A2FF"/>
                      </a:solidFill>
                      <a:custDash>
                        <a:ds d="200000" sp="200000"/>
                      </a:custDash>
                      <a:miter lim="400000"/>
                    </a:lnR>
                    <a:lnT w="4445">
                      <a:solidFill>
                        <a:srgbClr val="000000"/>
                      </a:solidFill>
                      <a:miter lim="400000"/>
                    </a:lnT>
                    <a:lnB w="19050">
                      <a:solidFill>
                        <a:srgbClr val="00A2FF"/>
                      </a:solidFill>
                      <a:custDash>
                        <a:ds d="200000" sp="200000"/>
                      </a:custDash>
                      <a:miter lim="400000"/>
                    </a:lnB>
                  </a:tcPr>
                </a:tc>
                <a:tc>
                  <a:txBody>
                    <a:bodyPr/>
                    <a:lstStyle/>
                    <a:p>
                      <a:pPr algn="l" defTabSz="457200">
                        <a:lnSpc>
                          <a:spcPct val="100000"/>
                        </a:lnSpc>
                        <a:spcBef>
                          <a:spcPts val="0"/>
                        </a:spcBef>
                        <a:defRPr sz="1800" b="0" i="0" spc="0">
                          <a:solidFill>
                            <a:srgbClr val="000000"/>
                          </a:solidFill>
                        </a:defRPr>
                      </a:pPr>
                      <a:r>
                        <a:rPr sz="1300">
                          <a:sym typeface="Book Antiqua"/>
                        </a:rPr>
                        <a:t>nb pair de 1</a:t>
                      </a:r>
                    </a:p>
                  </a:txBody>
                  <a:tcPr marL="50800" marR="50800" marT="50800" marB="50800" anchor="ctr" horzOverflow="overflow">
                    <a:lnL w="19050">
                      <a:solidFill>
                        <a:srgbClr val="00A2FF"/>
                      </a:solidFill>
                      <a:custDash>
                        <a:ds d="200000" sp="200000"/>
                      </a:custDash>
                      <a:miter lim="400000"/>
                    </a:lnL>
                    <a:lnR w="0">
                      <a:miter lim="400000"/>
                    </a:lnR>
                    <a:lnT w="4445">
                      <a:solidFill>
                        <a:srgbClr val="000000"/>
                      </a:solidFill>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6"/>
                  </a:ext>
                </a:extLst>
              </a:tr>
              <a:tr h="394155">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19050">
                      <a:solidFill>
                        <a:srgbClr val="00A2FF"/>
                      </a:solidFill>
                      <a:custDash>
                        <a:ds d="200000" sp="200000"/>
                      </a:custDash>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fill="hold" grpId="1" nodeType="clickEffect">
                                  <p:stCondLst>
                                    <p:cond delay="0"/>
                                  </p:stCondLst>
                                  <p:iterate>
                                    <p:tmAbs val="0"/>
                                  </p:iterate>
                                  <p:childTnLst>
                                    <p:animEffect transition="out" filter="fade">
                                      <p:cBhvr>
                                        <p:cTn id="6" dur="1000" fill="hold"/>
                                        <p:tgtEl>
                                          <p:spTgt spid="1479"/>
                                        </p:tgtEl>
                                      </p:cBhvr>
                                    </p:animEffect>
                                    <p:set>
                                      <p:cBhvr>
                                        <p:cTn id="7" fill="hold">
                                          <p:stCondLst>
                                            <p:cond delay="999"/>
                                          </p:stCondLst>
                                        </p:cTn>
                                        <p:tgtEl>
                                          <p:spTgt spid="14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1" animBg="1" advAuto="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aphicFrame>
        <p:nvGraphicFramePr>
          <p:cNvPr id="1483" name="Tableau 1-1"/>
          <p:cNvGraphicFramePr/>
          <p:nvPr/>
        </p:nvGraphicFramePr>
        <p:xfrm>
          <a:off x="843265" y="3821477"/>
          <a:ext cx="9155550" cy="3238174"/>
        </p:xfrm>
        <a:graphic>
          <a:graphicData uri="http://schemas.openxmlformats.org/drawingml/2006/table">
            <a:tbl>
              <a:tblPr>
                <a:tableStyleId>{4C3C2611-4C71-4FC5-86AE-919BDF0F9419}</a:tableStyleId>
              </a:tblPr>
              <a:tblGrid>
                <a:gridCol w="768613">
                  <a:extLst>
                    <a:ext uri="{9D8B030D-6E8A-4147-A177-3AD203B41FA5}">
                      <a16:colId xmlns:a16="http://schemas.microsoft.com/office/drawing/2014/main" val="20000"/>
                    </a:ext>
                  </a:extLst>
                </a:gridCol>
                <a:gridCol w="571824">
                  <a:extLst>
                    <a:ext uri="{9D8B030D-6E8A-4147-A177-3AD203B41FA5}">
                      <a16:colId xmlns:a16="http://schemas.microsoft.com/office/drawing/2014/main" val="20001"/>
                    </a:ext>
                  </a:extLst>
                </a:gridCol>
                <a:gridCol w="571824">
                  <a:extLst>
                    <a:ext uri="{9D8B030D-6E8A-4147-A177-3AD203B41FA5}">
                      <a16:colId xmlns:a16="http://schemas.microsoft.com/office/drawing/2014/main" val="20002"/>
                    </a:ext>
                  </a:extLst>
                </a:gridCol>
                <a:gridCol w="571824">
                  <a:extLst>
                    <a:ext uri="{9D8B030D-6E8A-4147-A177-3AD203B41FA5}">
                      <a16:colId xmlns:a16="http://schemas.microsoft.com/office/drawing/2014/main" val="20003"/>
                    </a:ext>
                  </a:extLst>
                </a:gridCol>
                <a:gridCol w="571824">
                  <a:extLst>
                    <a:ext uri="{9D8B030D-6E8A-4147-A177-3AD203B41FA5}">
                      <a16:colId xmlns:a16="http://schemas.microsoft.com/office/drawing/2014/main" val="20004"/>
                    </a:ext>
                  </a:extLst>
                </a:gridCol>
                <a:gridCol w="571824">
                  <a:extLst>
                    <a:ext uri="{9D8B030D-6E8A-4147-A177-3AD203B41FA5}">
                      <a16:colId xmlns:a16="http://schemas.microsoft.com/office/drawing/2014/main" val="20005"/>
                    </a:ext>
                  </a:extLst>
                </a:gridCol>
                <a:gridCol w="571824">
                  <a:extLst>
                    <a:ext uri="{9D8B030D-6E8A-4147-A177-3AD203B41FA5}">
                      <a16:colId xmlns:a16="http://schemas.microsoft.com/office/drawing/2014/main" val="20006"/>
                    </a:ext>
                  </a:extLst>
                </a:gridCol>
                <a:gridCol w="571824">
                  <a:extLst>
                    <a:ext uri="{9D8B030D-6E8A-4147-A177-3AD203B41FA5}">
                      <a16:colId xmlns:a16="http://schemas.microsoft.com/office/drawing/2014/main" val="20007"/>
                    </a:ext>
                  </a:extLst>
                </a:gridCol>
                <a:gridCol w="571824">
                  <a:extLst>
                    <a:ext uri="{9D8B030D-6E8A-4147-A177-3AD203B41FA5}">
                      <a16:colId xmlns:a16="http://schemas.microsoft.com/office/drawing/2014/main" val="20008"/>
                    </a:ext>
                  </a:extLst>
                </a:gridCol>
                <a:gridCol w="666304">
                  <a:extLst>
                    <a:ext uri="{9D8B030D-6E8A-4147-A177-3AD203B41FA5}">
                      <a16:colId xmlns:a16="http://schemas.microsoft.com/office/drawing/2014/main" val="20009"/>
                    </a:ext>
                  </a:extLst>
                </a:gridCol>
                <a:gridCol w="1776141">
                  <a:extLst>
                    <a:ext uri="{9D8B030D-6E8A-4147-A177-3AD203B41FA5}">
                      <a16:colId xmlns:a16="http://schemas.microsoft.com/office/drawing/2014/main" val="20010"/>
                    </a:ext>
                  </a:extLst>
                </a:gridCol>
                <a:gridCol w="1369891">
                  <a:extLst>
                    <a:ext uri="{9D8B030D-6E8A-4147-A177-3AD203B41FA5}">
                      <a16:colId xmlns:a16="http://schemas.microsoft.com/office/drawing/2014/main" val="20011"/>
                    </a:ext>
                  </a:extLst>
                </a:gridCol>
              </a:tblGrid>
              <a:tr h="394280">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4445">
                      <a:solidFill>
                        <a:srgbClr val="000000"/>
                      </a:solidFill>
                      <a:miter lim="400000"/>
                    </a:lnB>
                  </a:tcPr>
                </a:tc>
                <a:tc>
                  <a:txBody>
                    <a:bodyPr/>
                    <a:lstStyle/>
                    <a:p>
                      <a:pPr algn="l" defTabSz="457200">
                        <a:lnSpc>
                          <a:spcPct val="100000"/>
                        </a:lnSpc>
                        <a:spcBef>
                          <a:spcPts val="0"/>
                        </a:spcBef>
                        <a:defRPr sz="1800" b="0" i="0" spc="0">
                          <a:solidFill>
                            <a:srgbClr val="000000"/>
                          </a:solidFill>
                        </a:defRPr>
                      </a:pPr>
                      <a:r>
                        <a:rPr sz="1200" b="1">
                          <a:solidFill>
                            <a:srgbClr val="0076BA"/>
                          </a:solidFill>
                          <a:sym typeface="Book Antiqua"/>
                        </a:rPr>
                        <a:t>  VRC (parité paire)</a:t>
                      </a:r>
                    </a:p>
                  </a:txBody>
                  <a:tcPr marL="50800" marR="50800" marT="50800" marB="50800" anchor="ctr" horzOverflow="overflow">
                    <a:lnL w="0">
                      <a:miter lim="400000"/>
                    </a:lnL>
                    <a:lnR w="0">
                      <a:miter lim="400000"/>
                    </a:lnR>
                    <a:lnT w="0">
                      <a:miter lim="400000"/>
                    </a:lnT>
                    <a:lnB w="4445">
                      <a:solidFill>
                        <a:srgbClr val="000000"/>
                      </a:solidFill>
                      <a:miter lim="400000"/>
                    </a:lnB>
                  </a:tcPr>
                </a:tc>
                <a:tc>
                  <a:txBody>
                    <a:bodyPr/>
                    <a:lstStyle/>
                    <a:p>
                      <a:pPr algn="ctr" defTabSz="457200">
                        <a:lnSpc>
                          <a:spcPct val="100000"/>
                        </a:lnSpc>
                        <a:spcBef>
                          <a:spcPts val="0"/>
                        </a:spcBef>
                        <a:defRPr i="0" spc="0">
                          <a:solidFill>
                            <a:srgbClr val="0076BA"/>
                          </a:solidFill>
                          <a:sym typeface="Book Antiqua"/>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i="0" spc="0">
                          <a:solidFill>
                            <a:srgbClr val="0076BA"/>
                          </a:solidFill>
                          <a:sym typeface="Book Antiqua"/>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i="0" spc="0">
                          <a:solidFill>
                            <a:srgbClr val="0076BA"/>
                          </a:solidFill>
                          <a:sym typeface="Book Antiqua"/>
                        </a:defRPr>
                      </a:pPr>
                      <a:endParaRP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0"/>
                  </a:ext>
                </a:extLst>
              </a:tr>
              <a:tr h="406101">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4445">
                      <a:solidFill>
                        <a:srgbClr val="000000"/>
                      </a:solidFill>
                      <a:miter lim="400000"/>
                    </a:lnR>
                    <a:lnT w="0">
                      <a:miter lim="400000"/>
                    </a:lnT>
                    <a:lnB w="0">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1</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4445">
                      <a:solidFill>
                        <a:srgbClr val="000000"/>
                      </a:solidFill>
                      <a:miter lim="400000"/>
                    </a:lnL>
                    <a:lnR w="19050">
                      <a:solidFill>
                        <a:srgbClr val="00A2FF"/>
                      </a:solidFill>
                      <a:custDash>
                        <a:ds d="200000" sp="200000"/>
                      </a:custDash>
                      <a:miter lim="400000"/>
                    </a:lnR>
                    <a:lnT w="4445">
                      <a:solidFill>
                        <a:srgbClr val="000000"/>
                      </a:solidFill>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1</a:t>
                      </a:r>
                    </a:p>
                  </a:txBody>
                  <a:tcPr marL="50800" marR="50800" marT="50800" marB="50800" anchor="ctr" horzOverflow="overflow">
                    <a:lnL w="19050">
                      <a:solidFill>
                        <a:srgbClr val="00A2FF"/>
                      </a:solidFill>
                      <a:custDash>
                        <a:ds d="200000" sp="200000"/>
                      </a:custDash>
                      <a:miter lim="400000"/>
                    </a:lnL>
                    <a:lnR w="19050">
                      <a:solidFill>
                        <a:srgbClr val="00A2FF"/>
                      </a:solidFill>
                      <a:custDash>
                        <a:ds d="200000" sp="200000"/>
                      </a:custDash>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19050">
                      <a:solidFill>
                        <a:srgbClr val="00A2FF"/>
                      </a:solidFill>
                      <a:custDash>
                        <a:ds d="200000" sp="200000"/>
                      </a:custDash>
                      <a:miter lim="400000"/>
                    </a:lnL>
                    <a:lnR w="4445">
                      <a:solidFill>
                        <a:srgbClr val="000000"/>
                      </a:solidFill>
                      <a:miter lim="400000"/>
                    </a:lnR>
                    <a:lnT w="4445">
                      <a:solidFill>
                        <a:srgbClr val="000000"/>
                      </a:solidFill>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1</a:t>
                      </a:r>
                    </a:p>
                  </a:txBody>
                  <a:tcPr marL="50800" marR="50800" marT="50800" marB="50800" anchor="ctr" horzOverflow="overflow">
                    <a:lnL w="4445">
                      <a:solidFill>
                        <a:srgbClr val="000000"/>
                      </a:solidFill>
                      <a:miter lim="400000"/>
                    </a:lnL>
                    <a:lnR w="12700">
                      <a:solidFill>
                        <a:srgbClr val="E6AC95"/>
                      </a:solidFill>
                      <a:miter lim="400000"/>
                    </a:lnR>
                    <a:lnT w="4445">
                      <a:solidFill>
                        <a:srgbClr val="000000"/>
                      </a:solidFill>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solidFill>
                            <a:srgbClr val="FF8180"/>
                          </a:solidFill>
                          <a:latin typeface="Consolas"/>
                          <a:ea typeface="Consolas"/>
                          <a:cs typeface="Consolas"/>
                          <a:sym typeface="Consolas"/>
                        </a:rPr>
                        <a:t>1</a:t>
                      </a:r>
                    </a:p>
                  </a:txBody>
                  <a:tcPr marL="50800" marR="50800" marT="50800" marB="50800" anchor="ctr" horzOverflow="overflow">
                    <a:lnL w="12700">
                      <a:solidFill>
                        <a:srgbClr val="E6AC95"/>
                      </a:solidFill>
                      <a:miter lim="400000"/>
                    </a:lnL>
                    <a:lnR w="4445">
                      <a:solidFill>
                        <a:srgbClr val="000000"/>
                      </a:solidFill>
                      <a:miter lim="400000"/>
                    </a:lnR>
                    <a:lnT w="4445">
                      <a:solidFill>
                        <a:srgbClr val="000000"/>
                      </a:solidFill>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4445">
                      <a:solidFill>
                        <a:srgbClr val="000000"/>
                      </a:solidFill>
                      <a:miter lim="400000"/>
                    </a:lnL>
                    <a:lnR w="0">
                      <a:miter lim="400000"/>
                    </a:lnR>
                    <a:lnT w="0">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1"/>
                  </a:ext>
                </a:extLst>
              </a:tr>
              <a:tr h="451969">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19050">
                      <a:solidFill>
                        <a:srgbClr val="00A2FF"/>
                      </a:solidFill>
                      <a:custDash>
                        <a:ds d="200000" sp="200000"/>
                      </a:custDash>
                      <a:miter lim="400000"/>
                    </a:lnR>
                    <a:lnT w="0">
                      <a:miter lim="400000"/>
                    </a:lnT>
                    <a:lnB w="0">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19050">
                      <a:solidFill>
                        <a:srgbClr val="00A2FF"/>
                      </a:solidFill>
                      <a:custDash>
                        <a:ds d="200000" sp="200000"/>
                      </a:custDash>
                      <a:miter lim="400000"/>
                    </a:lnL>
                    <a:lnR w="4445">
                      <a:solidFill>
                        <a:srgbClr val="000000"/>
                      </a:solidFill>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1</a:t>
                      </a:r>
                    </a:p>
                  </a:txBody>
                  <a:tcPr marL="50800" marR="50800" marT="50800" marB="50800" anchor="ctr" horzOverflow="overflow">
                    <a:lnL w="4445">
                      <a:solidFill>
                        <a:srgbClr val="000000"/>
                      </a:solidFill>
                      <a:miter lim="400000"/>
                    </a:lnL>
                    <a:lnR w="19050">
                      <a:solidFill>
                        <a:srgbClr val="00A2FF"/>
                      </a:solidFill>
                      <a:custDash>
                        <a:ds d="200000" sp="200000"/>
                      </a:custDash>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solidFill>
                            <a:srgbClr val="EE220C"/>
                          </a:solidFill>
                          <a:latin typeface="Consolas"/>
                          <a:ea typeface="Consolas"/>
                          <a:cs typeface="Consolas"/>
                          <a:sym typeface="Consolas"/>
                        </a:rPr>
                        <a:t>1</a:t>
                      </a:r>
                    </a:p>
                  </a:txBody>
                  <a:tcPr marL="50800" marR="50800" marT="50800" marB="50800" anchor="ctr" horzOverflow="overflow">
                    <a:lnL w="19050">
                      <a:solidFill>
                        <a:srgbClr val="00A2FF"/>
                      </a:solidFill>
                      <a:custDash>
                        <a:ds d="200000" sp="200000"/>
                      </a:custDash>
                      <a:miter lim="400000"/>
                    </a:lnL>
                    <a:lnR w="19050">
                      <a:solidFill>
                        <a:srgbClr val="00A2FF"/>
                      </a:solidFill>
                      <a:custDash>
                        <a:ds d="200000" sp="200000"/>
                      </a:custDash>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19050">
                      <a:solidFill>
                        <a:srgbClr val="00A2FF"/>
                      </a:solidFill>
                      <a:custDash>
                        <a:ds d="200000" sp="200000"/>
                      </a:custDash>
                      <a:miter lim="400000"/>
                    </a:lnL>
                    <a:lnR w="4445">
                      <a:solidFill>
                        <a:srgbClr val="000000"/>
                      </a:solidFill>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1</a:t>
                      </a:r>
                    </a:p>
                  </a:txBody>
                  <a:tcPr marL="50800" marR="50800" marT="50800" marB="50800" anchor="ctr" horzOverflow="overflow">
                    <a:lnL w="4445">
                      <a:solidFill>
                        <a:srgbClr val="000000"/>
                      </a:solidFill>
                      <a:miter lim="400000"/>
                    </a:lnL>
                    <a:lnR w="4445">
                      <a:solidFill>
                        <a:srgbClr val="000000"/>
                      </a:solidFill>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4445">
                      <a:solidFill>
                        <a:srgbClr val="000000"/>
                      </a:solidFill>
                      <a:miter lim="400000"/>
                    </a:lnL>
                    <a:lnR w="4445">
                      <a:solidFill>
                        <a:srgbClr val="000000"/>
                      </a:solidFill>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1</a:t>
                      </a:r>
                    </a:p>
                  </a:txBody>
                  <a:tcPr marL="50800" marR="50800" marT="50800" marB="50800" anchor="ctr" horzOverflow="overflow">
                    <a:lnL w="4445">
                      <a:solidFill>
                        <a:srgbClr val="000000"/>
                      </a:solidFill>
                      <a:miter lim="400000"/>
                    </a:lnL>
                    <a:lnR w="12700">
                      <a:solidFill>
                        <a:srgbClr val="E6AC95"/>
                      </a:solidFill>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800" b="0" i="0" spc="0">
                          <a:solidFill>
                            <a:srgbClr val="000000"/>
                          </a:solidFill>
                        </a:defRPr>
                      </a:pPr>
                      <a:r>
                        <a:rPr sz="1600" b="1">
                          <a:solidFill>
                            <a:srgbClr val="FF8180"/>
                          </a:solidFill>
                          <a:latin typeface="Consolas"/>
                          <a:ea typeface="Consolas"/>
                          <a:cs typeface="Consolas"/>
                          <a:sym typeface="Consolas"/>
                        </a:rPr>
                        <a:t>0</a:t>
                      </a:r>
                    </a:p>
                  </a:txBody>
                  <a:tcPr marL="50800" marR="50800" marT="50800" marB="50800" anchor="ctr" horzOverflow="overflow">
                    <a:lnL w="12700">
                      <a:solidFill>
                        <a:srgbClr val="E6AC95"/>
                      </a:solidFill>
                      <a:miter lim="400000"/>
                    </a:lnL>
                    <a:lnR w="4445">
                      <a:solidFill>
                        <a:srgbClr val="000000"/>
                      </a:solidFill>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4445">
                      <a:solidFill>
                        <a:srgbClr val="000000"/>
                      </a:solidFill>
                      <a:miter lim="400000"/>
                    </a:lnL>
                    <a:lnR w="19050">
                      <a:solidFill>
                        <a:srgbClr val="00A2FF"/>
                      </a:solidFill>
                      <a:custDash>
                        <a:ds d="200000" sp="200000"/>
                      </a:custDash>
                      <a:miter lim="400000"/>
                    </a:lnR>
                    <a:lnT w="19050">
                      <a:solidFill>
                        <a:srgbClr val="00A2FF"/>
                      </a:solidFill>
                      <a:custDash>
                        <a:ds d="200000" sp="200000"/>
                      </a:custDash>
                      <a:miter lim="400000"/>
                    </a:lnT>
                    <a:lnB w="19050">
                      <a:solidFill>
                        <a:srgbClr val="00A2FF"/>
                      </a:solidFill>
                      <a:custDash>
                        <a:ds d="200000" sp="200000"/>
                      </a:custDash>
                      <a:miter lim="400000"/>
                    </a:lnB>
                  </a:tcPr>
                </a:tc>
                <a:tc>
                  <a:txBody>
                    <a:bodyPr/>
                    <a:lstStyle/>
                    <a:p>
                      <a:pPr algn="l" defTabSz="457200">
                        <a:lnSpc>
                          <a:spcPct val="100000"/>
                        </a:lnSpc>
                        <a:spcBef>
                          <a:spcPts val="0"/>
                        </a:spcBef>
                        <a:defRPr sz="1300" b="0" i="0" spc="0">
                          <a:solidFill>
                            <a:srgbClr val="000000"/>
                          </a:solidFill>
                          <a:sym typeface="Book Antiqua"/>
                        </a:defRPr>
                      </a:pPr>
                      <a:r>
                        <a:rPr sz="1600" b="1"/>
                        <a:t>→</a:t>
                      </a:r>
                      <a:r>
                        <a:t> </a:t>
                      </a:r>
                      <a:r>
                        <a:rPr>
                          <a:solidFill>
                            <a:srgbClr val="EE220C"/>
                          </a:solidFill>
                        </a:rPr>
                        <a:t>nb impair de 1</a:t>
                      </a:r>
                    </a:p>
                  </a:txBody>
                  <a:tcPr marL="50800" marR="50800" marT="50800" marB="50800" anchor="ctr" horzOverflow="overflow">
                    <a:lnL w="19050">
                      <a:solidFill>
                        <a:srgbClr val="00A2FF"/>
                      </a:solidFill>
                      <a:custDash>
                        <a:ds d="200000" sp="200000"/>
                      </a:custDash>
                      <a:miter lim="400000"/>
                    </a:lnL>
                    <a:lnR w="0">
                      <a:miter lim="400000"/>
                    </a:lnR>
                    <a:lnT w="0">
                      <a:miter lim="400000"/>
                    </a:lnT>
                    <a:lnB w="0">
                      <a:miter lim="400000"/>
                    </a:lnB>
                  </a:tcPr>
                </a:tc>
                <a:tc>
                  <a:txBody>
                    <a:bodyPr/>
                    <a:lstStyle/>
                    <a:p>
                      <a:pPr algn="ctr" defTabSz="457200">
                        <a:lnSpc>
                          <a:spcPct val="100000"/>
                        </a:lnSpc>
                        <a:spcBef>
                          <a:spcPts val="0"/>
                        </a:spcBef>
                        <a:defRPr sz="1300" b="0" i="0" spc="0">
                          <a:solidFill>
                            <a:srgbClr val="000000"/>
                          </a:solidFill>
                          <a:sym typeface="Book Antiqua"/>
                        </a:defRPr>
                      </a:pPr>
                      <a:endParaRP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2"/>
                  </a:ext>
                </a:extLst>
              </a:tr>
              <a:tr h="397038">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4445">
                      <a:solidFill>
                        <a:srgbClr val="000000"/>
                      </a:solidFill>
                      <a:miter lim="400000"/>
                    </a:lnR>
                    <a:lnT w="0">
                      <a:miter lim="400000"/>
                    </a:lnT>
                    <a:lnB w="0">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1</a:t>
                      </a:r>
                    </a:p>
                  </a:txBody>
                  <a:tcPr marL="50800" marR="50800" marT="50800" marB="50800" anchor="ctr" horzOverflow="overflow">
                    <a:lnL w="4445">
                      <a:solidFill>
                        <a:srgbClr val="000000"/>
                      </a:solidFill>
                      <a:miter lim="400000"/>
                    </a:lnL>
                    <a:lnR w="4445">
                      <a:solidFill>
                        <a:srgbClr val="000000"/>
                      </a:solidFill>
                      <a:miter lim="400000"/>
                    </a:lnR>
                    <a:lnT w="19050">
                      <a:solidFill>
                        <a:srgbClr val="00A2FF"/>
                      </a:solidFill>
                      <a:custDash>
                        <a:ds d="200000" sp="200000"/>
                      </a:custDash>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4445">
                      <a:solidFill>
                        <a:srgbClr val="000000"/>
                      </a:solidFill>
                      <a:miter lim="400000"/>
                    </a:lnL>
                    <a:lnR w="19050">
                      <a:solidFill>
                        <a:srgbClr val="00A2FF"/>
                      </a:solidFill>
                      <a:custDash>
                        <a:ds d="200000" sp="200000"/>
                      </a:custDash>
                      <a:miter lim="400000"/>
                    </a:lnR>
                    <a:lnT w="19050">
                      <a:solidFill>
                        <a:srgbClr val="00A2FF"/>
                      </a:solidFill>
                      <a:custDash>
                        <a:ds d="200000" sp="200000"/>
                      </a:custDash>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19050">
                      <a:solidFill>
                        <a:srgbClr val="00A2FF"/>
                      </a:solidFill>
                      <a:custDash>
                        <a:ds d="200000" sp="200000"/>
                      </a:custDash>
                      <a:miter lim="400000"/>
                    </a:lnL>
                    <a:lnR w="19050">
                      <a:solidFill>
                        <a:srgbClr val="00A2FF"/>
                      </a:solidFill>
                      <a:custDash>
                        <a:ds d="200000" sp="200000"/>
                      </a:custDash>
                      <a:miter lim="400000"/>
                    </a:lnR>
                    <a:lnT w="19050">
                      <a:solidFill>
                        <a:srgbClr val="00A2FF"/>
                      </a:solidFill>
                      <a:custDash>
                        <a:ds d="200000" sp="200000"/>
                      </a:custDash>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19050">
                      <a:solidFill>
                        <a:srgbClr val="00A2FF"/>
                      </a:solidFill>
                      <a:custDash>
                        <a:ds d="200000" sp="200000"/>
                      </a:custDash>
                      <a:miter lim="400000"/>
                    </a:lnL>
                    <a:lnR w="4445">
                      <a:solidFill>
                        <a:srgbClr val="000000"/>
                      </a:solidFill>
                      <a:miter lim="400000"/>
                    </a:lnR>
                    <a:lnT w="19050">
                      <a:solidFill>
                        <a:srgbClr val="00A2FF"/>
                      </a:solidFill>
                      <a:custDash>
                        <a:ds d="200000" sp="200000"/>
                      </a:custDash>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4445">
                      <a:solidFill>
                        <a:srgbClr val="000000"/>
                      </a:solidFill>
                      <a:miter lim="400000"/>
                    </a:lnL>
                    <a:lnR w="4445">
                      <a:solidFill>
                        <a:srgbClr val="000000"/>
                      </a:solidFill>
                      <a:miter lim="400000"/>
                    </a:lnR>
                    <a:lnT w="19050">
                      <a:solidFill>
                        <a:srgbClr val="00A2FF"/>
                      </a:solidFill>
                      <a:custDash>
                        <a:ds d="200000" sp="200000"/>
                      </a:custDash>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0</a:t>
                      </a:r>
                    </a:p>
                  </a:txBody>
                  <a:tcPr marL="50800" marR="50800" marT="50800" marB="50800" anchor="ctr" horzOverflow="overflow">
                    <a:lnL w="4445">
                      <a:solidFill>
                        <a:srgbClr val="000000"/>
                      </a:solidFill>
                      <a:miter lim="400000"/>
                    </a:lnL>
                    <a:lnR w="4445">
                      <a:solidFill>
                        <a:srgbClr val="000000"/>
                      </a:solidFill>
                      <a:miter lim="400000"/>
                    </a:lnR>
                    <a:lnT w="19050">
                      <a:solidFill>
                        <a:srgbClr val="00A2FF"/>
                      </a:solidFill>
                      <a:custDash>
                        <a:ds d="200000" sp="200000"/>
                      </a:custDash>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1</a:t>
                      </a:r>
                    </a:p>
                  </a:txBody>
                  <a:tcPr marL="50800" marR="50800" marT="50800" marB="50800" anchor="ctr" horzOverflow="overflow">
                    <a:lnL w="4445">
                      <a:solidFill>
                        <a:srgbClr val="000000"/>
                      </a:solidFill>
                      <a:miter lim="400000"/>
                    </a:lnL>
                    <a:lnR w="12700">
                      <a:solidFill>
                        <a:srgbClr val="E6AC95"/>
                      </a:solidFill>
                      <a:miter lim="400000"/>
                    </a:lnR>
                    <a:lnT w="19050">
                      <a:solidFill>
                        <a:srgbClr val="00A2FF"/>
                      </a:solidFill>
                      <a:custDash>
                        <a:ds d="200000" sp="200000"/>
                      </a:custDash>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solidFill>
                            <a:srgbClr val="FF8180"/>
                          </a:solidFill>
                          <a:latin typeface="Consolas"/>
                          <a:ea typeface="Consolas"/>
                          <a:cs typeface="Consolas"/>
                          <a:sym typeface="Consolas"/>
                        </a:rPr>
                        <a:t>0</a:t>
                      </a:r>
                    </a:p>
                  </a:txBody>
                  <a:tcPr marL="50800" marR="50800" marT="50800" marB="50800" anchor="ctr" horzOverflow="overflow">
                    <a:lnL w="12700">
                      <a:solidFill>
                        <a:srgbClr val="E6AC95"/>
                      </a:solidFill>
                      <a:miter lim="400000"/>
                    </a:lnL>
                    <a:lnR w="4445">
                      <a:solidFill>
                        <a:srgbClr val="000000"/>
                      </a:solidFill>
                      <a:miter lim="400000"/>
                    </a:lnR>
                    <a:lnT w="19050">
                      <a:solidFill>
                        <a:srgbClr val="00A2FF"/>
                      </a:solidFill>
                      <a:custDash>
                        <a:ds d="200000" sp="200000"/>
                      </a:custDash>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4445">
                      <a:solidFill>
                        <a:srgbClr val="000000"/>
                      </a:solidFill>
                      <a:miter lim="400000"/>
                    </a:lnL>
                    <a:lnR w="0">
                      <a:miter lim="400000"/>
                    </a:lnR>
                    <a:lnT w="19050">
                      <a:solidFill>
                        <a:srgbClr val="00A2FF"/>
                      </a:solidFill>
                      <a:custDash>
                        <a:ds d="200000" sp="200000"/>
                      </a:custDash>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3"/>
                  </a:ext>
                </a:extLst>
              </a:tr>
              <a:tr h="387975">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19050">
                      <a:solidFill>
                        <a:srgbClr val="00A2FF"/>
                      </a:solidFill>
                      <a:custDash>
                        <a:ds d="200000" sp="200000"/>
                      </a:custDash>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19050">
                      <a:solidFill>
                        <a:srgbClr val="00A2FF"/>
                      </a:solidFill>
                      <a:custDash>
                        <a:ds d="200000" sp="200000"/>
                      </a:custDash>
                      <a:miter lim="400000"/>
                    </a:lnL>
                    <a:lnR w="19050">
                      <a:solidFill>
                        <a:srgbClr val="00A2FF"/>
                      </a:solidFill>
                      <a:custDash>
                        <a:ds d="200000" sp="200000"/>
                      </a:custDash>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19050">
                      <a:solidFill>
                        <a:srgbClr val="00A2FF"/>
                      </a:solidFill>
                      <a:custDash>
                        <a:ds d="200000" sp="200000"/>
                      </a:custDash>
                      <a:miter lim="400000"/>
                    </a:lnL>
                    <a:lnR w="0">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4"/>
                  </a:ext>
                </a:extLst>
              </a:tr>
              <a:tr h="387975">
                <a:tc>
                  <a:txBody>
                    <a:bodyPr/>
                    <a:lstStyle/>
                    <a:p>
                      <a:pPr algn="ctr" defTabSz="457200">
                        <a:lnSpc>
                          <a:spcPct val="100000"/>
                        </a:lnSpc>
                        <a:spcBef>
                          <a:spcPts val="0"/>
                        </a:spcBef>
                        <a:defRPr sz="1800" b="0" i="0" spc="0">
                          <a:solidFill>
                            <a:srgbClr val="000000"/>
                          </a:solidFill>
                        </a:defRPr>
                      </a:pPr>
                      <a:r>
                        <a:rPr sz="1200" b="1">
                          <a:solidFill>
                            <a:srgbClr val="0076BA"/>
                          </a:solidFill>
                          <a:sym typeface="Book Antiqua"/>
                        </a:rPr>
                        <a:t>LRC :</a:t>
                      </a:r>
                    </a:p>
                  </a:txBody>
                  <a:tcPr marL="50800" marR="50800" marT="50800" marB="50800" anchor="ctr" horzOverflow="overflow">
                    <a:lnL w="0">
                      <a:miter lim="400000"/>
                    </a:lnL>
                    <a:lnR w="4445">
                      <a:solidFill>
                        <a:srgbClr val="000000"/>
                      </a:solidFill>
                      <a:miter lim="400000"/>
                    </a:lnR>
                    <a:lnT w="0">
                      <a:miter lim="400000"/>
                    </a:lnT>
                    <a:lnB w="0">
                      <a:miter lim="400000"/>
                    </a:lnB>
                  </a:tcPr>
                </a:tc>
                <a:tc>
                  <a:txBody>
                    <a:bodyPr/>
                    <a:lstStyle/>
                    <a:p>
                      <a:pPr algn="ctr" defTabSz="457200">
                        <a:lnSpc>
                          <a:spcPct val="100000"/>
                        </a:lnSpc>
                        <a:spcBef>
                          <a:spcPts val="0"/>
                        </a:spcBef>
                        <a:defRPr sz="1800" b="0" i="0" spc="0">
                          <a:solidFill>
                            <a:srgbClr val="000000"/>
                          </a:solidFill>
                        </a:defRPr>
                      </a:pPr>
                      <a:r>
                        <a:rPr sz="1600" b="1">
                          <a:solidFill>
                            <a:srgbClr val="0076BA"/>
                          </a:solidFill>
                          <a:latin typeface="Consolas"/>
                          <a:ea typeface="Consolas"/>
                          <a:cs typeface="Consolas"/>
                          <a:sym typeface="Consolas"/>
                        </a:rPr>
                        <a:t>0</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solidFill>
                            <a:srgbClr val="0076BA"/>
                          </a:solidFill>
                          <a:latin typeface="Consolas"/>
                          <a:ea typeface="Consolas"/>
                          <a:cs typeface="Consolas"/>
                          <a:sym typeface="Consolas"/>
                        </a:rPr>
                        <a:t>1</a:t>
                      </a:r>
                    </a:p>
                  </a:txBody>
                  <a:tcPr marL="50800" marR="50800" marT="50800" marB="50800" anchor="ctr" horzOverflow="overflow">
                    <a:lnL w="4445">
                      <a:solidFill>
                        <a:srgbClr val="000000"/>
                      </a:solidFill>
                      <a:miter lim="400000"/>
                    </a:lnL>
                    <a:lnR w="19050">
                      <a:solidFill>
                        <a:srgbClr val="00A2FF"/>
                      </a:solidFill>
                      <a:custDash>
                        <a:ds d="200000" sp="200000"/>
                      </a:custDash>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solidFill>
                            <a:srgbClr val="0076BA"/>
                          </a:solidFill>
                          <a:latin typeface="Consolas"/>
                          <a:ea typeface="Consolas"/>
                          <a:cs typeface="Consolas"/>
                          <a:sym typeface="Consolas"/>
                        </a:rPr>
                        <a:t>0</a:t>
                      </a:r>
                    </a:p>
                  </a:txBody>
                  <a:tcPr marL="50800" marR="50800" marT="50800" marB="50800" anchor="ctr" horzOverflow="overflow">
                    <a:lnL w="19050">
                      <a:solidFill>
                        <a:srgbClr val="00A2FF"/>
                      </a:solidFill>
                      <a:custDash>
                        <a:ds d="200000" sp="200000"/>
                      </a:custDash>
                      <a:miter lim="400000"/>
                    </a:lnL>
                    <a:lnR w="19050">
                      <a:solidFill>
                        <a:srgbClr val="00A2FF"/>
                      </a:solidFill>
                      <a:custDash>
                        <a:ds d="200000" sp="200000"/>
                      </a:custDash>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solidFill>
                            <a:srgbClr val="0076BA"/>
                          </a:solidFill>
                          <a:latin typeface="Consolas"/>
                          <a:ea typeface="Consolas"/>
                          <a:cs typeface="Consolas"/>
                          <a:sym typeface="Consolas"/>
                        </a:rPr>
                        <a:t>0</a:t>
                      </a:r>
                    </a:p>
                  </a:txBody>
                  <a:tcPr marL="50800" marR="50800" marT="50800" marB="50800" anchor="ctr" horzOverflow="overflow">
                    <a:lnL w="19050">
                      <a:solidFill>
                        <a:srgbClr val="00A2FF"/>
                      </a:solidFill>
                      <a:custDash>
                        <a:ds d="200000" sp="200000"/>
                      </a:custDash>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solidFill>
                            <a:srgbClr val="0076BA"/>
                          </a:solidFill>
                          <a:latin typeface="Consolas"/>
                          <a:ea typeface="Consolas"/>
                          <a:cs typeface="Consolas"/>
                          <a:sym typeface="Consolas"/>
                        </a:rPr>
                        <a:t>1</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solidFill>
                            <a:srgbClr val="0076BA"/>
                          </a:solidFill>
                          <a:latin typeface="Consolas"/>
                          <a:ea typeface="Consolas"/>
                          <a:cs typeface="Consolas"/>
                          <a:sym typeface="Consolas"/>
                        </a:rPr>
                        <a:t>0</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solidFill>
                            <a:srgbClr val="0076BA"/>
                          </a:solidFill>
                          <a:latin typeface="Consolas"/>
                          <a:ea typeface="Consolas"/>
                          <a:cs typeface="Consolas"/>
                          <a:sym typeface="Consolas"/>
                        </a:rPr>
                        <a:t>1</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800" b="0" i="0" spc="0">
                          <a:solidFill>
                            <a:srgbClr val="000000"/>
                          </a:solidFill>
                        </a:defRPr>
                      </a:pPr>
                      <a:r>
                        <a:rPr sz="1600" b="1">
                          <a:solidFill>
                            <a:srgbClr val="BA70B8"/>
                          </a:solidFill>
                          <a:latin typeface="Consolas"/>
                          <a:ea typeface="Consolas"/>
                          <a:cs typeface="Consolas"/>
                          <a:sym typeface="Consolas"/>
                        </a:rPr>
                        <a:t>1</a:t>
                      </a:r>
                    </a:p>
                  </a:txBody>
                  <a:tcPr marL="50800" marR="50800" marT="50800" marB="5080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4445">
                      <a:solidFill>
                        <a:srgbClr val="000000"/>
                      </a:solidFill>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5"/>
                  </a:ext>
                </a:extLst>
              </a:tr>
              <a:tr h="440135">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19050">
                      <a:solidFill>
                        <a:srgbClr val="00A2FF"/>
                      </a:solidFill>
                      <a:custDash>
                        <a:ds d="200000" sp="200000"/>
                      </a:custDash>
                      <a:miter lim="400000"/>
                    </a:lnR>
                    <a:lnT w="4445">
                      <a:solidFill>
                        <a:srgbClr val="000000"/>
                      </a:solidFill>
                      <a:miter lim="400000"/>
                    </a:lnT>
                    <a:lnB w="0">
                      <a:miter lim="400000"/>
                    </a:lnB>
                  </a:tcPr>
                </a:tc>
                <a:tc>
                  <a:txBody>
                    <a:bodyPr/>
                    <a:lstStyle/>
                    <a:p>
                      <a:pPr algn="ctr" defTabSz="457200">
                        <a:lnSpc>
                          <a:spcPct val="100000"/>
                        </a:lnSpc>
                        <a:spcBef>
                          <a:spcPts val="0"/>
                        </a:spcBef>
                        <a:defRPr sz="1800" b="0" i="0" spc="0">
                          <a:solidFill>
                            <a:srgbClr val="000000"/>
                          </a:solidFill>
                        </a:defRPr>
                      </a:pPr>
                      <a:r>
                        <a:rPr sz="1600" b="1">
                          <a:latin typeface="Consolas"/>
                          <a:ea typeface="Consolas"/>
                          <a:cs typeface="Consolas"/>
                          <a:sym typeface="Consolas"/>
                        </a:rPr>
                        <a:t>↳</a:t>
                      </a:r>
                    </a:p>
                  </a:txBody>
                  <a:tcPr marL="50800" marR="50800" marT="50800" marB="50800" anchor="ctr" horzOverflow="overflow">
                    <a:lnL w="19050">
                      <a:solidFill>
                        <a:srgbClr val="00A2FF"/>
                      </a:solidFill>
                      <a:custDash>
                        <a:ds d="200000" sp="200000"/>
                      </a:custDash>
                      <a:miter lim="400000"/>
                    </a:lnL>
                    <a:lnR w="19050">
                      <a:solidFill>
                        <a:srgbClr val="00A2FF"/>
                      </a:solidFill>
                      <a:custDash>
                        <a:ds d="200000" sp="200000"/>
                      </a:custDash>
                      <a:miter lim="400000"/>
                    </a:lnR>
                    <a:lnT w="4445">
                      <a:solidFill>
                        <a:srgbClr val="000000"/>
                      </a:solidFill>
                      <a:miter lim="400000"/>
                    </a:lnT>
                    <a:lnB w="19050">
                      <a:solidFill>
                        <a:srgbClr val="00A2FF"/>
                      </a:solidFill>
                      <a:custDash>
                        <a:ds d="200000" sp="200000"/>
                      </a:custDash>
                      <a:miter lim="400000"/>
                    </a:lnB>
                  </a:tcPr>
                </a:tc>
                <a:tc>
                  <a:txBody>
                    <a:bodyPr/>
                    <a:lstStyle/>
                    <a:p>
                      <a:pPr algn="l" defTabSz="457200">
                        <a:lnSpc>
                          <a:spcPct val="100000"/>
                        </a:lnSpc>
                        <a:spcBef>
                          <a:spcPts val="0"/>
                        </a:spcBef>
                        <a:defRPr sz="1300" b="0" i="0" spc="0">
                          <a:solidFill>
                            <a:srgbClr val="000000"/>
                          </a:solidFill>
                          <a:sym typeface="Book Antiqua"/>
                        </a:defRPr>
                      </a:pPr>
                      <a:r>
                        <a:rPr>
                          <a:solidFill>
                            <a:srgbClr val="EE220C"/>
                          </a:solidFill>
                        </a:rPr>
                        <a:t>nb impair de 1</a:t>
                      </a:r>
                    </a:p>
                  </a:txBody>
                  <a:tcPr marL="50800" marR="50800" marT="50800" marB="50800" anchor="ctr" horzOverflow="overflow">
                    <a:lnL w="19050">
                      <a:solidFill>
                        <a:srgbClr val="00A2FF"/>
                      </a:solidFill>
                      <a:custDash>
                        <a:ds d="200000" sp="200000"/>
                      </a:custDash>
                      <a:miter lim="400000"/>
                    </a:lnL>
                    <a:lnR w="0">
                      <a:miter lim="400000"/>
                    </a:lnR>
                    <a:lnT w="4445">
                      <a:solidFill>
                        <a:srgbClr val="000000"/>
                      </a:solidFill>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4445">
                      <a:solidFill>
                        <a:srgbClr val="000000"/>
                      </a:solidFill>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6"/>
                  </a:ext>
                </a:extLst>
              </a:tr>
              <a:tr h="394280">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19050">
                      <a:solidFill>
                        <a:srgbClr val="00A2FF"/>
                      </a:solidFill>
                      <a:custDash>
                        <a:ds d="200000" sp="200000"/>
                      </a:custDash>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tc>
                  <a:txBody>
                    <a:bodyPr/>
                    <a:lstStyle/>
                    <a:p>
                      <a:pPr algn="ctr" defTabSz="457200">
                        <a:lnSpc>
                          <a:spcPct val="100000"/>
                        </a:lnSpc>
                        <a:spcBef>
                          <a:spcPts val="0"/>
                        </a:spcBef>
                        <a:defRPr sz="1600" i="0" spc="0">
                          <a:solidFill>
                            <a:srgbClr val="000000"/>
                          </a:solidFill>
                          <a:latin typeface="Consolas"/>
                          <a:ea typeface="Consolas"/>
                          <a:cs typeface="Consolas"/>
                          <a:sym typeface="Consolas"/>
                        </a:defRPr>
                      </a:pPr>
                      <a:endParaRPr/>
                    </a:p>
                  </a:txBody>
                  <a:tcPr marL="50800" marR="50800" marT="50800" marB="5080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7"/>
                  </a:ext>
                </a:extLst>
              </a:tr>
            </a:tbl>
          </a:graphicData>
        </a:graphic>
      </p:graphicFrame>
      <p:grpSp>
        <p:nvGrpSpPr>
          <p:cNvPr id="1486" name="Grouper"/>
          <p:cNvGrpSpPr/>
          <p:nvPr/>
        </p:nvGrpSpPr>
        <p:grpSpPr>
          <a:xfrm>
            <a:off x="317500" y="1270000"/>
            <a:ext cx="9525000" cy="38100"/>
            <a:chOff x="0" y="0"/>
            <a:chExt cx="9525000" cy="38100"/>
          </a:xfrm>
        </p:grpSpPr>
        <p:sp>
          <p:nvSpPr>
            <p:cNvPr id="1484"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485"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487"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64</a:t>
            </a:fld>
            <a:endParaRPr/>
          </a:p>
        </p:txBody>
      </p:sp>
      <p:sp>
        <p:nvSpPr>
          <p:cNvPr id="1488" name="On distingue…"/>
          <p:cNvSpPr txBox="1">
            <a:spLocks noGrp="1"/>
          </p:cNvSpPr>
          <p:nvPr>
            <p:ph type="body" idx="1"/>
          </p:nvPr>
        </p:nvSpPr>
        <p:spPr>
          <a:xfrm>
            <a:off x="279400" y="2057400"/>
            <a:ext cx="9152723" cy="5227043"/>
          </a:xfrm>
          <a:prstGeom prst="rect">
            <a:avLst/>
          </a:prstGeom>
        </p:spPr>
        <p:txBody>
          <a:bodyPr lIns="25400" tIns="25400" rIns="25400" bIns="25400" anchor="t"/>
          <a:lstStyle/>
          <a:p>
            <a:pPr>
              <a:spcBef>
                <a:spcPts val="1500"/>
              </a:spcBef>
            </a:pPr>
            <a:r>
              <a:t>On distingue </a:t>
            </a:r>
          </a:p>
          <a:p>
            <a:pPr marL="571500" lvl="1" indent="-254000">
              <a:buSzPct val="75000"/>
              <a:buChar char="‣"/>
            </a:pPr>
            <a:r>
              <a:t>des codes de parité verticale, VRC (</a:t>
            </a:r>
            <a:r>
              <a:rPr i="1"/>
              <a:t>Vertical Redundancy Check</a:t>
            </a:r>
            <a:r>
              <a:t>), </a:t>
            </a:r>
          </a:p>
          <a:p>
            <a:pPr marL="571500" lvl="1" indent="-254000">
              <a:buSzPct val="75000"/>
              <a:buChar char="‣"/>
            </a:pPr>
            <a:r>
              <a:t>des codes parité horizontale, LRC (</a:t>
            </a:r>
            <a:r>
              <a:rPr i="1"/>
              <a:t>Longitudinal Redundancy Check</a:t>
            </a:r>
            <a:r>
              <a:t>), </a:t>
            </a:r>
          </a:p>
          <a:p>
            <a:pPr marL="571500" lvl="1" indent="-254000">
              <a:buSzPct val="75000"/>
              <a:buChar char="‣"/>
            </a:pPr>
            <a:r>
              <a:t>des codes de parité croisée. Ces derniers permettent la corrections d’erreurs simples.</a:t>
            </a:r>
          </a:p>
          <a:p>
            <a:pPr marL="571500" lvl="1" indent="-254000">
              <a:buSzPct val="75000"/>
              <a:buChar char="‣"/>
            </a:pPr>
            <a:endParaRPr/>
          </a:p>
          <a:p>
            <a:pPr marL="571500" lvl="1" indent="-254000">
              <a:buSzPct val="75000"/>
              <a:buChar char="‣"/>
            </a:pPr>
            <a:r>
              <a:t>Ex.</a:t>
            </a:r>
          </a:p>
        </p:txBody>
      </p:sp>
      <p:sp>
        <p:nvSpPr>
          <p:cNvPr id="1489" name="3 - Détection des erreur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3 - Détection des erreurs</a:t>
            </a:r>
          </a:p>
        </p:txBody>
      </p:sp>
      <p:sp>
        <p:nvSpPr>
          <p:cNvPr id="1490" name="Code de contrôle de parité"/>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Code de contrôle de parité</a:t>
            </a:r>
          </a:p>
        </p:txBody>
      </p:sp>
      <p:sp>
        <p:nvSpPr>
          <p:cNvPr id="1491"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492" name="pasted-image.tif" descr="pasted-image.tif"/>
          <p:cNvPicPr>
            <a:picLocks noChangeAspect="1"/>
          </p:cNvPicPr>
          <p:nvPr/>
        </p:nvPicPr>
        <p:blipFill>
          <a:blip r:embed="rId3"/>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3" grpId="1" animBg="1" advAuto="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498" name="Grouper"/>
          <p:cNvGrpSpPr/>
          <p:nvPr/>
        </p:nvGrpSpPr>
        <p:grpSpPr>
          <a:xfrm>
            <a:off x="317500" y="1270000"/>
            <a:ext cx="9525000" cy="38100"/>
            <a:chOff x="0" y="0"/>
            <a:chExt cx="9525000" cy="38100"/>
          </a:xfrm>
        </p:grpSpPr>
        <p:sp>
          <p:nvSpPr>
            <p:cNvPr id="1496"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497"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499"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65</a:t>
            </a:fld>
            <a:endParaRPr/>
          </a:p>
        </p:txBody>
      </p:sp>
      <p:sp>
        <p:nvSpPr>
          <p:cNvPr id="1500" name="C’est un code classique de détection d’erreur.…"/>
          <p:cNvSpPr txBox="1">
            <a:spLocks noGrp="1"/>
          </p:cNvSpPr>
          <p:nvPr>
            <p:ph type="body" idx="1"/>
          </p:nvPr>
        </p:nvSpPr>
        <p:spPr>
          <a:xfrm>
            <a:off x="279400" y="1866900"/>
            <a:ext cx="9525000" cy="5617775"/>
          </a:xfrm>
          <a:prstGeom prst="rect">
            <a:avLst/>
          </a:prstGeom>
        </p:spPr>
        <p:txBody>
          <a:bodyPr lIns="25400" tIns="25400" rIns="25400" bIns="25400" anchor="t"/>
          <a:lstStyle/>
          <a:p>
            <a:pPr>
              <a:spcBef>
                <a:spcPts val="1500"/>
              </a:spcBef>
            </a:pPr>
            <a:r>
              <a:t>C’est un code classique de </a:t>
            </a:r>
            <a:r>
              <a:rPr b="1"/>
              <a:t>détection </a:t>
            </a:r>
            <a:r>
              <a:t>d’erreur.</a:t>
            </a:r>
          </a:p>
          <a:p>
            <a:pPr marL="571500" indent="-254000">
              <a:spcBef>
                <a:spcPts val="600"/>
              </a:spcBef>
              <a:buSzPct val="100000"/>
              <a:buChar char="‣"/>
            </a:pPr>
            <a:r>
              <a:t>On applique une </a:t>
            </a:r>
            <a:r>
              <a:rPr b="1"/>
              <a:t>arithmétique polynomiale modulo 2</a:t>
            </a:r>
          </a:p>
          <a:p>
            <a:pPr marL="889000" lvl="2" indent="-254000">
              <a:buSzPct val="75000"/>
              <a:defRPr spc="-59"/>
            </a:pPr>
            <a:r>
              <a:t>L’addition comme la soustraction reviennent à un OU exclusif entre les opérandes</a:t>
            </a:r>
          </a:p>
          <a:p>
            <a:pPr marL="889000" lvl="2" indent="-254000">
              <a:buSzPct val="75000"/>
            </a:pPr>
            <a:r>
              <a:t>La division est réalisée via des soustractions modulo 2</a:t>
            </a:r>
          </a:p>
          <a:p>
            <a:pPr marL="889000" lvl="2" indent="-254000">
              <a:buSzPct val="75000"/>
            </a:pPr>
            <a:r>
              <a:t>Les calculs peuvent aussi se faire à l’aide de polynômes</a:t>
            </a:r>
          </a:p>
          <a:p>
            <a:pPr marL="571500" indent="-254000">
              <a:spcBef>
                <a:spcPts val="600"/>
              </a:spcBef>
              <a:buSzPct val="100000"/>
              <a:buChar char="‣"/>
            </a:pPr>
            <a:r>
              <a:t>Émetteur et récepteur utilisent le même </a:t>
            </a:r>
            <a:r>
              <a:rPr b="1"/>
              <a:t>code générateur</a:t>
            </a:r>
            <a:r>
              <a:t> </a:t>
            </a:r>
            <a:r>
              <a:rPr sz="2200" b="1">
                <a:latin typeface="Consolas"/>
                <a:ea typeface="Consolas"/>
                <a:cs typeface="Consolas"/>
                <a:sym typeface="Consolas"/>
              </a:rPr>
              <a:t>G</a:t>
            </a:r>
            <a:r>
              <a:t> de g bits</a:t>
            </a:r>
          </a:p>
        </p:txBody>
      </p:sp>
      <p:sp>
        <p:nvSpPr>
          <p:cNvPr id="1501" name="3 - Détection des erreur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 3 - Détection des erreurs</a:t>
            </a:r>
          </a:p>
        </p:txBody>
      </p:sp>
      <p:sp>
        <p:nvSpPr>
          <p:cNvPr id="1502" name="CRC : Code de redondance cyclique, ou code polynomial"/>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CRC : Code de redondance cyclique, ou code polynomial</a:t>
            </a:r>
          </a:p>
        </p:txBody>
      </p:sp>
      <p:sp>
        <p:nvSpPr>
          <p:cNvPr id="1503"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504" name="pasted-image.tif" descr="pasted-image.tif"/>
          <p:cNvPicPr>
            <a:picLocks noChangeAspect="1"/>
          </p:cNvPicPr>
          <p:nvPr/>
        </p:nvPicPr>
        <p:blipFill>
          <a:blip r:embed="rId3"/>
          <a:stretch>
            <a:fillRect/>
          </a:stretch>
        </p:blipFill>
        <p:spPr>
          <a:xfrm>
            <a:off x="6683078" y="256589"/>
            <a:ext cx="2169263" cy="426622"/>
          </a:xfrm>
          <a:prstGeom prst="rect">
            <a:avLst/>
          </a:prstGeom>
          <a:ln w="12700">
            <a:miter lim="400000"/>
          </a:ln>
        </p:spPr>
      </p:pic>
      <p:pic>
        <p:nvPicPr>
          <p:cNvPr id="1505" name="Rectangle Rectangle" descr="Rectangle Rectangle"/>
          <p:cNvPicPr>
            <a:picLocks/>
          </p:cNvPicPr>
          <p:nvPr/>
        </p:nvPicPr>
        <p:blipFill>
          <a:blip r:embed="rId4"/>
          <a:stretch>
            <a:fillRect/>
          </a:stretch>
        </p:blipFill>
        <p:spPr>
          <a:xfrm>
            <a:off x="5805909" y="4021054"/>
            <a:ext cx="4267996" cy="2717501"/>
          </a:xfrm>
          <a:prstGeom prst="rect">
            <a:avLst/>
          </a:prstGeom>
          <a:effectLst>
            <a:outerShdw blurRad="63500" dist="78906" dir="5400000" rotWithShape="0">
              <a:srgbClr val="000000">
                <a:alpha val="50000"/>
              </a:srgbClr>
            </a:outerShdw>
          </a:effectLst>
        </p:spPr>
      </p:pic>
      <p:sp>
        <p:nvSpPr>
          <p:cNvPr id="1506" name="M est le mot de code à transmettre vers le récepteur ; l’émetteur va concaténer à M un mot de contrôle R de r bits, avec r = g - 1.  Le résultat M•R = T sera transmis au récepteur qui considèrera M comme correct si le reste de la division de T par G est "/>
          <p:cNvSpPr txBox="1"/>
          <p:nvPr/>
        </p:nvSpPr>
        <p:spPr>
          <a:xfrm>
            <a:off x="282351" y="3892609"/>
            <a:ext cx="5573163" cy="3650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p>
            <a:pPr marL="571500" indent="-254000" defTabSz="457200">
              <a:spcBef>
                <a:spcPts val="600"/>
              </a:spcBef>
              <a:buClr>
                <a:srgbClr val="040F6A"/>
              </a:buClr>
              <a:buSzPct val="100000"/>
              <a:buFont typeface="Lucida Grande"/>
              <a:buChar char="‣"/>
              <a:defRPr sz="2000" b="0" i="0" spc="-19">
                <a:solidFill>
                  <a:srgbClr val="000000"/>
                </a:solidFill>
                <a:latin typeface="+mn-lt"/>
                <a:ea typeface="+mn-ea"/>
                <a:cs typeface="+mn-cs"/>
                <a:sym typeface="Book Antiqua"/>
              </a:defRPr>
            </a:pPr>
            <a:r>
              <a:rPr b="1"/>
              <a:t>M</a:t>
            </a:r>
            <a:r>
              <a:t> est le mot de code à transmettre vers le récepteur ; l’émetteur va concaténer à </a:t>
            </a:r>
            <a:r>
              <a:rPr b="1"/>
              <a:t>M</a:t>
            </a:r>
            <a:r>
              <a:t> un mot de contrôle </a:t>
            </a:r>
            <a:r>
              <a:rPr b="1"/>
              <a:t>R</a:t>
            </a:r>
            <a:r>
              <a:t> de r bits, avec r = g - 1. </a:t>
            </a:r>
            <a:br/>
            <a:r>
              <a:t>Le résultat </a:t>
            </a:r>
            <a:r>
              <a:rPr b="1"/>
              <a:t>M•R = T</a:t>
            </a:r>
            <a:r>
              <a:t> sera transmis au récepteur qui considèrera </a:t>
            </a:r>
            <a:r>
              <a:rPr b="1"/>
              <a:t>M</a:t>
            </a:r>
            <a:r>
              <a:t> comme correct si le reste de la division de </a:t>
            </a:r>
            <a:r>
              <a:rPr b="1"/>
              <a:t>T</a:t>
            </a:r>
            <a:r>
              <a:t> par </a:t>
            </a:r>
            <a:r>
              <a:rPr b="1"/>
              <a:t>G</a:t>
            </a:r>
            <a:r>
              <a:t> est nul.</a:t>
            </a:r>
          </a:p>
          <a:p>
            <a:pPr marL="8128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rPr b="1">
                <a:latin typeface="Consolas"/>
                <a:ea typeface="Consolas"/>
                <a:cs typeface="Consolas"/>
                <a:sym typeface="Consolas"/>
              </a:rPr>
              <a:t>G = 10011</a:t>
            </a:r>
          </a:p>
          <a:p>
            <a:pPr marL="812800" lvl="1" indent="-254000" defTabSz="457200">
              <a:lnSpc>
                <a:spcPct val="80000"/>
              </a:lnSpc>
              <a:spcBef>
                <a:spcPts val="0"/>
              </a:spcBef>
              <a:buClr>
                <a:srgbClr val="040F6A"/>
              </a:buClr>
              <a:buSzPct val="75000"/>
              <a:buFont typeface="Lucida Grande"/>
              <a:buChar char="‣"/>
              <a:defRPr sz="2000" b="0" i="0" spc="0">
                <a:solidFill>
                  <a:srgbClr val="000000"/>
                </a:solidFill>
                <a:latin typeface="+mn-lt"/>
                <a:ea typeface="+mn-ea"/>
                <a:cs typeface="+mn-cs"/>
                <a:sym typeface="Book Antiqua"/>
              </a:defRPr>
            </a:pPr>
            <a:r>
              <a:rPr b="1">
                <a:latin typeface="Consolas"/>
                <a:ea typeface="Consolas"/>
                <a:cs typeface="Consolas"/>
                <a:sym typeface="Consolas"/>
              </a:rPr>
              <a:t>M = 1101011011</a:t>
            </a:r>
            <a:br>
              <a:rPr b="1">
                <a:latin typeface="Consolas"/>
                <a:ea typeface="Consolas"/>
                <a:cs typeface="Consolas"/>
                <a:sym typeface="Consolas"/>
              </a:rPr>
            </a:br>
            <a:r>
              <a:rPr b="1">
                <a:latin typeface="Consolas"/>
                <a:ea typeface="Consolas"/>
                <a:cs typeface="Consolas"/>
                <a:sym typeface="Consolas"/>
              </a:rPr>
              <a:t>R = </a:t>
            </a:r>
            <a:r>
              <a:rPr b="1">
                <a:solidFill>
                  <a:schemeClr val="accent4">
                    <a:satOff val="8299"/>
                    <a:lumOff val="-11818"/>
                  </a:schemeClr>
                </a:solidFill>
                <a:latin typeface="Consolas"/>
                <a:ea typeface="Consolas"/>
                <a:cs typeface="Consolas"/>
                <a:sym typeface="Consolas"/>
              </a:rPr>
              <a:t>1110</a:t>
            </a:r>
            <a:endParaRPr b="1">
              <a:latin typeface="Consolas"/>
              <a:ea typeface="Consolas"/>
              <a:cs typeface="Consolas"/>
              <a:sym typeface="Consolas"/>
            </a:endParaRPr>
          </a:p>
          <a:p>
            <a:pPr marL="812800" lvl="1"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rPr b="1">
                <a:latin typeface="Consolas"/>
                <a:ea typeface="Consolas"/>
                <a:cs typeface="Consolas"/>
                <a:sym typeface="Consolas"/>
              </a:rPr>
              <a:t>T = 1101011011</a:t>
            </a:r>
            <a:r>
              <a:rPr b="1">
                <a:solidFill>
                  <a:schemeClr val="accent4">
                    <a:satOff val="8299"/>
                    <a:lumOff val="-11818"/>
                  </a:schemeClr>
                </a:solidFill>
                <a:latin typeface="Consolas"/>
                <a:ea typeface="Consolas"/>
                <a:cs typeface="Consolas"/>
                <a:sym typeface="Consolas"/>
              </a:rPr>
              <a:t>1110</a:t>
            </a:r>
          </a:p>
          <a:p>
            <a:pPr defTabSz="457200">
              <a:spcBef>
                <a:spcPts val="800"/>
              </a:spcBef>
              <a:buClr>
                <a:srgbClr val="040F6A"/>
              </a:buClr>
              <a:buFont typeface="Lucida Grande"/>
              <a:defRPr sz="1600" b="0" i="0" spc="0">
                <a:solidFill>
                  <a:srgbClr val="000000"/>
                </a:solidFill>
                <a:latin typeface="+mn-lt"/>
                <a:ea typeface="+mn-ea"/>
                <a:cs typeface="+mn-cs"/>
                <a:sym typeface="Book Antiqua"/>
              </a:defRPr>
            </a:pPr>
            <a:r>
              <a:t>Voir l’annexe </a:t>
            </a:r>
            <a:r>
              <a:rPr u="sng">
                <a:solidFill>
                  <a:srgbClr val="1A4291"/>
                </a:solidFill>
                <a:hlinkClick r:id="rId5"/>
              </a:rPr>
              <a:t>https://utc505.seancetenante.com/documents/CRC-Code-de-redondance-cyclique.pdf</a:t>
            </a:r>
          </a:p>
        </p:txBody>
      </p:sp>
      <p:sp>
        <p:nvSpPr>
          <p:cNvPr id="1507" name="Fig 3.3 - Division pour le calcul du CRC"/>
          <p:cNvSpPr txBox="1"/>
          <p:nvPr/>
        </p:nvSpPr>
        <p:spPr>
          <a:xfrm>
            <a:off x="5553167" y="6798277"/>
            <a:ext cx="4302085"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3.3 - Division pour le calcul du CRC</a:t>
            </a:r>
          </a:p>
        </p:txBody>
      </p:sp>
      <p:grpSp>
        <p:nvGrpSpPr>
          <p:cNvPr id="1524" name="Grouper"/>
          <p:cNvGrpSpPr/>
          <p:nvPr/>
        </p:nvGrpSpPr>
        <p:grpSpPr>
          <a:xfrm>
            <a:off x="5930344" y="4190962"/>
            <a:ext cx="4044526" cy="2377685"/>
            <a:chOff x="0" y="0"/>
            <a:chExt cx="4044525" cy="2377684"/>
          </a:xfrm>
        </p:grpSpPr>
        <p:sp>
          <p:nvSpPr>
            <p:cNvPr id="1508" name="11010110110000  10011…"/>
            <p:cNvSpPr txBox="1"/>
            <p:nvPr/>
          </p:nvSpPr>
          <p:spPr>
            <a:xfrm>
              <a:off x="0" y="0"/>
              <a:ext cx="4044526" cy="23776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lvl="1" defTabSz="457200">
                <a:lnSpc>
                  <a:spcPct val="80000"/>
                </a:lnSpc>
                <a:spcBef>
                  <a:spcPts val="0"/>
                </a:spcBef>
                <a:defRPr sz="2000" b="0" i="0" spc="0">
                  <a:solidFill>
                    <a:srgbClr val="000000"/>
                  </a:solidFill>
                  <a:latin typeface="Consolas"/>
                  <a:ea typeface="Consolas"/>
                  <a:cs typeface="Consolas"/>
                  <a:sym typeface="Consolas"/>
                </a:defRPr>
              </a:pPr>
              <a:r>
                <a:rPr b="1"/>
                <a:t>1101011011</a:t>
              </a:r>
              <a:r>
                <a:rPr b="1">
                  <a:solidFill>
                    <a:srgbClr val="FF5F5E"/>
                  </a:solidFill>
                </a:rPr>
                <a:t>0000</a:t>
              </a:r>
              <a:r>
                <a:rPr b="1">
                  <a:solidFill>
                    <a:srgbClr val="AE1916"/>
                  </a:solidFill>
                </a:rPr>
                <a:t>	 </a:t>
              </a:r>
              <a:r>
                <a:rPr b="1"/>
                <a:t>10011</a:t>
              </a:r>
            </a:p>
            <a:p>
              <a:pPr lvl="1" defTabSz="457200">
                <a:lnSpc>
                  <a:spcPct val="80000"/>
                </a:lnSpc>
                <a:spcBef>
                  <a:spcPts val="0"/>
                </a:spcBef>
                <a:defRPr sz="2000" b="0" i="0" spc="0">
                  <a:solidFill>
                    <a:srgbClr val="000000"/>
                  </a:solidFill>
                  <a:latin typeface="Consolas"/>
                  <a:ea typeface="Consolas"/>
                  <a:cs typeface="Consolas"/>
                  <a:sym typeface="Consolas"/>
                </a:defRPr>
              </a:pPr>
              <a:r>
                <a:rPr b="1"/>
                <a:t>10011</a:t>
              </a:r>
              <a:r>
                <a:t> </a:t>
              </a:r>
              <a:r>
                <a:rPr b="1">
                  <a:solidFill>
                    <a:srgbClr val="AE1916"/>
                  </a:solidFill>
                </a:rPr>
                <a:t>		        </a:t>
              </a:r>
              <a:r>
                <a:rPr sz="1800" spc="0"/>
                <a:t>1100001010</a:t>
              </a:r>
              <a:endParaRPr b="1"/>
            </a:p>
            <a:p>
              <a:pPr lvl="1" defTabSz="457200">
                <a:lnSpc>
                  <a:spcPct val="80000"/>
                </a:lnSpc>
                <a:spcBef>
                  <a:spcPts val="0"/>
                </a:spcBef>
                <a:defRPr sz="2000" b="0" i="0" spc="0">
                  <a:solidFill>
                    <a:srgbClr val="000000"/>
                  </a:solidFill>
                  <a:latin typeface="Consolas"/>
                  <a:ea typeface="Consolas"/>
                  <a:cs typeface="Consolas"/>
                  <a:sym typeface="Consolas"/>
                </a:defRPr>
              </a:pPr>
              <a:r>
                <a:rPr b="1"/>
                <a:t> 10011</a:t>
              </a:r>
            </a:p>
            <a:p>
              <a:pPr lvl="1" defTabSz="457200">
                <a:lnSpc>
                  <a:spcPct val="80000"/>
                </a:lnSpc>
                <a:spcBef>
                  <a:spcPts val="0"/>
                </a:spcBef>
                <a:defRPr sz="2000" b="0" i="0" spc="0">
                  <a:solidFill>
                    <a:srgbClr val="000000"/>
                  </a:solidFill>
                  <a:latin typeface="Consolas"/>
                  <a:ea typeface="Consolas"/>
                  <a:cs typeface="Consolas"/>
                  <a:sym typeface="Consolas"/>
                </a:defRPr>
              </a:pPr>
              <a:r>
                <a:rPr b="1"/>
                <a:t> 10011</a:t>
              </a:r>
            </a:p>
            <a:p>
              <a:pPr lvl="1" defTabSz="457200">
                <a:lnSpc>
                  <a:spcPct val="80000"/>
                </a:lnSpc>
                <a:spcBef>
                  <a:spcPts val="0"/>
                </a:spcBef>
                <a:defRPr sz="2000" b="0" i="0" spc="0">
                  <a:solidFill>
                    <a:srgbClr val="000000"/>
                  </a:solidFill>
                  <a:latin typeface="Consolas"/>
                  <a:ea typeface="Consolas"/>
                  <a:cs typeface="Consolas"/>
                  <a:sym typeface="Consolas"/>
                </a:defRPr>
              </a:pPr>
              <a:r>
                <a:rPr b="1"/>
                <a:t>  000010110</a:t>
              </a:r>
            </a:p>
            <a:p>
              <a:pPr lvl="1" defTabSz="457200">
                <a:lnSpc>
                  <a:spcPct val="80000"/>
                </a:lnSpc>
                <a:spcBef>
                  <a:spcPts val="0"/>
                </a:spcBef>
                <a:defRPr sz="2000" b="0" i="0" spc="0">
                  <a:solidFill>
                    <a:srgbClr val="000000"/>
                  </a:solidFill>
                  <a:latin typeface="Consolas"/>
                  <a:ea typeface="Consolas"/>
                  <a:cs typeface="Consolas"/>
                  <a:sym typeface="Consolas"/>
                </a:defRPr>
              </a:pPr>
              <a:r>
                <a:rPr b="1"/>
                <a:t>      10011</a:t>
              </a:r>
            </a:p>
            <a:p>
              <a:pPr lvl="1" defTabSz="457200">
                <a:lnSpc>
                  <a:spcPct val="80000"/>
                </a:lnSpc>
                <a:spcBef>
                  <a:spcPts val="0"/>
                </a:spcBef>
                <a:defRPr sz="2000" b="0" i="0" spc="0">
                  <a:solidFill>
                    <a:srgbClr val="000000"/>
                  </a:solidFill>
                  <a:latin typeface="Consolas"/>
                  <a:ea typeface="Consolas"/>
                  <a:cs typeface="Consolas"/>
                  <a:sym typeface="Consolas"/>
                </a:defRPr>
              </a:pPr>
              <a:r>
                <a:rPr b="1"/>
                <a:t>       010100</a:t>
              </a:r>
            </a:p>
            <a:p>
              <a:pPr lvl="1" defTabSz="457200">
                <a:lnSpc>
                  <a:spcPct val="80000"/>
                </a:lnSpc>
                <a:spcBef>
                  <a:spcPts val="0"/>
                </a:spcBef>
                <a:defRPr sz="2000" b="0" i="0" spc="0">
                  <a:solidFill>
                    <a:srgbClr val="000000"/>
                  </a:solidFill>
                  <a:latin typeface="Consolas"/>
                  <a:ea typeface="Consolas"/>
                  <a:cs typeface="Consolas"/>
                  <a:sym typeface="Consolas"/>
                </a:defRPr>
              </a:pPr>
              <a:r>
                <a:rPr b="1"/>
                <a:t>        10011</a:t>
              </a:r>
            </a:p>
            <a:p>
              <a:pPr lvl="1" defTabSz="457200">
                <a:lnSpc>
                  <a:spcPct val="80000"/>
                </a:lnSpc>
                <a:spcBef>
                  <a:spcPts val="0"/>
                </a:spcBef>
                <a:defRPr sz="2000" b="0" i="0" spc="0">
                  <a:solidFill>
                    <a:srgbClr val="000000"/>
                  </a:solidFill>
                  <a:latin typeface="Consolas"/>
                  <a:ea typeface="Consolas"/>
                  <a:cs typeface="Consolas"/>
                  <a:sym typeface="Consolas"/>
                </a:defRPr>
              </a:pPr>
              <a:r>
                <a:rPr b="1"/>
                <a:t>         0</a:t>
              </a:r>
              <a:r>
                <a:rPr b="1">
                  <a:solidFill>
                    <a:srgbClr val="FF5F5E"/>
                  </a:solidFill>
                </a:rPr>
                <a:t>1110</a:t>
              </a:r>
              <a:r>
                <a:rPr b="1"/>
                <a:t>         </a:t>
              </a:r>
            </a:p>
          </p:txBody>
        </p:sp>
        <p:sp>
          <p:nvSpPr>
            <p:cNvPr id="1509" name="Ligne"/>
            <p:cNvSpPr/>
            <p:nvPr/>
          </p:nvSpPr>
          <p:spPr>
            <a:xfrm flipV="1">
              <a:off x="948237" y="310662"/>
              <a:ext cx="1" cy="645258"/>
            </a:xfrm>
            <a:prstGeom prst="line">
              <a:avLst/>
            </a:prstGeom>
            <a:noFill/>
            <a:ln w="6350" cap="flat">
              <a:solidFill>
                <a:srgbClr val="499BC9"/>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1510" name="Ligne"/>
            <p:cNvSpPr/>
            <p:nvPr/>
          </p:nvSpPr>
          <p:spPr>
            <a:xfrm flipV="1">
              <a:off x="1651012" y="310661"/>
              <a:ext cx="1" cy="1116328"/>
            </a:xfrm>
            <a:prstGeom prst="line">
              <a:avLst/>
            </a:prstGeom>
            <a:noFill/>
            <a:ln w="6350" cap="flat">
              <a:solidFill>
                <a:srgbClr val="499BC9"/>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1511" name="Ligne"/>
            <p:cNvSpPr/>
            <p:nvPr/>
          </p:nvSpPr>
          <p:spPr>
            <a:xfrm flipV="1">
              <a:off x="1944822" y="310661"/>
              <a:ext cx="1" cy="1608977"/>
            </a:xfrm>
            <a:prstGeom prst="line">
              <a:avLst/>
            </a:prstGeom>
            <a:noFill/>
            <a:ln w="6350" cap="flat">
              <a:solidFill>
                <a:srgbClr val="499BC9"/>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1512" name="Ligne"/>
            <p:cNvSpPr/>
            <p:nvPr/>
          </p:nvSpPr>
          <p:spPr>
            <a:xfrm flipV="1">
              <a:off x="820382" y="310662"/>
              <a:ext cx="1" cy="179068"/>
            </a:xfrm>
            <a:prstGeom prst="line">
              <a:avLst/>
            </a:prstGeom>
            <a:noFill/>
            <a:ln w="6350" cap="flat">
              <a:solidFill>
                <a:srgbClr val="499BC9"/>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1513" name="Ligne"/>
            <p:cNvSpPr/>
            <p:nvPr/>
          </p:nvSpPr>
          <p:spPr>
            <a:xfrm flipV="1">
              <a:off x="2348173" y="116355"/>
              <a:ext cx="1" cy="2144974"/>
            </a:xfrm>
            <a:prstGeom prst="line">
              <a:avLst/>
            </a:prstGeom>
            <a:noFill/>
            <a:ln w="12700" cap="flat">
              <a:solidFill>
                <a:srgbClr val="404040"/>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1514" name="Ligne"/>
            <p:cNvSpPr/>
            <p:nvPr/>
          </p:nvSpPr>
          <p:spPr>
            <a:xfrm flipH="1" flipV="1">
              <a:off x="2337804" y="304312"/>
              <a:ext cx="1501527" cy="1"/>
            </a:xfrm>
            <a:prstGeom prst="line">
              <a:avLst/>
            </a:prstGeom>
            <a:noFill/>
            <a:ln w="12700" cap="flat">
              <a:solidFill>
                <a:srgbClr val="404040"/>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1515" name="Ligne"/>
            <p:cNvSpPr/>
            <p:nvPr/>
          </p:nvSpPr>
          <p:spPr>
            <a:xfrm flipH="1" flipV="1">
              <a:off x="81864" y="523158"/>
              <a:ext cx="681560" cy="4712"/>
            </a:xfrm>
            <a:prstGeom prst="line">
              <a:avLst/>
            </a:prstGeom>
            <a:noFill/>
            <a:ln w="12700" cap="flat">
              <a:solidFill>
                <a:srgbClr val="404040"/>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1516" name="Ligne"/>
            <p:cNvSpPr/>
            <p:nvPr/>
          </p:nvSpPr>
          <p:spPr>
            <a:xfrm flipH="1">
              <a:off x="899757" y="1496751"/>
              <a:ext cx="688153" cy="1"/>
            </a:xfrm>
            <a:prstGeom prst="line">
              <a:avLst/>
            </a:prstGeom>
            <a:noFill/>
            <a:ln w="12700" cap="flat">
              <a:solidFill>
                <a:srgbClr val="404040"/>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1517" name="Ligne"/>
            <p:cNvSpPr/>
            <p:nvPr/>
          </p:nvSpPr>
          <p:spPr>
            <a:xfrm flipH="1">
              <a:off x="1169226" y="1972413"/>
              <a:ext cx="674403" cy="1"/>
            </a:xfrm>
            <a:prstGeom prst="line">
              <a:avLst/>
            </a:prstGeom>
            <a:noFill/>
            <a:ln w="12700" cap="flat">
              <a:solidFill>
                <a:srgbClr val="404040"/>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1518" name="Ligne"/>
            <p:cNvSpPr/>
            <p:nvPr/>
          </p:nvSpPr>
          <p:spPr>
            <a:xfrm flipV="1">
              <a:off x="1101492" y="310662"/>
              <a:ext cx="1" cy="645258"/>
            </a:xfrm>
            <a:prstGeom prst="line">
              <a:avLst/>
            </a:prstGeom>
            <a:noFill/>
            <a:ln w="6350" cap="flat">
              <a:solidFill>
                <a:srgbClr val="499BC9"/>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1519" name="Ligne"/>
            <p:cNvSpPr/>
            <p:nvPr/>
          </p:nvSpPr>
          <p:spPr>
            <a:xfrm flipV="1">
              <a:off x="1229347" y="310662"/>
              <a:ext cx="1" cy="645258"/>
            </a:xfrm>
            <a:prstGeom prst="line">
              <a:avLst/>
            </a:prstGeom>
            <a:noFill/>
            <a:ln w="6350" cap="flat">
              <a:solidFill>
                <a:srgbClr val="499BC9"/>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1520" name="Ligne"/>
            <p:cNvSpPr/>
            <p:nvPr/>
          </p:nvSpPr>
          <p:spPr>
            <a:xfrm flipV="1">
              <a:off x="1369902" y="310662"/>
              <a:ext cx="1" cy="645258"/>
            </a:xfrm>
            <a:prstGeom prst="line">
              <a:avLst/>
            </a:prstGeom>
            <a:noFill/>
            <a:ln w="6350" cap="flat">
              <a:solidFill>
                <a:srgbClr val="499BC9"/>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1521" name="Ligne"/>
            <p:cNvSpPr/>
            <p:nvPr/>
          </p:nvSpPr>
          <p:spPr>
            <a:xfrm flipV="1">
              <a:off x="1510457" y="310662"/>
              <a:ext cx="1" cy="645258"/>
            </a:xfrm>
            <a:prstGeom prst="line">
              <a:avLst/>
            </a:prstGeom>
            <a:noFill/>
            <a:ln w="6350" cap="flat">
              <a:solidFill>
                <a:srgbClr val="499BC9"/>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1522" name="Ligne"/>
            <p:cNvSpPr/>
            <p:nvPr/>
          </p:nvSpPr>
          <p:spPr>
            <a:xfrm flipV="1">
              <a:off x="1804267" y="310661"/>
              <a:ext cx="1" cy="1116328"/>
            </a:xfrm>
            <a:prstGeom prst="line">
              <a:avLst/>
            </a:prstGeom>
            <a:noFill/>
            <a:ln w="6350" cap="flat">
              <a:solidFill>
                <a:srgbClr val="499BC9"/>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1523" name="Ligne"/>
            <p:cNvSpPr/>
            <p:nvPr/>
          </p:nvSpPr>
          <p:spPr>
            <a:xfrm flipH="1" flipV="1">
              <a:off x="167410" y="995659"/>
              <a:ext cx="681560" cy="4712"/>
            </a:xfrm>
            <a:prstGeom prst="line">
              <a:avLst/>
            </a:prstGeom>
            <a:noFill/>
            <a:ln w="12700" cap="flat">
              <a:solidFill>
                <a:srgbClr val="404040"/>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gr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1528" name="Rectangle"/>
          <p:cNvSpPr/>
          <p:nvPr/>
        </p:nvSpPr>
        <p:spPr>
          <a:xfrm>
            <a:off x="1526154" y="3336979"/>
            <a:ext cx="6970659" cy="3817716"/>
          </a:xfrm>
          <a:prstGeom prst="rect">
            <a:avLst/>
          </a:prstGeom>
          <a:solidFill>
            <a:srgbClr val="FFFFFF"/>
          </a:solidFill>
          <a:ln w="12700">
            <a:miter lim="400000"/>
          </a:ln>
          <a:effectLst>
            <a:outerShdw blurRad="190500" dist="25400" dir="5400000" rotWithShape="0">
              <a:srgbClr val="000000"/>
            </a:outerShdw>
          </a:effectLst>
        </p:spPr>
        <p:txBody>
          <a:bodyPr lIns="50800" tIns="50800" rIns="50800" bIns="50800" anchor="ct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grpSp>
        <p:nvGrpSpPr>
          <p:cNvPr id="1544" name="Grouper"/>
          <p:cNvGrpSpPr/>
          <p:nvPr/>
        </p:nvGrpSpPr>
        <p:grpSpPr>
          <a:xfrm>
            <a:off x="1768420" y="3465805"/>
            <a:ext cx="6486127" cy="3560064"/>
            <a:chOff x="0" y="0"/>
            <a:chExt cx="6486125" cy="3560062"/>
          </a:xfrm>
        </p:grpSpPr>
        <p:sp>
          <p:nvSpPr>
            <p:cNvPr id="1529" name="PHY"/>
            <p:cNvSpPr/>
            <p:nvPr/>
          </p:nvSpPr>
          <p:spPr>
            <a:xfrm>
              <a:off x="1787272" y="2759084"/>
              <a:ext cx="798135" cy="800979"/>
            </a:xfrm>
            <a:prstGeom prst="rect">
              <a:avLst/>
            </a:prstGeom>
            <a:solidFill>
              <a:srgbClr val="64B3DF"/>
            </a:soli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defTabSz="450000">
                <a:lnSpc>
                  <a:spcPct val="100000"/>
                </a:lnSpc>
                <a:spcBef>
                  <a:spcPts val="0"/>
                </a:spcBef>
                <a:defRPr sz="11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lvl1pPr>
            </a:lstStyle>
            <a:p>
              <a:r>
                <a:t>PHY</a:t>
              </a:r>
            </a:p>
          </p:txBody>
        </p:sp>
        <p:sp>
          <p:nvSpPr>
            <p:cNvPr id="1530" name="MAC"/>
            <p:cNvSpPr/>
            <p:nvPr/>
          </p:nvSpPr>
          <p:spPr>
            <a:xfrm>
              <a:off x="1787272" y="2349200"/>
              <a:ext cx="798135" cy="379414"/>
            </a:xfrm>
            <a:prstGeom prst="rect">
              <a:avLst/>
            </a:prstGeom>
            <a:solidFill>
              <a:srgbClr val="6EC038"/>
            </a:soli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defTabSz="450000">
                <a:lnSpc>
                  <a:spcPct val="100000"/>
                </a:lnSpc>
                <a:spcBef>
                  <a:spcPts val="0"/>
                </a:spcBef>
                <a:defRPr sz="11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lvl1pPr>
            </a:lstStyle>
            <a:p>
              <a:r>
                <a:t>MAC</a:t>
              </a:r>
            </a:p>
          </p:txBody>
        </p:sp>
        <p:sp>
          <p:nvSpPr>
            <p:cNvPr id="1531" name="LLC"/>
            <p:cNvSpPr/>
            <p:nvPr/>
          </p:nvSpPr>
          <p:spPr>
            <a:xfrm>
              <a:off x="1787272" y="1929772"/>
              <a:ext cx="798135" cy="379414"/>
            </a:xfrm>
            <a:prstGeom prst="rect">
              <a:avLst/>
            </a:prstGeom>
            <a:solidFill>
              <a:srgbClr val="FFA93A"/>
            </a:soli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defTabSz="450000">
                <a:lnSpc>
                  <a:spcPct val="100000"/>
                </a:lnSpc>
                <a:spcBef>
                  <a:spcPts val="0"/>
                </a:spcBef>
                <a:defRPr sz="11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lvl1pPr>
            </a:lstStyle>
            <a:p>
              <a:r>
                <a:t>LLC</a:t>
              </a:r>
            </a:p>
          </p:txBody>
        </p:sp>
        <p:sp>
          <p:nvSpPr>
            <p:cNvPr id="1532" name="Physique"/>
            <p:cNvSpPr/>
            <p:nvPr/>
          </p:nvSpPr>
          <p:spPr>
            <a:xfrm>
              <a:off x="0" y="2759084"/>
              <a:ext cx="1480443" cy="800979"/>
            </a:xfrm>
            <a:prstGeom prst="rect">
              <a:avLst/>
            </a:prstGeom>
            <a:solidFill>
              <a:srgbClr val="64B3DF"/>
            </a:soli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100" i="0" spc="0">
                  <a:solidFill>
                    <a:srgbClr val="000000"/>
                  </a:solidFill>
                  <a:latin typeface="Helvetica"/>
                  <a:ea typeface="Helvetica"/>
                  <a:cs typeface="Helvetica"/>
                  <a:sym typeface="Helvetica"/>
                </a:defRPr>
              </a:lvl1pPr>
            </a:lstStyle>
            <a:p>
              <a:r>
                <a:t>Physique</a:t>
              </a:r>
            </a:p>
          </p:txBody>
        </p:sp>
        <p:sp>
          <p:nvSpPr>
            <p:cNvPr id="1533" name="Liaison"/>
            <p:cNvSpPr/>
            <p:nvPr/>
          </p:nvSpPr>
          <p:spPr>
            <a:xfrm>
              <a:off x="0" y="1904763"/>
              <a:ext cx="1480443" cy="829313"/>
            </a:xfrm>
            <a:prstGeom prst="rect">
              <a:avLst/>
            </a:prstGeom>
            <a:gradFill flip="none" rotWithShape="1">
              <a:gsLst>
                <a:gs pos="0">
                  <a:srgbClr val="5EB437"/>
                </a:gs>
                <a:gs pos="100000">
                  <a:srgbClr val="FC9A3A"/>
                </a:gs>
              </a:gsLst>
              <a:lin ang="16200000" scaled="0"/>
            </a:gra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100" i="0" spc="0">
                  <a:solidFill>
                    <a:srgbClr val="000000"/>
                  </a:solidFill>
                  <a:latin typeface="Helvetica"/>
                  <a:ea typeface="Helvetica"/>
                  <a:cs typeface="Helvetica"/>
                  <a:sym typeface="Helvetica"/>
                </a:defRPr>
              </a:lvl1pPr>
            </a:lstStyle>
            <a:p>
              <a:r>
                <a:t>Liaison</a:t>
              </a:r>
            </a:p>
          </p:txBody>
        </p:sp>
        <p:sp>
          <p:nvSpPr>
            <p:cNvPr id="1534" name="Réseau"/>
            <p:cNvSpPr/>
            <p:nvPr/>
          </p:nvSpPr>
          <p:spPr>
            <a:xfrm>
              <a:off x="0" y="1459505"/>
              <a:ext cx="1480443" cy="425358"/>
            </a:xfrm>
            <a:prstGeom prst="rect">
              <a:avLst/>
            </a:prstGeom>
            <a:solidFill>
              <a:srgbClr val="FF867F"/>
            </a:soli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100" i="0" spc="0">
                  <a:solidFill>
                    <a:srgbClr val="000000"/>
                  </a:solidFill>
                  <a:latin typeface="Helvetica"/>
                  <a:ea typeface="Helvetica"/>
                  <a:cs typeface="Helvetica"/>
                  <a:sym typeface="Helvetica"/>
                </a:defRPr>
              </a:lvl1pPr>
            </a:lstStyle>
            <a:p>
              <a:r>
                <a:t>Réseau</a:t>
              </a:r>
            </a:p>
          </p:txBody>
        </p:sp>
        <p:sp>
          <p:nvSpPr>
            <p:cNvPr id="1535" name="Transport"/>
            <p:cNvSpPr/>
            <p:nvPr/>
          </p:nvSpPr>
          <p:spPr>
            <a:xfrm>
              <a:off x="0" y="1044585"/>
              <a:ext cx="1480443" cy="389912"/>
            </a:xfrm>
            <a:prstGeom prst="rect">
              <a:avLst/>
            </a:prstGeom>
            <a:solidFill>
              <a:srgbClr val="FFAAD5"/>
            </a:soli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100" i="0" spc="0">
                  <a:solidFill>
                    <a:srgbClr val="000000"/>
                  </a:solidFill>
                  <a:latin typeface="Helvetica"/>
                  <a:ea typeface="Helvetica"/>
                  <a:cs typeface="Helvetica"/>
                  <a:sym typeface="Helvetica"/>
                </a:defRPr>
              </a:lvl1pPr>
            </a:lstStyle>
            <a:p>
              <a:r>
                <a:t>Transport</a:t>
              </a:r>
            </a:p>
          </p:txBody>
        </p:sp>
        <p:sp>
          <p:nvSpPr>
            <p:cNvPr id="1536" name="Session"/>
            <p:cNvSpPr/>
            <p:nvPr/>
          </p:nvSpPr>
          <p:spPr>
            <a:xfrm>
              <a:off x="0" y="665112"/>
              <a:ext cx="1480443" cy="354465"/>
            </a:xfrm>
            <a:prstGeom prst="rect">
              <a:avLst/>
            </a:prstGeom>
            <a:solidFill>
              <a:srgbClr val="D4B1E5"/>
            </a:soli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100" i="0" spc="0">
                  <a:solidFill>
                    <a:srgbClr val="000000"/>
                  </a:solidFill>
                  <a:latin typeface="Helvetica"/>
                  <a:ea typeface="Helvetica"/>
                  <a:cs typeface="Helvetica"/>
                  <a:sym typeface="Helvetica"/>
                </a:defRPr>
              </a:lvl1pPr>
            </a:lstStyle>
            <a:p>
              <a:r>
                <a:t>Session</a:t>
              </a:r>
            </a:p>
          </p:txBody>
        </p:sp>
        <p:sp>
          <p:nvSpPr>
            <p:cNvPr id="1537" name="Présentation"/>
            <p:cNvSpPr/>
            <p:nvPr/>
          </p:nvSpPr>
          <p:spPr>
            <a:xfrm>
              <a:off x="0" y="321085"/>
              <a:ext cx="1480443" cy="319018"/>
            </a:xfrm>
            <a:prstGeom prst="rect">
              <a:avLst/>
            </a:prstGeom>
            <a:solidFill>
              <a:srgbClr val="72CBE5"/>
            </a:soli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100" i="0" spc="0">
                  <a:solidFill>
                    <a:srgbClr val="000000"/>
                  </a:solidFill>
                  <a:latin typeface="Helvetica"/>
                  <a:ea typeface="Helvetica"/>
                  <a:cs typeface="Helvetica"/>
                  <a:sym typeface="Helvetica"/>
                </a:defRPr>
              </a:lvl1pPr>
            </a:lstStyle>
            <a:p>
              <a:r>
                <a:t>Présentation</a:t>
              </a:r>
            </a:p>
          </p:txBody>
        </p:sp>
        <p:sp>
          <p:nvSpPr>
            <p:cNvPr id="1538" name="Application"/>
            <p:cNvSpPr/>
            <p:nvPr/>
          </p:nvSpPr>
          <p:spPr>
            <a:xfrm>
              <a:off x="0" y="0"/>
              <a:ext cx="1480177" cy="283572"/>
            </a:xfrm>
            <a:prstGeom prst="rect">
              <a:avLst/>
            </a:prstGeom>
            <a:solidFill>
              <a:srgbClr val="F1D130"/>
            </a:soli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100" i="0" spc="0">
                  <a:solidFill>
                    <a:srgbClr val="000000"/>
                  </a:solidFill>
                  <a:latin typeface="Helvetica"/>
                  <a:ea typeface="Helvetica"/>
                  <a:cs typeface="Helvetica"/>
                  <a:sym typeface="Helvetica"/>
                </a:defRPr>
              </a:lvl1pPr>
            </a:lstStyle>
            <a:p>
              <a:r>
                <a:t>Application</a:t>
              </a:r>
            </a:p>
          </p:txBody>
        </p:sp>
        <p:sp>
          <p:nvSpPr>
            <p:cNvPr id="1539" name="802.2 Logical Link Control (LLC)"/>
            <p:cNvSpPr/>
            <p:nvPr/>
          </p:nvSpPr>
          <p:spPr>
            <a:xfrm>
              <a:off x="2875999" y="1929772"/>
              <a:ext cx="3606972" cy="379414"/>
            </a:xfrm>
            <a:prstGeom prst="rect">
              <a:avLst/>
            </a:prstGeom>
            <a:noFill/>
            <a:ln w="12700" cap="flat">
              <a:solidFill>
                <a:srgbClr val="53585F">
                  <a:alpha val="71000"/>
                </a:srgb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802.2 Logical Link Control (LLC)</a:t>
              </a:r>
            </a:p>
          </p:txBody>
        </p:sp>
        <p:sp>
          <p:nvSpPr>
            <p:cNvPr id="1540" name="802.3 Ethernet"/>
            <p:cNvSpPr/>
            <p:nvPr/>
          </p:nvSpPr>
          <p:spPr>
            <a:xfrm>
              <a:off x="2875999" y="2360914"/>
              <a:ext cx="873002" cy="1192896"/>
            </a:xfrm>
            <a:prstGeom prst="rect">
              <a:avLst/>
            </a:prstGeom>
            <a:noFill/>
            <a:ln w="12700" cap="flat">
              <a:solidFill>
                <a:srgbClr val="53585F">
                  <a:alpha val="71000"/>
                </a:srgb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802.3 Ethernet</a:t>
              </a:r>
            </a:p>
          </p:txBody>
        </p:sp>
        <p:sp>
          <p:nvSpPr>
            <p:cNvPr id="1541" name="802.5 Token Ring"/>
            <p:cNvSpPr/>
            <p:nvPr/>
          </p:nvSpPr>
          <p:spPr>
            <a:xfrm>
              <a:off x="3800085" y="2360914"/>
              <a:ext cx="873001" cy="1192897"/>
            </a:xfrm>
            <a:prstGeom prst="rect">
              <a:avLst/>
            </a:prstGeom>
            <a:noFill/>
            <a:ln w="12700" cap="flat">
              <a:solidFill>
                <a:srgbClr val="53585F">
                  <a:alpha val="71000"/>
                </a:srgb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802.5 Token Ring</a:t>
              </a:r>
            </a:p>
          </p:txBody>
        </p:sp>
        <p:sp>
          <p:nvSpPr>
            <p:cNvPr id="1542" name="802.11  Wi-Fi"/>
            <p:cNvSpPr/>
            <p:nvPr/>
          </p:nvSpPr>
          <p:spPr>
            <a:xfrm>
              <a:off x="4703605" y="2360914"/>
              <a:ext cx="873002" cy="1192896"/>
            </a:xfrm>
            <a:prstGeom prst="rect">
              <a:avLst/>
            </a:prstGeom>
            <a:noFill/>
            <a:ln w="12700" cap="flat">
              <a:solidFill>
                <a:srgbClr val="53585F">
                  <a:alpha val="71000"/>
                </a:srgbClr>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p>
              <a:pPr algn="ctr" defTabSz="457200">
                <a:lnSpc>
                  <a:spcPct val="100000"/>
                </a:lnSpc>
                <a:spcBef>
                  <a:spcPts val="0"/>
                </a:spcBef>
                <a:defRPr sz="1200" i="0" spc="0">
                  <a:solidFill>
                    <a:srgbClr val="000000"/>
                  </a:solidFill>
                  <a:latin typeface="Helvetica"/>
                  <a:ea typeface="Helvetica"/>
                  <a:cs typeface="Helvetica"/>
                  <a:sym typeface="Helvetica"/>
                </a:defRPr>
              </a:pPr>
              <a:r>
                <a:t>802.11 </a:t>
              </a:r>
              <a:br/>
              <a:r>
                <a:t>Wi-Fi</a:t>
              </a:r>
            </a:p>
          </p:txBody>
        </p:sp>
        <p:sp>
          <p:nvSpPr>
            <p:cNvPr id="1543" name="…"/>
            <p:cNvSpPr/>
            <p:nvPr/>
          </p:nvSpPr>
          <p:spPr>
            <a:xfrm>
              <a:off x="5615433" y="2360914"/>
              <a:ext cx="870693" cy="1192896"/>
            </a:xfrm>
            <a:prstGeom prst="rect">
              <a:avLst/>
            </a:prstGeom>
            <a:noFill/>
            <a:ln w="6350" cap="flat">
              <a:solidFill>
                <a:srgbClr val="53585F">
                  <a:alpha val="71000"/>
                </a:srgbClr>
              </a:solidFill>
              <a:prstDash val="sysDot"/>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a:t>
              </a:r>
            </a:p>
          </p:txBody>
        </p:sp>
      </p:grpSp>
      <p:grpSp>
        <p:nvGrpSpPr>
          <p:cNvPr id="1547" name="Grouper"/>
          <p:cNvGrpSpPr/>
          <p:nvPr/>
        </p:nvGrpSpPr>
        <p:grpSpPr>
          <a:xfrm>
            <a:off x="317500" y="1270000"/>
            <a:ext cx="9525000" cy="38100"/>
            <a:chOff x="0" y="0"/>
            <a:chExt cx="9525000" cy="38100"/>
          </a:xfrm>
        </p:grpSpPr>
        <p:sp>
          <p:nvSpPr>
            <p:cNvPr id="1545"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546"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548"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66</a:t>
            </a:fld>
            <a:endParaRPr/>
          </a:p>
        </p:txBody>
      </p:sp>
      <p:sp>
        <p:nvSpPr>
          <p:cNvPr id="1549" name="MAC (Media Access Control) est la sous-couche inférieure de la liaison de données…"/>
          <p:cNvSpPr txBox="1">
            <a:spLocks noGrp="1"/>
          </p:cNvSpPr>
          <p:nvPr>
            <p:ph type="body" sz="half" idx="1"/>
          </p:nvPr>
        </p:nvSpPr>
        <p:spPr>
          <a:xfrm>
            <a:off x="290202" y="1894889"/>
            <a:ext cx="9579596" cy="1893355"/>
          </a:xfrm>
          <a:prstGeom prst="rect">
            <a:avLst/>
          </a:prstGeom>
        </p:spPr>
        <p:txBody>
          <a:bodyPr lIns="25400" tIns="25400" rIns="25400" bIns="25400" anchor="t"/>
          <a:lstStyle/>
          <a:p>
            <a:pPr>
              <a:spcBef>
                <a:spcPts val="1500"/>
              </a:spcBef>
            </a:pPr>
            <a:r>
              <a:t>MAC (</a:t>
            </a:r>
            <a:r>
              <a:rPr i="1"/>
              <a:t>Media Access Control</a:t>
            </a:r>
            <a:r>
              <a:t>) est la sous-couche inférieure de la liaison de données</a:t>
            </a:r>
          </a:p>
          <a:p>
            <a:pPr marL="571500" lvl="1" indent="-254000">
              <a:buSzPct val="75000"/>
              <a:buChar char="‣"/>
            </a:pPr>
            <a:r>
              <a:t>elle gère l’accès au support physique</a:t>
            </a:r>
          </a:p>
          <a:p>
            <a:pPr marL="571500" lvl="1" indent="-254000">
              <a:buSzPct val="75000"/>
              <a:buChar char="‣"/>
            </a:pPr>
            <a:r>
              <a:t>elle règle les problèmes d’adressage (adresses MAC, de 6 octets)</a:t>
            </a:r>
          </a:p>
          <a:p>
            <a:pPr marL="571500" lvl="1" indent="-254000">
              <a:buSzPct val="75000"/>
              <a:buChar char="‣"/>
            </a:pPr>
            <a:r>
              <a:t>elle contrôle les erreurs, via un CRC, le FCS (</a:t>
            </a:r>
            <a:r>
              <a:rPr i="1"/>
              <a:t>Frame Check Sequence</a:t>
            </a:r>
            <a:r>
              <a:t>)</a:t>
            </a:r>
          </a:p>
        </p:txBody>
      </p:sp>
      <p:sp>
        <p:nvSpPr>
          <p:cNvPr id="1550" name="4 - La sous-couche MAC"/>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sous-couche MAC</a:t>
            </a:r>
          </a:p>
        </p:txBody>
      </p:sp>
      <p:sp>
        <p:nvSpPr>
          <p:cNvPr id="1551" name="Définitions"/>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Définitions</a:t>
            </a:r>
          </a:p>
        </p:txBody>
      </p:sp>
      <p:sp>
        <p:nvSpPr>
          <p:cNvPr id="1552" name="Fig 3.5 - Couches PHY, MAC et LLC"/>
          <p:cNvSpPr txBox="1"/>
          <p:nvPr/>
        </p:nvSpPr>
        <p:spPr>
          <a:xfrm>
            <a:off x="808990" y="7188200"/>
            <a:ext cx="4181581"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3.5 - Couches PHY, MAC et LLC</a:t>
            </a:r>
          </a:p>
        </p:txBody>
      </p:sp>
      <p:sp>
        <p:nvSpPr>
          <p:cNvPr id="1553"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554" name="pasted-image.tif" descr="pasted-image.tif"/>
          <p:cNvPicPr>
            <a:picLocks noChangeAspect="1"/>
          </p:cNvPicPr>
          <p:nvPr/>
        </p:nvPicPr>
        <p:blipFill>
          <a:blip r:embed="rId2"/>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558" name="Grouper"/>
          <p:cNvGrpSpPr/>
          <p:nvPr/>
        </p:nvGrpSpPr>
        <p:grpSpPr>
          <a:xfrm>
            <a:off x="317500" y="1270000"/>
            <a:ext cx="9525000" cy="38100"/>
            <a:chOff x="0" y="0"/>
            <a:chExt cx="9525000" cy="38100"/>
          </a:xfrm>
        </p:grpSpPr>
        <p:sp>
          <p:nvSpPr>
            <p:cNvPr id="1556"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557"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559"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67</a:t>
            </a:fld>
            <a:endParaRPr/>
          </a:p>
        </p:txBody>
      </p:sp>
      <p:sp>
        <p:nvSpPr>
          <p:cNvPr id="1560" name="On distingue différentes méthodes d’accès au canal d’un réseau local :…"/>
          <p:cNvSpPr txBox="1">
            <a:spLocks noGrp="1"/>
          </p:cNvSpPr>
          <p:nvPr>
            <p:ph type="body" idx="1"/>
          </p:nvPr>
        </p:nvSpPr>
        <p:spPr>
          <a:xfrm>
            <a:off x="290202" y="2057400"/>
            <a:ext cx="9152724" cy="4995460"/>
          </a:xfrm>
          <a:prstGeom prst="rect">
            <a:avLst/>
          </a:prstGeom>
        </p:spPr>
        <p:txBody>
          <a:bodyPr lIns="25400" tIns="25400" rIns="25400" bIns="25400" anchor="t"/>
          <a:lstStyle/>
          <a:p>
            <a:pPr>
              <a:spcBef>
                <a:spcPts val="1500"/>
              </a:spcBef>
            </a:pPr>
            <a:r>
              <a:t>On distingue différentes méthodes d’accès au canal d’un réseau local :</a:t>
            </a:r>
          </a:p>
          <a:p>
            <a:pPr marL="571500" lvl="1" indent="-254000">
              <a:buSzPct val="75000"/>
              <a:buChar char="‣"/>
            </a:pPr>
            <a:r>
              <a:t>Les méthodes aléatoires, ou </a:t>
            </a:r>
            <a:r>
              <a:rPr b="1"/>
              <a:t>à contention</a:t>
            </a:r>
          </a:p>
          <a:p>
            <a:pPr marL="889000" lvl="2" indent="-254000">
              <a:buSzPct val="75000"/>
            </a:pPr>
            <a:r>
              <a:rPr b="1"/>
              <a:t>CSMA</a:t>
            </a:r>
            <a:r>
              <a:t> (</a:t>
            </a:r>
            <a:r>
              <a:rPr i="1"/>
              <a:t>Carrier Sense Multiple Access</a:t>
            </a:r>
            <a:r>
              <a:t>) = Écoute de porteuse avec accès multiple</a:t>
            </a:r>
          </a:p>
          <a:p>
            <a:pPr marL="1524000" lvl="4" indent="-254000">
              <a:buSzPct val="75000"/>
            </a:pPr>
            <a:r>
              <a:t>CSMA/CA (</a:t>
            </a:r>
            <a:r>
              <a:rPr i="1"/>
              <a:t>Collision Avoidance</a:t>
            </a:r>
            <a:r>
              <a:t>) = </a:t>
            </a:r>
            <a:r>
              <a:rPr b="1"/>
              <a:t>à prévention</a:t>
            </a:r>
            <a:r>
              <a:t> de collision</a:t>
            </a:r>
          </a:p>
          <a:p>
            <a:pPr marL="1524000" lvl="4" indent="-254000">
              <a:buSzPct val="75000"/>
            </a:pPr>
            <a:r>
              <a:t>CSMA/CD (</a:t>
            </a:r>
            <a:r>
              <a:rPr i="1"/>
              <a:t>Collision Detection</a:t>
            </a:r>
            <a:r>
              <a:t>) = </a:t>
            </a:r>
            <a:r>
              <a:rPr b="1"/>
              <a:t>à détection</a:t>
            </a:r>
            <a:r>
              <a:t> de collision</a:t>
            </a:r>
          </a:p>
          <a:p>
            <a:pPr marL="571500" lvl="1" indent="-254000">
              <a:buSzPct val="75000"/>
              <a:buChar char="‣"/>
            </a:pPr>
            <a:r>
              <a:t>Les méthodes à réservation, ou </a:t>
            </a:r>
            <a:r>
              <a:rPr b="1"/>
              <a:t>à jeton</a:t>
            </a:r>
          </a:p>
          <a:p>
            <a:pPr marL="889000" lvl="2" indent="-254000">
              <a:buSzPct val="75000"/>
            </a:pPr>
            <a:r>
              <a:t>un jeton (</a:t>
            </a:r>
            <a:r>
              <a:rPr i="1"/>
              <a:t>token</a:t>
            </a:r>
            <a:r>
              <a:t>) est une trame qui circule sur le réseau. Une station qui veut émettre doit attendre le jeton, libre, pour le remplacer par sa trame. Lorsque sa trame revient, il la remplace par le jeton.</a:t>
            </a:r>
          </a:p>
          <a:p>
            <a:pPr marL="889000" lvl="2" indent="-254000">
              <a:buSzPct val="75000"/>
            </a:pPr>
            <a:r>
              <a:rPr u="sng">
                <a:solidFill>
                  <a:srgbClr val="1A4291"/>
                </a:solidFill>
                <a:hlinkClick r:id="rId2"/>
              </a:rPr>
              <a:t>Illustration animée</a:t>
            </a:r>
          </a:p>
          <a:p>
            <a:pPr marL="571500" lvl="1" indent="-254000">
              <a:buSzPct val="75000"/>
              <a:buChar char="‣"/>
            </a:pPr>
            <a:r>
              <a:t>Les méthodes à partage de canal, qui exploitent les techniques de multiplexage</a:t>
            </a:r>
          </a:p>
          <a:p>
            <a:pPr marL="889000" lvl="2" indent="-254000">
              <a:buSzPct val="75000"/>
            </a:pPr>
            <a:r>
              <a:t>TDMA (</a:t>
            </a:r>
            <a:r>
              <a:rPr i="1"/>
              <a:t>Time Division Multiple Access</a:t>
            </a:r>
            <a:r>
              <a:t>) </a:t>
            </a:r>
            <a:r>
              <a:rPr sz="1800"/>
              <a:t>(Voir </a:t>
            </a:r>
            <a:r>
              <a:rPr sz="1800" u="sng">
                <a:solidFill>
                  <a:srgbClr val="1A4291"/>
                </a:solidFill>
                <a:hlinkClick r:id="rId3"/>
              </a:rPr>
              <a:t>Illustration animée</a:t>
            </a:r>
            <a:r>
              <a:rPr sz="1800"/>
              <a:t>)</a:t>
            </a:r>
          </a:p>
          <a:p>
            <a:pPr marL="889000" lvl="2" indent="-254000">
              <a:buSzPct val="75000"/>
            </a:pPr>
            <a:r>
              <a:t>FDMA (</a:t>
            </a:r>
            <a:r>
              <a:rPr i="1"/>
              <a:t>Frequency Division Multiple Access</a:t>
            </a:r>
            <a:r>
              <a:t>) </a:t>
            </a:r>
          </a:p>
          <a:p>
            <a:pPr marL="889000" lvl="2" indent="-254000">
              <a:buSzPct val="75000"/>
            </a:pPr>
            <a:r>
              <a:t>CDMA (</a:t>
            </a:r>
            <a:r>
              <a:rPr i="1"/>
              <a:t>Code Division Multiple Access</a:t>
            </a:r>
            <a:r>
              <a:t>) </a:t>
            </a:r>
          </a:p>
        </p:txBody>
      </p:sp>
      <p:sp>
        <p:nvSpPr>
          <p:cNvPr id="1561" name="4 - La sous-couche MAC"/>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sous-couche MAC</a:t>
            </a:r>
          </a:p>
        </p:txBody>
      </p:sp>
      <p:sp>
        <p:nvSpPr>
          <p:cNvPr id="1562" name="Définitions"/>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Définitions</a:t>
            </a:r>
          </a:p>
        </p:txBody>
      </p:sp>
      <p:sp>
        <p:nvSpPr>
          <p:cNvPr id="1563"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564" name="pasted-image.tif" descr="pasted-image.tif"/>
          <p:cNvPicPr>
            <a:picLocks noChangeAspect="1"/>
          </p:cNvPicPr>
          <p:nvPr/>
        </p:nvPicPr>
        <p:blipFill>
          <a:blip r:embed="rId4"/>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568" name="Grouper"/>
          <p:cNvGrpSpPr/>
          <p:nvPr/>
        </p:nvGrpSpPr>
        <p:grpSpPr>
          <a:xfrm>
            <a:off x="317500" y="1270000"/>
            <a:ext cx="9525000" cy="38100"/>
            <a:chOff x="0" y="0"/>
            <a:chExt cx="9525000" cy="38100"/>
          </a:xfrm>
        </p:grpSpPr>
        <p:sp>
          <p:nvSpPr>
            <p:cNvPr id="1566"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567"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569"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68</a:t>
            </a:fld>
            <a:endParaRPr/>
          </a:p>
        </p:txBody>
      </p:sp>
      <p:sp>
        <p:nvSpPr>
          <p:cNvPr id="1570" name="L’adresse MAC désigne une interface réseau d’un équipement d’une manière unique…"/>
          <p:cNvSpPr txBox="1">
            <a:spLocks noGrp="1"/>
          </p:cNvSpPr>
          <p:nvPr>
            <p:ph type="body" idx="1"/>
          </p:nvPr>
        </p:nvSpPr>
        <p:spPr>
          <a:xfrm>
            <a:off x="439553" y="2057400"/>
            <a:ext cx="9152724" cy="5412085"/>
          </a:xfrm>
          <a:prstGeom prst="rect">
            <a:avLst/>
          </a:prstGeom>
        </p:spPr>
        <p:txBody>
          <a:bodyPr lIns="25400" tIns="25400" rIns="25400" bIns="25400" anchor="t"/>
          <a:lstStyle/>
          <a:p>
            <a:pPr>
              <a:spcBef>
                <a:spcPts val="1500"/>
              </a:spcBef>
            </a:pPr>
            <a:r>
              <a:t>L’adresse MAC désigne une interface réseau d’un équipement d’une manière unique</a:t>
            </a:r>
          </a:p>
          <a:p>
            <a:pPr>
              <a:spcBef>
                <a:spcPts val="1500"/>
              </a:spcBef>
              <a:defRPr spc="-59"/>
            </a:pPr>
            <a:r>
              <a:t>Elle est gravée par le fabriquant sur l’adaptateur réseau, NIC (</a:t>
            </a:r>
            <a:r>
              <a:rPr i="1"/>
              <a:t>Network Interface Card</a:t>
            </a:r>
            <a:r>
              <a:t>)</a:t>
            </a:r>
          </a:p>
          <a:p>
            <a:pPr>
              <a:spcBef>
                <a:spcPts val="1500"/>
              </a:spcBef>
            </a:pPr>
            <a:r>
              <a:t>Le format universel IEEE nommé MAC-48 ou EUI-48 se compose de 48 bits :</a:t>
            </a:r>
          </a:p>
          <a:p>
            <a:pPr marL="571500" lvl="1" indent="-254000">
              <a:buSzPct val="75000"/>
              <a:buChar char="‣"/>
            </a:pPr>
            <a:r>
              <a:t>OUI (</a:t>
            </a:r>
            <a:r>
              <a:rPr i="1"/>
              <a:t>Organizationally Unique Identifier</a:t>
            </a:r>
            <a:r>
              <a:t>) : 3 octets </a:t>
            </a:r>
          </a:p>
          <a:p>
            <a:pPr marL="571500" lvl="1" indent="-254000">
              <a:buSzPct val="75000"/>
              <a:buChar char="‣"/>
            </a:pPr>
            <a:r>
              <a:t>SN (</a:t>
            </a:r>
            <a:r>
              <a:rPr i="1"/>
              <a:t>Serial Number</a:t>
            </a:r>
            <a:r>
              <a:t>) : 3 octets pour un numéro de série unique donné par le fabriquant</a:t>
            </a:r>
          </a:p>
          <a:p>
            <a:pPr marL="571500" lvl="1" indent="-254000">
              <a:buSzPct val="75000"/>
              <a:buChar char="‣"/>
            </a:pPr>
            <a:r>
              <a:rPr spc="-39"/>
              <a:t>On exprime en général une adresse MAC avec 6 octets notés en hexadécimal, séparés par « : »</a:t>
            </a:r>
            <a:br/>
            <a:br/>
            <a:br/>
            <a:endParaRPr/>
          </a:p>
          <a:p>
            <a:pPr marL="571500" lvl="1" indent="-254000">
              <a:spcBef>
                <a:spcPts val="900"/>
              </a:spcBef>
              <a:buSzPct val="75000"/>
              <a:buChar char="‣"/>
            </a:pPr>
            <a:endParaRPr/>
          </a:p>
          <a:p>
            <a:pPr marL="571500" lvl="1" indent="-254000">
              <a:spcBef>
                <a:spcPts val="900"/>
              </a:spcBef>
              <a:buSzPct val="75000"/>
              <a:buChar char="‣"/>
            </a:pPr>
            <a:r>
              <a:t>Un broadcast est réalisé avec   </a:t>
            </a:r>
            <a:r>
              <a:rPr>
                <a:latin typeface="Consolas"/>
                <a:ea typeface="Consolas"/>
                <a:cs typeface="Consolas"/>
                <a:sym typeface="Consolas"/>
              </a:rPr>
              <a:t>FF:FF:FF:FF:FF:FF</a:t>
            </a:r>
          </a:p>
          <a:p>
            <a:pPr marL="571500" lvl="1" indent="-254000">
              <a:spcBef>
                <a:spcPts val="900"/>
              </a:spcBef>
              <a:buSzPct val="75000"/>
              <a:buChar char="‣"/>
            </a:pPr>
            <a:r>
              <a:t>L'IEEE a défini un autre format d’adresse de 64 bits appelé </a:t>
            </a:r>
            <a:r>
              <a:rPr u="sng">
                <a:hlinkClick r:id="rId3"/>
              </a:rPr>
              <a:t>EUI-64</a:t>
            </a:r>
          </a:p>
        </p:txBody>
      </p:sp>
      <p:sp>
        <p:nvSpPr>
          <p:cNvPr id="1571" name="4 - La sous-couche MAC"/>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sous-couche MAC</a:t>
            </a:r>
          </a:p>
        </p:txBody>
      </p:sp>
      <p:sp>
        <p:nvSpPr>
          <p:cNvPr id="1572" name="L’adressage MAC"/>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L’adressage MAC</a:t>
            </a:r>
          </a:p>
        </p:txBody>
      </p:sp>
      <p:sp>
        <p:nvSpPr>
          <p:cNvPr id="1573" name="Fig 3.6 - Adresse MAC"/>
          <p:cNvSpPr txBox="1"/>
          <p:nvPr/>
        </p:nvSpPr>
        <p:spPr>
          <a:xfrm>
            <a:off x="7138868" y="5647313"/>
            <a:ext cx="2385022"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3.6 - Adresse MAC</a:t>
            </a:r>
          </a:p>
        </p:txBody>
      </p:sp>
      <p:grpSp>
        <p:nvGrpSpPr>
          <p:cNvPr id="1576" name="00:AA:00:9B:27:CC…"/>
          <p:cNvGrpSpPr/>
          <p:nvPr/>
        </p:nvGrpSpPr>
        <p:grpSpPr>
          <a:xfrm>
            <a:off x="3668446" y="4952896"/>
            <a:ext cx="3242668" cy="1227493"/>
            <a:chOff x="0" y="0"/>
            <a:chExt cx="3242666" cy="1227492"/>
          </a:xfrm>
        </p:grpSpPr>
        <p:sp>
          <p:nvSpPr>
            <p:cNvPr id="1575" name="00:AA:00:9B:27:CC…"/>
            <p:cNvSpPr txBox="1"/>
            <p:nvPr/>
          </p:nvSpPr>
          <p:spPr>
            <a:xfrm>
              <a:off x="127000" y="76200"/>
              <a:ext cx="2988667" cy="909993"/>
            </a:xfrm>
            <a:prstGeom prst="rect">
              <a:avLst/>
            </a:prstGeom>
            <a:solidFill>
              <a:srgbClr val="FFFFFF"/>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lvl="2" indent="0" defTabSz="457200">
                <a:lnSpc>
                  <a:spcPct val="50000"/>
                </a:lnSpc>
                <a:spcBef>
                  <a:spcPts val="100"/>
                </a:spcBef>
                <a:tabLst>
                  <a:tab pos="685800" algn="ctr"/>
                  <a:tab pos="2044700" algn="ctr"/>
                </a:tabLst>
                <a:defRPr sz="2000" i="0" spc="0">
                  <a:solidFill>
                    <a:srgbClr val="000000"/>
                  </a:solidFill>
                  <a:latin typeface="Consolas"/>
                  <a:ea typeface="Consolas"/>
                  <a:cs typeface="Consolas"/>
                  <a:sym typeface="Consolas"/>
                </a:defRPr>
              </a:pPr>
              <a:r>
                <a:t>	00:AA:00:9B:27:CC</a:t>
              </a:r>
            </a:p>
            <a:p>
              <a:pPr lvl="2" indent="0" defTabSz="457200">
                <a:lnSpc>
                  <a:spcPct val="50000"/>
                </a:lnSpc>
                <a:spcBef>
                  <a:spcPts val="700"/>
                </a:spcBef>
                <a:tabLst>
                  <a:tab pos="685800" algn="ctr"/>
                  <a:tab pos="2044700" algn="ctr"/>
                </a:tabLst>
                <a:defRPr sz="1600" b="0" i="0" spc="0">
                  <a:solidFill>
                    <a:srgbClr val="9F5050"/>
                  </a:solidFill>
                  <a:latin typeface="Arial Narrow"/>
                  <a:ea typeface="Arial Narrow"/>
                  <a:cs typeface="Arial Narrow"/>
                  <a:sym typeface="Arial Narrow"/>
                </a:defRPr>
              </a:pPr>
              <a:r>
                <a:t>	</a:t>
              </a:r>
              <a:r>
                <a:rPr b="1"/>
                <a:t>——————— </a:t>
              </a:r>
              <a:r>
                <a:rPr b="1">
                  <a:solidFill>
                    <a:srgbClr val="57932E"/>
                  </a:solidFill>
                </a:rPr>
                <a:t>———————</a:t>
              </a:r>
            </a:p>
            <a:p>
              <a:pPr lvl="2" indent="0" defTabSz="457200">
                <a:lnSpc>
                  <a:spcPct val="140000"/>
                </a:lnSpc>
                <a:spcBef>
                  <a:spcPts val="600"/>
                </a:spcBef>
                <a:tabLst>
                  <a:tab pos="685800" algn="ctr"/>
                  <a:tab pos="2044700" algn="ctr"/>
                </a:tabLst>
                <a:defRPr sz="1400" i="0" spc="0">
                  <a:solidFill>
                    <a:srgbClr val="9F5050"/>
                  </a:solidFill>
                  <a:latin typeface="Arial"/>
                  <a:ea typeface="Arial"/>
                  <a:cs typeface="Arial"/>
                  <a:sym typeface="Arial"/>
                </a:defRPr>
              </a:pPr>
              <a:r>
                <a:rPr>
                  <a:latin typeface="+mn-lt"/>
                  <a:ea typeface="+mn-ea"/>
                  <a:cs typeface="+mn-cs"/>
                  <a:sym typeface="Book Antiqua"/>
                </a:rPr>
                <a:t>	</a:t>
              </a:r>
              <a:r>
                <a:rPr sz="1800"/>
                <a:t>OUI d’Intel	</a:t>
              </a:r>
              <a:r>
                <a:rPr sz="1800">
                  <a:solidFill>
                    <a:srgbClr val="57932E"/>
                  </a:solidFill>
                </a:rPr>
                <a:t>SN</a:t>
              </a:r>
            </a:p>
          </p:txBody>
        </p:sp>
        <p:pic>
          <p:nvPicPr>
            <p:cNvPr id="1574" name="00:AA:00:9B:27:CC… 00:AA:00:9B:27:CC——————— ———————OUI d’IntelSN" descr="00:AA:00:9B:27:CC… 00:AA:00:9B:27:CC——————— ———————OUI d’IntelSN"/>
            <p:cNvPicPr>
              <a:picLocks/>
            </p:cNvPicPr>
            <p:nvPr/>
          </p:nvPicPr>
          <p:blipFill>
            <a:blip r:embed="rId4"/>
            <a:stretch>
              <a:fillRect/>
            </a:stretch>
          </p:blipFill>
          <p:spPr>
            <a:xfrm>
              <a:off x="0" y="0"/>
              <a:ext cx="3242667" cy="1227493"/>
            </a:xfrm>
            <a:prstGeom prst="rect">
              <a:avLst/>
            </a:prstGeom>
            <a:effectLst/>
          </p:spPr>
        </p:pic>
      </p:grpSp>
      <p:sp>
        <p:nvSpPr>
          <p:cNvPr id="1577"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578" name="pasted-image.tif" descr="pasted-image.tif"/>
          <p:cNvPicPr>
            <a:picLocks noChangeAspect="1"/>
          </p:cNvPicPr>
          <p:nvPr/>
        </p:nvPicPr>
        <p:blipFill>
          <a:blip r:embed="rId5"/>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584" name="Grouper"/>
          <p:cNvGrpSpPr/>
          <p:nvPr/>
        </p:nvGrpSpPr>
        <p:grpSpPr>
          <a:xfrm>
            <a:off x="317500" y="1270000"/>
            <a:ext cx="9525000" cy="38100"/>
            <a:chOff x="0" y="0"/>
            <a:chExt cx="9525000" cy="38100"/>
          </a:xfrm>
        </p:grpSpPr>
        <p:sp>
          <p:nvSpPr>
            <p:cNvPr id="158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58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585"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69</a:t>
            </a:fld>
            <a:endParaRPr/>
          </a:p>
        </p:txBody>
      </p:sp>
      <p:sp>
        <p:nvSpPr>
          <p:cNvPr id="1586" name="Carrier Sense Multiple Access / Collision Detection…"/>
          <p:cNvSpPr txBox="1">
            <a:spLocks noGrp="1"/>
          </p:cNvSpPr>
          <p:nvPr>
            <p:ph type="body" idx="1"/>
          </p:nvPr>
        </p:nvSpPr>
        <p:spPr>
          <a:xfrm>
            <a:off x="290202" y="2057400"/>
            <a:ext cx="9152724" cy="4995460"/>
          </a:xfrm>
          <a:prstGeom prst="rect">
            <a:avLst/>
          </a:prstGeom>
        </p:spPr>
        <p:txBody>
          <a:bodyPr lIns="25400" tIns="25400" rIns="25400" bIns="25400" anchor="t"/>
          <a:lstStyle/>
          <a:p>
            <a:pPr>
              <a:spcBef>
                <a:spcPts val="1500"/>
              </a:spcBef>
              <a:defRPr i="1"/>
            </a:pPr>
            <a:r>
              <a:t>Carrier Sense Multiple Access / Collision Detection</a:t>
            </a:r>
          </a:p>
          <a:p>
            <a:pPr marL="571500" lvl="1" indent="-254000">
              <a:buSzPct val="75000"/>
              <a:buChar char="‣"/>
            </a:pPr>
            <a:r>
              <a:rPr b="1" i="1"/>
              <a:t>Carrier Sense</a:t>
            </a:r>
            <a:r>
              <a:t> : écoute de la porteuse (pour vérifier que le support est libre avant d‘émettre et pour détecter les colisions)</a:t>
            </a:r>
          </a:p>
          <a:p>
            <a:pPr marL="571500" lvl="1" indent="-254000">
              <a:buSzPct val="75000"/>
              <a:buChar char="‣"/>
            </a:pPr>
            <a:r>
              <a:rPr b="1" i="1"/>
              <a:t>Multiple Access</a:t>
            </a:r>
            <a:r>
              <a:t> : Accès multiple à un canal unique </a:t>
            </a:r>
          </a:p>
          <a:p>
            <a:pPr marL="571500" lvl="1" indent="-254000">
              <a:buSzPct val="75000"/>
              <a:buChar char="‣"/>
            </a:pPr>
            <a:r>
              <a:rPr b="1" i="1"/>
              <a:t>Collision Detection</a:t>
            </a:r>
            <a:r>
              <a:t> : détection de collision</a:t>
            </a:r>
          </a:p>
          <a:p>
            <a:pPr>
              <a:spcBef>
                <a:spcPts val="1500"/>
              </a:spcBef>
            </a:pPr>
            <a:r>
              <a:t>Une collision est un </a:t>
            </a:r>
            <a:r>
              <a:rPr b="1"/>
              <a:t>mélange de signaux</a:t>
            </a:r>
          </a:p>
          <a:p>
            <a:pPr marL="571500" lvl="1" indent="-254000">
              <a:buSzPct val="75000"/>
              <a:buChar char="‣"/>
            </a:pPr>
            <a:r>
              <a:t>Elle est détectée par les stations émettrices car elles maintiennent l’écoute du canal pendant l’émission d’une trame </a:t>
            </a:r>
          </a:p>
          <a:p>
            <a:pPr marL="571500" lvl="1" indent="-254000">
              <a:buSzPct val="75000"/>
              <a:buChar char="‣"/>
            </a:pPr>
            <a:r>
              <a:t>Quand une station détecte une collision, elle émet une séquence nommée « </a:t>
            </a:r>
            <a:r>
              <a:rPr i="1"/>
              <a:t>JAM signal</a:t>
            </a:r>
            <a:r>
              <a:t> », (un signal de brouillage), afin que toutes les stations concernées détectent la collision</a:t>
            </a:r>
          </a:p>
          <a:p>
            <a:pPr marL="571500" lvl="1" indent="-254000">
              <a:buSzPct val="75000"/>
              <a:buChar char="‣"/>
            </a:pPr>
            <a:r>
              <a:t>Deux trames victimes de collision devront être retransmises par leur station d’origine</a:t>
            </a:r>
          </a:p>
          <a:p>
            <a:pPr>
              <a:spcBef>
                <a:spcPts val="1500"/>
              </a:spcBef>
            </a:pPr>
            <a:r>
              <a:t>CSMA/CD est utilisé dans des réseaux à diffusion de type Ethernet.</a:t>
            </a:r>
          </a:p>
        </p:txBody>
      </p:sp>
      <p:sp>
        <p:nvSpPr>
          <p:cNvPr id="1587" name="4 - La sous-couche MAC"/>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sous-couche MAC</a:t>
            </a:r>
          </a:p>
        </p:txBody>
      </p:sp>
      <p:sp>
        <p:nvSpPr>
          <p:cNvPr id="1588" name="CSMA/CD"/>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CSMA/CD</a:t>
            </a:r>
          </a:p>
        </p:txBody>
      </p:sp>
      <p:sp>
        <p:nvSpPr>
          <p:cNvPr id="1589"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590" name="pasted-image.tif" descr="pasted-image.tif"/>
          <p:cNvPicPr>
            <a:picLocks noChangeAspect="1"/>
          </p:cNvPicPr>
          <p:nvPr/>
        </p:nvPicPr>
        <p:blipFill>
          <a:blip r:embed="rId3"/>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244" name="Rectangle"/>
          <p:cNvSpPr/>
          <p:nvPr/>
        </p:nvSpPr>
        <p:spPr>
          <a:xfrm>
            <a:off x="4958793" y="1435100"/>
            <a:ext cx="5100969" cy="3499702"/>
          </a:xfrm>
          <a:prstGeom prst="rect">
            <a:avLst/>
          </a:prstGeom>
          <a:solidFill>
            <a:srgbClr val="FFFFFF"/>
          </a:solidFill>
          <a:ln w="12700">
            <a:miter lim="400000"/>
          </a:ln>
          <a:effectLst>
            <a:outerShdw blurRad="190500" dist="12700" dir="5400000" rotWithShape="0">
              <a:srgbClr val="000000">
                <a:alpha val="49807"/>
              </a:srgbClr>
            </a:outerShdw>
          </a:effectLst>
        </p:spPr>
        <p:txBody>
          <a:bodyPr lIns="50800" tIns="50800" rIns="50800" bIns="50800" anchor="ct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grpSp>
        <p:nvGrpSpPr>
          <p:cNvPr id="247" name="Grouper"/>
          <p:cNvGrpSpPr/>
          <p:nvPr/>
        </p:nvGrpSpPr>
        <p:grpSpPr>
          <a:xfrm>
            <a:off x="317500" y="1270000"/>
            <a:ext cx="9525000" cy="38100"/>
            <a:chOff x="0" y="0"/>
            <a:chExt cx="9525000" cy="38100"/>
          </a:xfrm>
        </p:grpSpPr>
        <p:sp>
          <p:nvSpPr>
            <p:cNvPr id="245"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46"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48" name="Numéro de diapositive"/>
          <p:cNvSpPr txBox="1">
            <a:spLocks noGrp="1"/>
          </p:cNvSpPr>
          <p:nvPr>
            <p:ph type="sldNum" sz="quarter" idx="4294967295"/>
          </p:nvPr>
        </p:nvSpPr>
        <p:spPr>
          <a:xfrm>
            <a:off x="9626600" y="7200900"/>
            <a:ext cx="266700"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249" name="Protocole P(n) d’une couche n…"/>
          <p:cNvSpPr txBox="1">
            <a:spLocks noGrp="1"/>
          </p:cNvSpPr>
          <p:nvPr>
            <p:ph type="body" sz="half" idx="1"/>
          </p:nvPr>
        </p:nvSpPr>
        <p:spPr>
          <a:xfrm>
            <a:off x="304800" y="1460500"/>
            <a:ext cx="4546600" cy="3448901"/>
          </a:xfrm>
          <a:prstGeom prst="rect">
            <a:avLst/>
          </a:prstGeom>
        </p:spPr>
        <p:txBody>
          <a:bodyPr lIns="25400" tIns="25400" rIns="25400" bIns="25400"/>
          <a:lstStyle/>
          <a:p>
            <a:pPr marL="230909" indent="-230909">
              <a:lnSpc>
                <a:spcPct val="100000"/>
              </a:lnSpc>
              <a:spcBef>
                <a:spcPts val="1500"/>
              </a:spcBef>
              <a:buClr>
                <a:srgbClr val="5C86B9"/>
              </a:buClr>
              <a:buSzPct val="50000"/>
              <a:buFont typeface="Zapf Dingbats"/>
              <a:buChar char="✤"/>
              <a:defRPr b="1"/>
            </a:pPr>
            <a:r>
              <a:t>Protocole P(n) d’une couche </a:t>
            </a:r>
            <a:r>
              <a:rPr i="1"/>
              <a:t>n</a:t>
            </a:r>
          </a:p>
          <a:p>
            <a:pPr marL="571500" lvl="1" indent="-254000">
              <a:lnSpc>
                <a:spcPct val="100000"/>
              </a:lnSpc>
              <a:buSzPct val="75000"/>
              <a:buChar char="‣"/>
            </a:pPr>
            <a:r>
              <a:t>Ensemble des </a:t>
            </a:r>
            <a:r>
              <a:rPr b="1"/>
              <a:t>règles et conventions</a:t>
            </a:r>
            <a:r>
              <a:t> utilisées pour le dialogue de la couche </a:t>
            </a:r>
            <a:r>
              <a:rPr b="1"/>
              <a:t>n</a:t>
            </a:r>
          </a:p>
          <a:p>
            <a:pPr marL="230909" indent="-230909">
              <a:lnSpc>
                <a:spcPct val="100000"/>
              </a:lnSpc>
              <a:spcBef>
                <a:spcPts val="1500"/>
              </a:spcBef>
              <a:buClr>
                <a:srgbClr val="5C86B9"/>
              </a:buClr>
              <a:buSzPct val="50000"/>
              <a:buFont typeface="Zapf Dingbats"/>
              <a:buChar char="✤"/>
              <a:defRPr b="1"/>
            </a:pPr>
            <a:r>
              <a:t>Pile de protocoles</a:t>
            </a:r>
          </a:p>
          <a:p>
            <a:pPr marL="508000" indent="-254000">
              <a:lnSpc>
                <a:spcPct val="100000"/>
              </a:lnSpc>
              <a:buSzPct val="75000"/>
              <a:buChar char="‣"/>
            </a:pPr>
            <a:r>
              <a:t>Ensemble des protocoles utilisés par un système, avec 1 protocole par couche</a:t>
            </a:r>
          </a:p>
        </p:txBody>
      </p:sp>
      <p:sp>
        <p:nvSpPr>
          <p:cNvPr id="250" name="2 - Définition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2 - Définitions</a:t>
            </a:r>
          </a:p>
        </p:txBody>
      </p:sp>
      <p:grpSp>
        <p:nvGrpSpPr>
          <p:cNvPr id="279" name="Grouper"/>
          <p:cNvGrpSpPr/>
          <p:nvPr/>
        </p:nvGrpSpPr>
        <p:grpSpPr>
          <a:xfrm>
            <a:off x="4975621" y="1428749"/>
            <a:ext cx="4935672" cy="3355707"/>
            <a:chOff x="0" y="0"/>
            <a:chExt cx="4935671" cy="3355705"/>
          </a:xfrm>
        </p:grpSpPr>
        <p:sp>
          <p:nvSpPr>
            <p:cNvPr id="251" name="Rectangle"/>
            <p:cNvSpPr/>
            <p:nvPr/>
          </p:nvSpPr>
          <p:spPr>
            <a:xfrm>
              <a:off x="777799" y="1753028"/>
              <a:ext cx="1141706" cy="1043536"/>
            </a:xfrm>
            <a:prstGeom prst="rect">
              <a:avLst/>
            </a:prstGeom>
            <a:solidFill>
              <a:srgbClr val="FFC072">
                <a:alpha val="40000"/>
              </a:srgbClr>
            </a:solidFill>
            <a:ln w="25400" cap="flat">
              <a:solidFill>
                <a:srgbClr val="000000">
                  <a:alpha val="40000"/>
                </a:srgbClr>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lgn="ctr" defTabSz="457200">
                <a:lnSpc>
                  <a:spcPct val="100000"/>
                </a:lnSpc>
                <a:spcBef>
                  <a:spcPts val="0"/>
                </a:spcBef>
                <a:defRPr sz="12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52" name="Ligne"/>
            <p:cNvSpPr/>
            <p:nvPr/>
          </p:nvSpPr>
          <p:spPr>
            <a:xfrm flipV="1">
              <a:off x="777800" y="1273492"/>
              <a:ext cx="1" cy="2002608"/>
            </a:xfrm>
            <a:prstGeom prst="line">
              <a:avLst/>
            </a:prstGeom>
            <a:noFill/>
            <a:ln w="25400" cap="flat">
              <a:solidFill>
                <a:srgbClr val="000000">
                  <a:alpha val="40000"/>
                </a:srgbClr>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253" name="Ligne"/>
            <p:cNvSpPr/>
            <p:nvPr/>
          </p:nvSpPr>
          <p:spPr>
            <a:xfrm flipV="1">
              <a:off x="1931922" y="1273492"/>
              <a:ext cx="1" cy="2002608"/>
            </a:xfrm>
            <a:prstGeom prst="line">
              <a:avLst/>
            </a:prstGeom>
            <a:noFill/>
            <a:ln w="25400" cap="flat">
              <a:solidFill>
                <a:srgbClr val="000000">
                  <a:alpha val="40000"/>
                </a:srgbClr>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254" name="Entité"/>
            <p:cNvSpPr/>
            <p:nvPr/>
          </p:nvSpPr>
          <p:spPr>
            <a:xfrm>
              <a:off x="869321" y="1986265"/>
              <a:ext cx="963555" cy="526087"/>
            </a:xfrm>
            <a:prstGeom prst="roundRect">
              <a:avLst>
                <a:gd name="adj" fmla="val 34467"/>
              </a:avLst>
            </a:prstGeom>
            <a:solidFill>
              <a:srgbClr val="64B3DF"/>
            </a:soli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3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r>
                <a:t>Entité</a:t>
              </a:r>
            </a:p>
          </p:txBody>
        </p:sp>
        <p:sp>
          <p:nvSpPr>
            <p:cNvPr id="255" name="Couche N"/>
            <p:cNvSpPr txBox="1"/>
            <p:nvPr/>
          </p:nvSpPr>
          <p:spPr>
            <a:xfrm>
              <a:off x="746" y="2031172"/>
              <a:ext cx="759843" cy="4872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200" b="0" i="0" spc="0">
                  <a:solidFill>
                    <a:srgbClr val="000000"/>
                  </a:solidFill>
                  <a:latin typeface="Helvetica"/>
                  <a:ea typeface="Helvetica"/>
                  <a:cs typeface="Helvetica"/>
                  <a:sym typeface="Helvetica"/>
                </a:defRPr>
              </a:lvl1pPr>
            </a:lstStyle>
            <a:p>
              <a:r>
                <a:t>Couche N</a:t>
              </a:r>
            </a:p>
          </p:txBody>
        </p:sp>
        <p:sp>
          <p:nvSpPr>
            <p:cNvPr id="256" name="Couche N-1"/>
            <p:cNvSpPr txBox="1"/>
            <p:nvPr/>
          </p:nvSpPr>
          <p:spPr>
            <a:xfrm>
              <a:off x="946" y="2868457"/>
              <a:ext cx="759443" cy="4872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200" b="0" i="0" spc="0">
                  <a:solidFill>
                    <a:srgbClr val="000000"/>
                  </a:solidFill>
                  <a:latin typeface="Helvetica"/>
                  <a:ea typeface="Helvetica"/>
                  <a:cs typeface="Helvetica"/>
                  <a:sym typeface="Helvetica"/>
                </a:defRPr>
              </a:lvl1pPr>
            </a:lstStyle>
            <a:p>
              <a:r>
                <a:t>Couche N-1</a:t>
              </a:r>
            </a:p>
          </p:txBody>
        </p:sp>
        <p:sp>
          <p:nvSpPr>
            <p:cNvPr id="257" name="Couche N+1"/>
            <p:cNvSpPr txBox="1"/>
            <p:nvPr/>
          </p:nvSpPr>
          <p:spPr>
            <a:xfrm>
              <a:off x="0" y="1228639"/>
              <a:ext cx="761336" cy="4872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200" b="0" i="0" spc="0">
                  <a:solidFill>
                    <a:srgbClr val="000000"/>
                  </a:solidFill>
                  <a:latin typeface="Helvetica"/>
                  <a:ea typeface="Helvetica"/>
                  <a:cs typeface="Helvetica"/>
                  <a:sym typeface="Helvetica"/>
                </a:defRPr>
              </a:lvl1pPr>
            </a:lstStyle>
            <a:p>
              <a:r>
                <a:t>Couche N+1</a:t>
              </a:r>
            </a:p>
          </p:txBody>
        </p:sp>
        <p:sp>
          <p:nvSpPr>
            <p:cNvPr id="258" name="Ligne"/>
            <p:cNvSpPr/>
            <p:nvPr/>
          </p:nvSpPr>
          <p:spPr>
            <a:xfrm>
              <a:off x="1861696" y="2271882"/>
              <a:ext cx="1966925" cy="1"/>
            </a:xfrm>
            <a:prstGeom prst="line">
              <a:avLst/>
            </a:prstGeom>
            <a:noFill/>
            <a:ln w="25400" cap="flat">
              <a:solidFill>
                <a:srgbClr val="367DA2"/>
              </a:solidFill>
              <a:prstDash val="solid"/>
              <a:miter lim="400000"/>
              <a:headEnd type="triangle" w="med" len="med"/>
              <a:tailEnd type="triangle"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259" name="ProtocoleN"/>
            <p:cNvSpPr txBox="1"/>
            <p:nvPr/>
          </p:nvSpPr>
          <p:spPr>
            <a:xfrm>
              <a:off x="2139172" y="1919271"/>
              <a:ext cx="1411972" cy="4872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457200">
                <a:lnSpc>
                  <a:spcPct val="100000"/>
                </a:lnSpc>
                <a:spcBef>
                  <a:spcPts val="0"/>
                </a:spcBef>
                <a:defRPr sz="1300" i="0" spc="0">
                  <a:solidFill>
                    <a:srgbClr val="000000"/>
                  </a:solidFill>
                  <a:latin typeface="Helvetica"/>
                  <a:ea typeface="Helvetica"/>
                  <a:cs typeface="Helvetica"/>
                  <a:sym typeface="Helvetica"/>
                </a:defRPr>
              </a:pPr>
              <a:r>
                <a:t>Protocole</a:t>
              </a:r>
              <a:r>
                <a:rPr baseline="-5999"/>
                <a:t>N</a:t>
              </a:r>
            </a:p>
          </p:txBody>
        </p:sp>
        <p:pic>
          <p:nvPicPr>
            <p:cNvPr id="260" name="Ligne Ligne" descr="Ligne Ligne"/>
            <p:cNvPicPr>
              <a:picLocks/>
            </p:cNvPicPr>
            <p:nvPr/>
          </p:nvPicPr>
          <p:blipFill>
            <a:blip r:embed="rId3"/>
            <a:stretch>
              <a:fillRect/>
            </a:stretch>
          </p:blipFill>
          <p:spPr>
            <a:xfrm rot="16200000">
              <a:off x="1194831" y="1847258"/>
              <a:ext cx="317730" cy="50801"/>
            </a:xfrm>
            <a:prstGeom prst="rect">
              <a:avLst/>
            </a:prstGeom>
            <a:effectLst/>
          </p:spPr>
        </p:pic>
        <p:pic>
          <p:nvPicPr>
            <p:cNvPr id="262" name="Ligne Ligne" descr="Ligne Ligne"/>
            <p:cNvPicPr>
              <a:picLocks/>
            </p:cNvPicPr>
            <p:nvPr/>
          </p:nvPicPr>
          <p:blipFill>
            <a:blip r:embed="rId3"/>
            <a:stretch>
              <a:fillRect/>
            </a:stretch>
          </p:blipFill>
          <p:spPr>
            <a:xfrm rot="16200000">
              <a:off x="1185508" y="2653657"/>
              <a:ext cx="317730" cy="50801"/>
            </a:xfrm>
            <a:prstGeom prst="rect">
              <a:avLst/>
            </a:prstGeom>
            <a:effectLst/>
          </p:spPr>
        </p:pic>
        <p:sp>
          <p:nvSpPr>
            <p:cNvPr id="264" name="Cercle"/>
            <p:cNvSpPr/>
            <p:nvPr/>
          </p:nvSpPr>
          <p:spPr>
            <a:xfrm>
              <a:off x="1263841" y="1633221"/>
              <a:ext cx="178377" cy="178377"/>
            </a:xfrm>
            <a:prstGeom prst="ellipse">
              <a:avLst/>
            </a:prstGeom>
            <a:solidFill>
              <a:srgbClr val="EC5B55"/>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lgn="ctr" defTabSz="457200">
                <a:lnSpc>
                  <a:spcPct val="100000"/>
                </a:lnSpc>
                <a:spcBef>
                  <a:spcPts val="0"/>
                </a:spcBef>
                <a:defRPr sz="12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65" name="Cercle"/>
            <p:cNvSpPr/>
            <p:nvPr/>
          </p:nvSpPr>
          <p:spPr>
            <a:xfrm>
              <a:off x="1261511" y="2705313"/>
              <a:ext cx="178377" cy="178377"/>
            </a:xfrm>
            <a:prstGeom prst="ellipse">
              <a:avLst/>
            </a:prstGeom>
            <a:solidFill>
              <a:srgbClr val="EC5C56"/>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lgn="ctr" defTabSz="457200">
                <a:lnSpc>
                  <a:spcPct val="100000"/>
                </a:lnSpc>
                <a:spcBef>
                  <a:spcPts val="0"/>
                </a:spcBef>
                <a:defRPr sz="12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grpSp>
          <p:nvGrpSpPr>
            <p:cNvPr id="276" name="Grouper"/>
            <p:cNvGrpSpPr/>
            <p:nvPr/>
          </p:nvGrpSpPr>
          <p:grpSpPr>
            <a:xfrm>
              <a:off x="3770354" y="1273492"/>
              <a:ext cx="1165318" cy="2002608"/>
              <a:chOff x="0" y="0"/>
              <a:chExt cx="1165316" cy="2002607"/>
            </a:xfrm>
          </p:grpSpPr>
          <p:sp>
            <p:nvSpPr>
              <p:cNvPr id="266" name="Rectangle"/>
              <p:cNvSpPr/>
              <p:nvPr/>
            </p:nvSpPr>
            <p:spPr>
              <a:xfrm>
                <a:off x="10137" y="459202"/>
                <a:ext cx="1143986" cy="1045620"/>
              </a:xfrm>
              <a:prstGeom prst="rect">
                <a:avLst/>
              </a:prstGeom>
              <a:solidFill>
                <a:srgbClr val="FFC072">
                  <a:alpha val="40000"/>
                </a:srgbClr>
              </a:solidFill>
              <a:ln w="25400" cap="flat">
                <a:solidFill>
                  <a:srgbClr val="000000">
                    <a:alpha val="40000"/>
                  </a:srgbClr>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lgn="ctr" defTabSz="457200">
                  <a:lnSpc>
                    <a:spcPct val="100000"/>
                  </a:lnSpc>
                  <a:spcBef>
                    <a:spcPts val="0"/>
                  </a:spcBef>
                  <a:defRPr sz="12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67" name="Entité"/>
              <p:cNvSpPr/>
              <p:nvPr/>
            </p:nvSpPr>
            <p:spPr>
              <a:xfrm>
                <a:off x="97589" y="709974"/>
                <a:ext cx="967584" cy="525219"/>
              </a:xfrm>
              <a:prstGeom prst="roundRect">
                <a:avLst>
                  <a:gd name="adj" fmla="val 35734"/>
                </a:avLst>
              </a:prstGeom>
              <a:solidFill>
                <a:srgbClr val="64B3DF"/>
              </a:soli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3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r>
                  <a:t>Entité</a:t>
                </a:r>
              </a:p>
            </p:txBody>
          </p:sp>
          <p:sp>
            <p:nvSpPr>
              <p:cNvPr id="268" name="Ligne"/>
              <p:cNvSpPr/>
              <p:nvPr/>
            </p:nvSpPr>
            <p:spPr>
              <a:xfrm flipV="1">
                <a:off x="-1" y="0"/>
                <a:ext cx="2" cy="2002608"/>
              </a:xfrm>
              <a:prstGeom prst="line">
                <a:avLst/>
              </a:prstGeom>
              <a:noFill/>
              <a:ln w="25400" cap="flat">
                <a:solidFill>
                  <a:srgbClr val="000000">
                    <a:alpha val="40000"/>
                  </a:srgbClr>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269" name="Ligne"/>
              <p:cNvSpPr/>
              <p:nvPr/>
            </p:nvSpPr>
            <p:spPr>
              <a:xfrm flipV="1">
                <a:off x="1165316" y="0"/>
                <a:ext cx="1" cy="2002608"/>
              </a:xfrm>
              <a:prstGeom prst="line">
                <a:avLst/>
              </a:prstGeom>
              <a:noFill/>
              <a:ln w="25400" cap="flat">
                <a:solidFill>
                  <a:srgbClr val="000000">
                    <a:alpha val="40000"/>
                  </a:srgbClr>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pic>
            <p:nvPicPr>
              <p:cNvPr id="270" name="Ligne Ligne" descr="Ligne Ligne"/>
              <p:cNvPicPr>
                <a:picLocks/>
              </p:cNvPicPr>
              <p:nvPr/>
            </p:nvPicPr>
            <p:blipFill>
              <a:blip r:embed="rId3"/>
              <a:stretch>
                <a:fillRect/>
              </a:stretch>
            </p:blipFill>
            <p:spPr>
              <a:xfrm rot="16200000">
                <a:off x="400315" y="573766"/>
                <a:ext cx="317730" cy="50801"/>
              </a:xfrm>
              <a:prstGeom prst="rect">
                <a:avLst/>
              </a:prstGeom>
              <a:effectLst/>
            </p:spPr>
          </p:pic>
          <p:pic>
            <p:nvPicPr>
              <p:cNvPr id="272" name="Ligne Ligne" descr="Ligne Ligne"/>
              <p:cNvPicPr>
                <a:picLocks/>
              </p:cNvPicPr>
              <p:nvPr/>
            </p:nvPicPr>
            <p:blipFill>
              <a:blip r:embed="rId3"/>
              <a:stretch>
                <a:fillRect/>
              </a:stretch>
            </p:blipFill>
            <p:spPr>
              <a:xfrm rot="16200000">
                <a:off x="390992" y="1380165"/>
                <a:ext cx="317730" cy="50801"/>
              </a:xfrm>
              <a:prstGeom prst="rect">
                <a:avLst/>
              </a:prstGeom>
              <a:effectLst/>
            </p:spPr>
          </p:pic>
          <p:sp>
            <p:nvSpPr>
              <p:cNvPr id="274" name="Cercle"/>
              <p:cNvSpPr/>
              <p:nvPr/>
            </p:nvSpPr>
            <p:spPr>
              <a:xfrm>
                <a:off x="471656" y="359729"/>
                <a:ext cx="178378" cy="178377"/>
              </a:xfrm>
              <a:prstGeom prst="ellipse">
                <a:avLst/>
              </a:prstGeom>
              <a:solidFill>
                <a:srgbClr val="EC5C56"/>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lgn="ctr" defTabSz="457200">
                  <a:lnSpc>
                    <a:spcPct val="100000"/>
                  </a:lnSpc>
                  <a:spcBef>
                    <a:spcPts val="0"/>
                  </a:spcBef>
                  <a:defRPr sz="12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75" name="Cercle"/>
              <p:cNvSpPr/>
              <p:nvPr/>
            </p:nvSpPr>
            <p:spPr>
              <a:xfrm>
                <a:off x="469326" y="1431820"/>
                <a:ext cx="178377" cy="178377"/>
              </a:xfrm>
              <a:prstGeom prst="ellipse">
                <a:avLst/>
              </a:prstGeom>
              <a:solidFill>
                <a:srgbClr val="EC5C56"/>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lgn="ctr" defTabSz="457200">
                  <a:lnSpc>
                    <a:spcPct val="100000"/>
                  </a:lnSpc>
                  <a:spcBef>
                    <a:spcPts val="0"/>
                  </a:spcBef>
                  <a:defRPr sz="12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grpSp>
        <p:pic>
          <p:nvPicPr>
            <p:cNvPr id="277" name="Laptop copie.png" descr="Laptop copie.png"/>
            <p:cNvPicPr>
              <a:picLocks noChangeAspect="1"/>
            </p:cNvPicPr>
            <p:nvPr/>
          </p:nvPicPr>
          <p:blipFill>
            <a:blip r:embed="rId4"/>
            <a:stretch>
              <a:fillRect/>
            </a:stretch>
          </p:blipFill>
          <p:spPr>
            <a:xfrm>
              <a:off x="869321" y="93104"/>
              <a:ext cx="883193" cy="918521"/>
            </a:xfrm>
            <a:prstGeom prst="rect">
              <a:avLst/>
            </a:prstGeom>
            <a:ln w="12700" cap="flat">
              <a:noFill/>
              <a:miter lim="400000"/>
            </a:ln>
            <a:effectLst/>
          </p:spPr>
        </p:pic>
        <p:pic>
          <p:nvPicPr>
            <p:cNvPr id="278" name="Server2.png" descr="Server2.png"/>
            <p:cNvPicPr>
              <a:picLocks noChangeAspect="1"/>
            </p:cNvPicPr>
            <p:nvPr/>
          </p:nvPicPr>
          <p:blipFill>
            <a:blip r:embed="rId5"/>
            <a:stretch>
              <a:fillRect/>
            </a:stretch>
          </p:blipFill>
          <p:spPr>
            <a:xfrm>
              <a:off x="3800648" y="0"/>
              <a:ext cx="1104730" cy="1104729"/>
            </a:xfrm>
            <a:prstGeom prst="rect">
              <a:avLst/>
            </a:prstGeom>
            <a:ln w="12700" cap="flat">
              <a:noFill/>
              <a:miter lim="400000"/>
            </a:ln>
            <a:effectLst/>
          </p:spPr>
        </p:pic>
      </p:grpSp>
      <p:sp>
        <p:nvSpPr>
          <p:cNvPr id="280" name="Service…"/>
          <p:cNvSpPr txBox="1"/>
          <p:nvPr/>
        </p:nvSpPr>
        <p:spPr>
          <a:xfrm>
            <a:off x="311794" y="4595592"/>
            <a:ext cx="9022255" cy="28139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p>
            <a:pPr marL="230909" indent="-230909" defTabSz="457200">
              <a:lnSpc>
                <a:spcPct val="100000"/>
              </a:lnSpc>
              <a:spcBef>
                <a:spcPts val="1500"/>
              </a:spcBef>
              <a:buClr>
                <a:srgbClr val="5C86B9"/>
              </a:buClr>
              <a:buSzPct val="50000"/>
              <a:buFont typeface="Zapf Dingbats"/>
              <a:buChar char="✤"/>
              <a:defRPr sz="2000" i="0" spc="0">
                <a:solidFill>
                  <a:srgbClr val="000000"/>
                </a:solidFill>
                <a:latin typeface="+mn-lt"/>
                <a:ea typeface="+mn-ea"/>
                <a:cs typeface="+mn-cs"/>
                <a:sym typeface="Book Antiqua"/>
              </a:defRPr>
            </a:pPr>
            <a:r>
              <a:t>Service</a:t>
            </a:r>
          </a:p>
          <a:p>
            <a:pPr marL="508000" indent="-254000" defTabSz="457200">
              <a:lnSpc>
                <a:spcPct val="100000"/>
              </a:lnSpc>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Description abstraite de fonctionnalités à l'aide de </a:t>
            </a:r>
            <a:r>
              <a:rPr b="1"/>
              <a:t>primitives de service (</a:t>
            </a:r>
            <a:r>
              <a:t>commandes ou événements)</a:t>
            </a:r>
          </a:p>
          <a:p>
            <a:pPr marL="508000" indent="-254000" defTabSz="457200">
              <a:lnSpc>
                <a:spcPct val="100000"/>
              </a:lnSpc>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pPr>
            <a:r>
              <a:t>Le service d’une couche </a:t>
            </a:r>
            <a:r>
              <a:rPr b="1" i="1"/>
              <a:t>n</a:t>
            </a:r>
            <a:r>
              <a:t> définit l’ensemble des fonctionnalités possédées par la couche </a:t>
            </a:r>
            <a:r>
              <a:rPr b="1" i="1"/>
              <a:t>n</a:t>
            </a:r>
            <a:r>
              <a:t> et fournies aux entités de la couche </a:t>
            </a:r>
            <a:r>
              <a:rPr b="1" i="1"/>
              <a:t>n+1</a:t>
            </a:r>
            <a:r>
              <a:t> à l’interface </a:t>
            </a:r>
            <a:r>
              <a:rPr b="1" i="1"/>
              <a:t>n/n+1</a:t>
            </a:r>
            <a:br/>
            <a:endParaRPr/>
          </a:p>
        </p:txBody>
      </p:sp>
      <p:sp>
        <p:nvSpPr>
          <p:cNvPr id="281" name="Fig 1.2 - ProtocoleN d’une couche N"/>
          <p:cNvSpPr txBox="1"/>
          <p:nvPr/>
        </p:nvSpPr>
        <p:spPr>
          <a:xfrm>
            <a:off x="4965065" y="4951768"/>
            <a:ext cx="4439009"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r>
              <a:t>Fig 1.2 - Protocole</a:t>
            </a:r>
            <a:r>
              <a:rPr baseline="-5999"/>
              <a:t>N</a:t>
            </a:r>
            <a:r>
              <a:t> d’une couche N</a:t>
            </a:r>
          </a:p>
        </p:txBody>
      </p:sp>
      <p:pic>
        <p:nvPicPr>
          <p:cNvPr id="282" name="OSIMODELET.png" descr="OSIMODELET.png"/>
          <p:cNvPicPr>
            <a:picLocks noChangeAspect="1"/>
          </p:cNvPicPr>
          <p:nvPr/>
        </p:nvPicPr>
        <p:blipFill>
          <a:blip r:embed="rId6"/>
          <a:stretch>
            <a:fillRect/>
          </a:stretch>
        </p:blipFill>
        <p:spPr>
          <a:xfrm>
            <a:off x="7299740" y="209593"/>
            <a:ext cx="1828801" cy="933407"/>
          </a:xfrm>
          <a:prstGeom prst="rect">
            <a:avLst/>
          </a:prstGeom>
          <a:ln w="12700">
            <a:miter lim="400000"/>
          </a:ln>
        </p:spPr>
      </p:pic>
      <p:sp>
        <p:nvSpPr>
          <p:cNvPr id="283" name="Architecture de communication en couches                 Ch.1"/>
          <p:cNvSpPr txBox="1"/>
          <p:nvPr/>
        </p:nvSpPr>
        <p:spPr>
          <a:xfrm>
            <a:off x="279400" y="139700"/>
            <a:ext cx="959823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00000"/>
              </a:lnSpc>
              <a:spcBef>
                <a:spcPts val="0"/>
              </a:spcBef>
              <a:defRPr sz="3600" b="0" i="0" spc="-72">
                <a:latin typeface="+mj-lt"/>
                <a:ea typeface="+mj-ea"/>
                <a:cs typeface="+mj-cs"/>
                <a:sym typeface="Garamond"/>
              </a:defRPr>
            </a:pPr>
            <a:r>
              <a:rPr sz="3300" spc="-131"/>
              <a:t>Architecture de communication en couches</a:t>
            </a:r>
            <a:r>
              <a:rPr sz="2200" spc="-44">
                <a:latin typeface="Consolas"/>
                <a:ea typeface="Consolas"/>
                <a:cs typeface="Consolas"/>
                <a:sym typeface="Consolas"/>
              </a:rPr>
              <a:t>                 Ch.1</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596" name="Grouper"/>
          <p:cNvGrpSpPr/>
          <p:nvPr/>
        </p:nvGrpSpPr>
        <p:grpSpPr>
          <a:xfrm>
            <a:off x="317500" y="1270000"/>
            <a:ext cx="9525000" cy="38100"/>
            <a:chOff x="0" y="0"/>
            <a:chExt cx="9525000" cy="38100"/>
          </a:xfrm>
        </p:grpSpPr>
        <p:sp>
          <p:nvSpPr>
            <p:cNvPr id="1594"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595"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597"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70</a:t>
            </a:fld>
            <a:endParaRPr/>
          </a:p>
        </p:txBody>
      </p:sp>
      <p:sp>
        <p:nvSpPr>
          <p:cNvPr id="1598" name="Carrier Sense Multiple  Access / Collision Detection"/>
          <p:cNvSpPr txBox="1">
            <a:spLocks noGrp="1"/>
          </p:cNvSpPr>
          <p:nvPr>
            <p:ph type="body" idx="1"/>
          </p:nvPr>
        </p:nvSpPr>
        <p:spPr>
          <a:xfrm>
            <a:off x="290202" y="2057400"/>
            <a:ext cx="9152724" cy="4995460"/>
          </a:xfrm>
          <a:prstGeom prst="rect">
            <a:avLst/>
          </a:prstGeom>
        </p:spPr>
        <p:txBody>
          <a:bodyPr lIns="25400" tIns="25400" rIns="25400" bIns="25400" anchor="t"/>
          <a:lstStyle/>
          <a:p>
            <a:pPr>
              <a:spcBef>
                <a:spcPts val="1500"/>
              </a:spcBef>
              <a:defRPr i="1"/>
            </a:pPr>
            <a:r>
              <a:t>Carrier Sense Multiple </a:t>
            </a:r>
            <a:br/>
            <a:r>
              <a:t>Access / Collision Detection</a:t>
            </a:r>
          </a:p>
        </p:txBody>
      </p:sp>
      <p:sp>
        <p:nvSpPr>
          <p:cNvPr id="1599" name="4 - La sous-couche MAC"/>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sous-couche MAC</a:t>
            </a:r>
          </a:p>
        </p:txBody>
      </p:sp>
      <p:sp>
        <p:nvSpPr>
          <p:cNvPr id="1600" name="CSMA/CD"/>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CSMA/CD</a:t>
            </a:r>
          </a:p>
        </p:txBody>
      </p:sp>
      <p:sp>
        <p:nvSpPr>
          <p:cNvPr id="1601"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602" name="pasted-image.tif" descr="pasted-image.tif"/>
          <p:cNvPicPr>
            <a:picLocks noChangeAspect="1"/>
          </p:cNvPicPr>
          <p:nvPr/>
        </p:nvPicPr>
        <p:blipFill>
          <a:blip r:embed="rId3"/>
          <a:stretch>
            <a:fillRect/>
          </a:stretch>
        </p:blipFill>
        <p:spPr>
          <a:xfrm>
            <a:off x="6683078" y="256589"/>
            <a:ext cx="2169263" cy="426622"/>
          </a:xfrm>
          <a:prstGeom prst="rect">
            <a:avLst/>
          </a:prstGeom>
          <a:ln w="12700">
            <a:miter lim="400000"/>
          </a:ln>
        </p:spPr>
      </p:pic>
      <p:grpSp>
        <p:nvGrpSpPr>
          <p:cNvPr id="1605" name="ethernet-2.png"/>
          <p:cNvGrpSpPr/>
          <p:nvPr/>
        </p:nvGrpSpPr>
        <p:grpSpPr>
          <a:xfrm>
            <a:off x="3402808" y="1339850"/>
            <a:ext cx="6610444" cy="6010717"/>
            <a:chOff x="0" y="0"/>
            <a:chExt cx="6610443" cy="6010716"/>
          </a:xfrm>
        </p:grpSpPr>
        <p:pic>
          <p:nvPicPr>
            <p:cNvPr id="1604" name="ethernet-2.png" descr="ethernet-2.png"/>
            <p:cNvPicPr>
              <a:picLocks noChangeAspect="1"/>
            </p:cNvPicPr>
            <p:nvPr/>
          </p:nvPicPr>
          <p:blipFill>
            <a:blip r:embed="rId4"/>
            <a:stretch>
              <a:fillRect/>
            </a:stretch>
          </p:blipFill>
          <p:spPr>
            <a:xfrm>
              <a:off x="127000" y="88900"/>
              <a:ext cx="6356444" cy="5680517"/>
            </a:xfrm>
            <a:prstGeom prst="rect">
              <a:avLst/>
            </a:prstGeom>
            <a:ln>
              <a:noFill/>
            </a:ln>
            <a:effectLst/>
          </p:spPr>
        </p:pic>
        <p:pic>
          <p:nvPicPr>
            <p:cNvPr id="1603" name="ethernet-2.png" descr="ethernet-2.png"/>
            <p:cNvPicPr>
              <a:picLocks/>
            </p:cNvPicPr>
            <p:nvPr/>
          </p:nvPicPr>
          <p:blipFill>
            <a:blip r:embed="rId5"/>
            <a:stretch>
              <a:fillRect/>
            </a:stretch>
          </p:blipFill>
          <p:spPr>
            <a:xfrm>
              <a:off x="0" y="0"/>
              <a:ext cx="6610444" cy="6010717"/>
            </a:xfrm>
            <a:prstGeom prst="rect">
              <a:avLst/>
            </a:prstGeom>
            <a:effectLst/>
          </p:spPr>
        </p:pic>
      </p:grpSp>
      <p:sp>
        <p:nvSpPr>
          <p:cNvPr id="1606" name="Fig 3.7 - Principe du CSMA/CD…"/>
          <p:cNvSpPr txBox="1"/>
          <p:nvPr/>
        </p:nvSpPr>
        <p:spPr>
          <a:xfrm>
            <a:off x="141191" y="6960442"/>
            <a:ext cx="5624191" cy="546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r>
              <a:t>Fig 3.7 - Principe du CSMA/CD</a:t>
            </a:r>
          </a:p>
          <a:p>
            <a:pPr defTabSz="450000">
              <a:lnSpc>
                <a:spcPct val="100000"/>
              </a:lnSpc>
              <a:spcBef>
                <a:spcPts val="0"/>
              </a:spcBef>
              <a:defRPr sz="1400" b="0" i="0" spc="0">
                <a:solidFill>
                  <a:srgbClr val="000000"/>
                </a:solidFill>
                <a:latin typeface="Lucida Sans Regular"/>
                <a:ea typeface="Lucida Sans Regular"/>
                <a:cs typeface="Lucida Sans Regular"/>
                <a:sym typeface="Lucida Sans Regular"/>
              </a:defRPr>
            </a:pPr>
            <a:r>
              <a:t>https://www.ionos.fr/digitalguide/serveur/know-how/ethernet/</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612" name="Grouper"/>
          <p:cNvGrpSpPr/>
          <p:nvPr/>
        </p:nvGrpSpPr>
        <p:grpSpPr>
          <a:xfrm>
            <a:off x="317500" y="1270000"/>
            <a:ext cx="9525000" cy="38100"/>
            <a:chOff x="0" y="0"/>
            <a:chExt cx="9525000" cy="38100"/>
          </a:xfrm>
        </p:grpSpPr>
        <p:sp>
          <p:nvSpPr>
            <p:cNvPr id="161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61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613"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71</a:t>
            </a:fld>
            <a:endParaRPr/>
          </a:p>
        </p:txBody>
      </p:sp>
      <p:sp>
        <p:nvSpPr>
          <p:cNvPr id="1614" name="Réseau à diffusion : une trame émise est diffusée à toutes les stations…"/>
          <p:cNvSpPr txBox="1">
            <a:spLocks noGrp="1"/>
          </p:cNvSpPr>
          <p:nvPr>
            <p:ph type="body" idx="1"/>
          </p:nvPr>
        </p:nvSpPr>
        <p:spPr>
          <a:xfrm>
            <a:off x="290202" y="2057400"/>
            <a:ext cx="9152724" cy="4995460"/>
          </a:xfrm>
          <a:prstGeom prst="rect">
            <a:avLst/>
          </a:prstGeom>
        </p:spPr>
        <p:txBody>
          <a:bodyPr lIns="25400" tIns="25400" rIns="25400" bIns="25400" anchor="t"/>
          <a:lstStyle/>
          <a:p>
            <a:pPr>
              <a:spcBef>
                <a:spcPts val="1500"/>
              </a:spcBef>
            </a:pPr>
            <a:r>
              <a:rPr b="1"/>
              <a:t>Réseau à diffusion</a:t>
            </a:r>
            <a:r>
              <a:t> : une trame émise est diffusée à </a:t>
            </a:r>
            <a:r>
              <a:rPr b="1"/>
              <a:t>toutes les stations</a:t>
            </a:r>
          </a:p>
          <a:p>
            <a:pPr marL="533400" lvl="1" indent="-279400">
              <a:buClrTx/>
              <a:buSzPct val="70000"/>
              <a:buFontTx/>
              <a:buAutoNum type="arabicPeriod"/>
            </a:pPr>
            <a:r>
              <a:t>Avant d’émettre, la station </a:t>
            </a:r>
            <a:r>
              <a:rPr b="1"/>
              <a:t>écoute le canal</a:t>
            </a:r>
          </a:p>
          <a:p>
            <a:pPr marL="533400" lvl="1" indent="-279400">
              <a:buClrTx/>
              <a:buSzPct val="70000"/>
              <a:buFontTx/>
              <a:buAutoNum type="arabicPeriod"/>
            </a:pPr>
            <a:r>
              <a:t>Si le canal est libre :</a:t>
            </a:r>
          </a:p>
          <a:p>
            <a:pPr marL="774700" lvl="2" indent="-228600">
              <a:buClrTx/>
              <a:buFontTx/>
            </a:pPr>
            <a:r>
              <a:t>alors commencer l’émission de la trame et </a:t>
            </a:r>
            <a:r>
              <a:rPr b="1"/>
              <a:t>maintenir l’écoute</a:t>
            </a:r>
          </a:p>
          <a:p>
            <a:pPr marL="774700" lvl="2" indent="-228600">
              <a:buClrTx/>
              <a:buFontTx/>
            </a:pPr>
            <a:r>
              <a:t>sinon =&gt; </a:t>
            </a:r>
            <a:r>
              <a:rPr i="1"/>
              <a:t>aller en (5)</a:t>
            </a:r>
          </a:p>
          <a:p>
            <a:pPr marL="533400" lvl="1" indent="-279400">
              <a:buClrTx/>
              <a:buSzPct val="70000"/>
              <a:buFontTx/>
              <a:buAutoNum type="arabicPeriod"/>
            </a:pPr>
            <a:r>
              <a:t>Pendant l’émission, </a:t>
            </a:r>
            <a:r>
              <a:rPr b="1"/>
              <a:t>si une collision est détectée</a:t>
            </a:r>
            <a:r>
              <a:t> :</a:t>
            </a:r>
            <a:br/>
            <a:r>
              <a:rPr b="1"/>
              <a:t>Alors</a:t>
            </a:r>
            <a:r>
              <a:t>  :</a:t>
            </a:r>
          </a:p>
          <a:p>
            <a:pPr marL="774700" lvl="2" indent="-228600">
              <a:buClrTx/>
              <a:buFontTx/>
            </a:pPr>
            <a:r>
              <a:t>on arrête alors immédiatement l’émission de la trame</a:t>
            </a:r>
          </a:p>
          <a:p>
            <a:pPr marL="774700" lvl="2" indent="-228600">
              <a:buClrTx/>
              <a:buFontTx/>
            </a:pPr>
            <a:r>
              <a:t>et on transmet le « </a:t>
            </a:r>
            <a:r>
              <a:rPr i="1"/>
              <a:t>JAM signal</a:t>
            </a:r>
            <a:r>
              <a:t> » afin que toutes les stations détectent la collision</a:t>
            </a:r>
          </a:p>
          <a:p>
            <a:pPr marL="774700" lvl="2" indent="-228600">
              <a:buClrTx/>
              <a:buFontTx/>
            </a:pPr>
            <a:r>
              <a:t>On attend pendant une durée aléatoire =&gt; </a:t>
            </a:r>
            <a:r>
              <a:rPr i="1"/>
              <a:t>aller en (1)</a:t>
            </a:r>
          </a:p>
          <a:p>
            <a:pPr marL="533400" lvl="1" indent="-279400">
              <a:buClrTx/>
              <a:buSzPct val="70000"/>
              <a:buFontTx/>
              <a:buAutoNum type="arabicPeriod"/>
            </a:pPr>
            <a:r>
              <a:rPr b="1"/>
              <a:t>Sinon</a:t>
            </a:r>
            <a:r>
              <a:t> : fin de transmission réussi =&gt; avis à la couche supérieure</a:t>
            </a:r>
          </a:p>
          <a:p>
            <a:pPr marL="533400" lvl="1" indent="-279400">
              <a:buClrTx/>
              <a:buSzPct val="70000"/>
              <a:buFontTx/>
              <a:buAutoNum type="arabicPeriod"/>
            </a:pPr>
            <a:r>
              <a:t>Le canal est occupé =&gt; attendre que le canal soit libre</a:t>
            </a:r>
          </a:p>
          <a:p>
            <a:pPr marL="533400" lvl="1" indent="-279400">
              <a:buClrTx/>
              <a:buSzPct val="70000"/>
              <a:buFontTx/>
              <a:buAutoNum type="arabicPeriod"/>
            </a:pPr>
            <a:r>
              <a:t>Le canal devient libre =&gt; attendre une durée aléatoire ; si nombre max. d’essais de transmission non dépassé, </a:t>
            </a:r>
            <a:r>
              <a:rPr i="1"/>
              <a:t>aller en (2)</a:t>
            </a:r>
          </a:p>
          <a:p>
            <a:pPr marL="533400" lvl="1" indent="-279400">
              <a:buClrTx/>
              <a:buSzPct val="70000"/>
              <a:buFontTx/>
              <a:buAutoNum type="arabicPeriod"/>
            </a:pPr>
            <a:r>
              <a:t>Le nombre max. d’essais de transmission est dépassé =&gt; avis d’échec à la couche supérieure</a:t>
            </a:r>
          </a:p>
        </p:txBody>
      </p:sp>
      <p:sp>
        <p:nvSpPr>
          <p:cNvPr id="1615" name="4 - La sous-couche MAC"/>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sous-couche MAC</a:t>
            </a:r>
          </a:p>
        </p:txBody>
      </p:sp>
      <p:sp>
        <p:nvSpPr>
          <p:cNvPr id="1616" name="CSMA/CD"/>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CSMA/CD</a:t>
            </a:r>
          </a:p>
        </p:txBody>
      </p:sp>
      <p:sp>
        <p:nvSpPr>
          <p:cNvPr id="1617"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618" name="pasted-image.tif" descr="pasted-image.tif"/>
          <p:cNvPicPr>
            <a:picLocks noChangeAspect="1"/>
          </p:cNvPicPr>
          <p:nvPr/>
        </p:nvPicPr>
        <p:blipFill>
          <a:blip r:embed="rId2"/>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1620" name="Rectangle"/>
          <p:cNvSpPr/>
          <p:nvPr/>
        </p:nvSpPr>
        <p:spPr>
          <a:xfrm>
            <a:off x="460623" y="5106606"/>
            <a:ext cx="8933789" cy="1978612"/>
          </a:xfrm>
          <a:prstGeom prst="rect">
            <a:avLst/>
          </a:prstGeom>
          <a:solidFill>
            <a:srgbClr val="FFFFFF"/>
          </a:solidFill>
          <a:ln w="12700">
            <a:miter lim="400000"/>
          </a:ln>
          <a:effectLst>
            <a:outerShdw blurRad="190500" dist="25400" dir="5400000" rotWithShape="0">
              <a:srgbClr val="000000"/>
            </a:outerShdw>
          </a:effectLst>
        </p:spPr>
        <p:txBody>
          <a:bodyPr lIns="50800" tIns="50800" rIns="50800" bIns="50800" anchor="ct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grpSp>
        <p:nvGrpSpPr>
          <p:cNvPr id="1623" name="Grouper"/>
          <p:cNvGrpSpPr/>
          <p:nvPr/>
        </p:nvGrpSpPr>
        <p:grpSpPr>
          <a:xfrm>
            <a:off x="317500" y="1270000"/>
            <a:ext cx="9525000" cy="38100"/>
            <a:chOff x="0" y="0"/>
            <a:chExt cx="9525000" cy="38100"/>
          </a:xfrm>
        </p:grpSpPr>
        <p:sp>
          <p:nvSpPr>
            <p:cNvPr id="1621"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622"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624"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72</a:t>
            </a:fld>
            <a:endParaRPr/>
          </a:p>
        </p:txBody>
      </p:sp>
      <p:sp>
        <p:nvSpPr>
          <p:cNvPr id="1625" name="La phase (6) est une phase de contention…"/>
          <p:cNvSpPr txBox="1">
            <a:spLocks noGrp="1"/>
          </p:cNvSpPr>
          <p:nvPr>
            <p:ph type="body" sz="half" idx="1"/>
          </p:nvPr>
        </p:nvSpPr>
        <p:spPr>
          <a:xfrm>
            <a:off x="290202" y="2057400"/>
            <a:ext cx="9152724" cy="2941853"/>
          </a:xfrm>
          <a:prstGeom prst="rect">
            <a:avLst/>
          </a:prstGeom>
        </p:spPr>
        <p:txBody>
          <a:bodyPr lIns="25400" tIns="25400" rIns="25400" bIns="25400" anchor="t"/>
          <a:lstStyle/>
          <a:p>
            <a:pPr>
              <a:spcBef>
                <a:spcPts val="1500"/>
              </a:spcBef>
            </a:pPr>
            <a:r>
              <a:t>La phase (6) est une phase de </a:t>
            </a:r>
            <a:r>
              <a:rPr b="1"/>
              <a:t>contention</a:t>
            </a:r>
          </a:p>
          <a:p>
            <a:pPr>
              <a:spcBef>
                <a:spcPts val="1500"/>
              </a:spcBef>
            </a:pPr>
            <a:r>
              <a:t>Des collisions surviennent car deux stations peuvent être en phase (2)</a:t>
            </a:r>
          </a:p>
          <a:p>
            <a:pPr>
              <a:spcBef>
                <a:spcPts val="1500"/>
              </a:spcBef>
            </a:pPr>
            <a:r>
              <a:t>La fenêtre de collision est le temps minimal d’émission pour qu’une collision soit détectée</a:t>
            </a:r>
          </a:p>
          <a:p>
            <a:pPr marL="571500" lvl="1" indent="-254000">
              <a:buSzPct val="75000"/>
              <a:buChar char="‣"/>
            </a:pPr>
            <a:r>
              <a:t>Elle vaut deux fois le temps de propagation d’une trame sur la plus grande distance</a:t>
            </a:r>
          </a:p>
          <a:p>
            <a:pPr marL="571500" lvl="1" indent="-254000">
              <a:buSzPct val="75000"/>
              <a:buChar char="‣"/>
            </a:pPr>
            <a:r>
              <a:t>Voir l’</a:t>
            </a:r>
            <a:r>
              <a:rPr u="sng">
                <a:solidFill>
                  <a:srgbClr val="1A4291"/>
                </a:solidFill>
                <a:hlinkClick r:id="rId3"/>
              </a:rPr>
              <a:t>illustration animée</a:t>
            </a:r>
          </a:p>
        </p:txBody>
      </p:sp>
      <p:sp>
        <p:nvSpPr>
          <p:cNvPr id="1626" name="4 - La sous-couche MAC"/>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sous-couche MAC</a:t>
            </a:r>
          </a:p>
        </p:txBody>
      </p:sp>
      <p:sp>
        <p:nvSpPr>
          <p:cNvPr id="1627" name="CSMA/CD"/>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CSMA/CD</a:t>
            </a:r>
          </a:p>
        </p:txBody>
      </p:sp>
      <p:sp>
        <p:nvSpPr>
          <p:cNvPr id="1628" name="Rectangle"/>
          <p:cNvSpPr/>
          <p:nvPr/>
        </p:nvSpPr>
        <p:spPr>
          <a:xfrm>
            <a:off x="864766" y="5767415"/>
            <a:ext cx="762001" cy="660401"/>
          </a:xfrm>
          <a:prstGeom prst="rect">
            <a:avLst/>
          </a:prstGeom>
          <a:blipFill>
            <a:blip r:embed="rId4"/>
          </a:blipFill>
          <a:ln w="12700">
            <a:miter lim="400000"/>
          </a:ln>
        </p:spPr>
        <p:txBody>
          <a:bodyPr lIns="50800" tIns="50800" rIns="50800" bIns="50800" anchor="ct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pic>
        <p:nvPicPr>
          <p:cNvPr id="1629" name="Ligne Ligne" descr="Ligne Ligne"/>
          <p:cNvPicPr>
            <a:picLocks/>
          </p:cNvPicPr>
          <p:nvPr/>
        </p:nvPicPr>
        <p:blipFill>
          <a:blip r:embed="rId5"/>
          <a:stretch>
            <a:fillRect/>
          </a:stretch>
        </p:blipFill>
        <p:spPr>
          <a:xfrm>
            <a:off x="1501171" y="6471058"/>
            <a:ext cx="6655639" cy="50801"/>
          </a:xfrm>
          <a:prstGeom prst="rect">
            <a:avLst/>
          </a:prstGeom>
        </p:spPr>
      </p:pic>
      <p:pic>
        <p:nvPicPr>
          <p:cNvPr id="1631" name="Ligne Ligne" descr="Ligne Ligne"/>
          <p:cNvPicPr>
            <a:picLocks/>
          </p:cNvPicPr>
          <p:nvPr/>
        </p:nvPicPr>
        <p:blipFill>
          <a:blip r:embed="rId6"/>
          <a:stretch>
            <a:fillRect/>
          </a:stretch>
        </p:blipFill>
        <p:spPr>
          <a:xfrm rot="16200000">
            <a:off x="1082640" y="6072215"/>
            <a:ext cx="1158114" cy="50801"/>
          </a:xfrm>
          <a:prstGeom prst="rect">
            <a:avLst/>
          </a:prstGeom>
        </p:spPr>
      </p:pic>
      <p:pic>
        <p:nvPicPr>
          <p:cNvPr id="1633" name="Ligne Ligne" descr="Ligne Ligne"/>
          <p:cNvPicPr>
            <a:picLocks/>
          </p:cNvPicPr>
          <p:nvPr/>
        </p:nvPicPr>
        <p:blipFill>
          <a:blip r:embed="rId6"/>
          <a:stretch>
            <a:fillRect/>
          </a:stretch>
        </p:blipFill>
        <p:spPr>
          <a:xfrm rot="16200000">
            <a:off x="7382449" y="6072215"/>
            <a:ext cx="1158114" cy="50801"/>
          </a:xfrm>
          <a:prstGeom prst="rect">
            <a:avLst/>
          </a:prstGeom>
        </p:spPr>
      </p:pic>
      <p:sp>
        <p:nvSpPr>
          <p:cNvPr id="1635" name="Rectangle"/>
          <p:cNvSpPr/>
          <p:nvPr/>
        </p:nvSpPr>
        <p:spPr>
          <a:xfrm>
            <a:off x="8010519" y="5767415"/>
            <a:ext cx="857214" cy="660401"/>
          </a:xfrm>
          <a:prstGeom prst="rect">
            <a:avLst/>
          </a:prstGeom>
          <a:blipFill>
            <a:blip r:embed="rId7"/>
          </a:blipFill>
          <a:ln w="12700">
            <a:miter lim="400000"/>
          </a:ln>
        </p:spPr>
        <p:txBody>
          <a:bodyPr lIns="50800" tIns="50800" rIns="50800" bIns="50800" anchor="ct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sp>
        <p:nvSpPr>
          <p:cNvPr id="1636" name="Étoile"/>
          <p:cNvSpPr/>
          <p:nvPr/>
        </p:nvSpPr>
        <p:spPr>
          <a:xfrm>
            <a:off x="6933417" y="5420177"/>
            <a:ext cx="1026720" cy="13548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233" y="7138"/>
                </a:lnTo>
                <a:lnTo>
                  <a:pt x="17849" y="2605"/>
                </a:lnTo>
                <a:lnTo>
                  <a:pt x="14428" y="9009"/>
                </a:lnTo>
                <a:lnTo>
                  <a:pt x="21600" y="9202"/>
                </a:lnTo>
                <a:lnTo>
                  <a:pt x="14926" y="11874"/>
                </a:lnTo>
                <a:lnTo>
                  <a:pt x="20297" y="16704"/>
                </a:lnTo>
                <a:lnTo>
                  <a:pt x="13493" y="14394"/>
                </a:lnTo>
                <a:lnTo>
                  <a:pt x="14551" y="21600"/>
                </a:lnTo>
                <a:lnTo>
                  <a:pt x="10800" y="15390"/>
                </a:lnTo>
                <a:lnTo>
                  <a:pt x="7049" y="21600"/>
                </a:lnTo>
                <a:lnTo>
                  <a:pt x="8107" y="14394"/>
                </a:lnTo>
                <a:lnTo>
                  <a:pt x="1303" y="16704"/>
                </a:lnTo>
                <a:lnTo>
                  <a:pt x="6674" y="11874"/>
                </a:lnTo>
                <a:lnTo>
                  <a:pt x="0" y="9202"/>
                </a:lnTo>
                <a:lnTo>
                  <a:pt x="7172" y="9009"/>
                </a:lnTo>
                <a:lnTo>
                  <a:pt x="3751" y="2605"/>
                </a:lnTo>
                <a:lnTo>
                  <a:pt x="9367" y="7138"/>
                </a:lnTo>
                <a:close/>
              </a:path>
            </a:pathLst>
          </a:custGeom>
          <a:solidFill>
            <a:schemeClr val="accent4">
              <a:satOff val="8299"/>
              <a:lumOff val="-11818"/>
            </a:schemeClr>
          </a:solidFill>
          <a:ln w="12700">
            <a:miter lim="400000"/>
          </a:ln>
        </p:spPr>
        <p:txBody>
          <a:bodyPr lIns="50800" tIns="50800" rIns="50800" bIns="50800" anchor="ct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sp>
        <p:nvSpPr>
          <p:cNvPr id="1637" name="Étoile"/>
          <p:cNvSpPr/>
          <p:nvPr/>
        </p:nvSpPr>
        <p:spPr>
          <a:xfrm>
            <a:off x="6885773" y="5420177"/>
            <a:ext cx="1026720" cy="13548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233" y="7138"/>
                </a:lnTo>
                <a:lnTo>
                  <a:pt x="17849" y="2605"/>
                </a:lnTo>
                <a:lnTo>
                  <a:pt x="14428" y="9009"/>
                </a:lnTo>
                <a:lnTo>
                  <a:pt x="21600" y="9202"/>
                </a:lnTo>
                <a:lnTo>
                  <a:pt x="14926" y="11874"/>
                </a:lnTo>
                <a:lnTo>
                  <a:pt x="20297" y="16704"/>
                </a:lnTo>
                <a:lnTo>
                  <a:pt x="13493" y="14394"/>
                </a:lnTo>
                <a:lnTo>
                  <a:pt x="14551" y="21600"/>
                </a:lnTo>
                <a:lnTo>
                  <a:pt x="10800" y="15390"/>
                </a:lnTo>
                <a:lnTo>
                  <a:pt x="7049" y="21600"/>
                </a:lnTo>
                <a:lnTo>
                  <a:pt x="8107" y="14394"/>
                </a:lnTo>
                <a:lnTo>
                  <a:pt x="1303" y="16704"/>
                </a:lnTo>
                <a:lnTo>
                  <a:pt x="6674" y="11874"/>
                </a:lnTo>
                <a:lnTo>
                  <a:pt x="0" y="9202"/>
                </a:lnTo>
                <a:lnTo>
                  <a:pt x="7172" y="9009"/>
                </a:lnTo>
                <a:lnTo>
                  <a:pt x="3751" y="2605"/>
                </a:lnTo>
                <a:lnTo>
                  <a:pt x="9367" y="7138"/>
                </a:lnTo>
                <a:close/>
              </a:path>
            </a:pathLst>
          </a:custGeom>
          <a:solidFill>
            <a:schemeClr val="accent4">
              <a:satOff val="8299"/>
              <a:lumOff val="-11818"/>
            </a:schemeClr>
          </a:solidFill>
          <a:ln w="12700">
            <a:miter lim="400000"/>
          </a:ln>
        </p:spPr>
        <p:txBody>
          <a:bodyPr lIns="50800" tIns="50800" rIns="50800" bIns="50800" anchor="ct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sp>
        <p:nvSpPr>
          <p:cNvPr id="1638" name="Fig 3.8 - Fenêtre de collision"/>
          <p:cNvSpPr txBox="1"/>
          <p:nvPr/>
        </p:nvSpPr>
        <p:spPr>
          <a:xfrm>
            <a:off x="625449" y="7188200"/>
            <a:ext cx="3042643"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3.8 - Fenêtre de collision</a:t>
            </a:r>
          </a:p>
        </p:txBody>
      </p:sp>
      <p:sp>
        <p:nvSpPr>
          <p:cNvPr id="1639"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640" name="pasted-image.tif" descr="pasted-image.tif"/>
          <p:cNvPicPr>
            <a:picLocks noChangeAspect="1"/>
          </p:cNvPicPr>
          <p:nvPr/>
        </p:nvPicPr>
        <p:blipFill>
          <a:blip r:embed="rId8"/>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fill="hold" nodeType="clickEffect">
                                  <p:stCondLst>
                                    <p:cond delay="0"/>
                                  </p:stCondLst>
                                  <p:childTnLst>
                                    <p:animMotion origin="layout" path="M 0.000000 0.000000 L 0.620555 -0.000734" pathEditMode="relative">
                                      <p:cBhvr>
                                        <p:cTn id="6" dur="5000" fill="hold"/>
                                        <p:tgtEl>
                                          <p:spTgt spid="1628"/>
                                        </p:tgtEl>
                                        <p:attrNameLst>
                                          <p:attrName>ppt_x</p:attrName>
                                          <p:attrName>ppt_y</p:attrName>
                                        </p:attrNameLst>
                                      </p:cBhvr>
                                    </p:animMotion>
                                  </p:childTnLst>
                                </p:cTn>
                              </p:par>
                            </p:childTnLst>
                          </p:cTn>
                        </p:par>
                        <p:par>
                          <p:cTn id="7" fill="hold">
                            <p:stCondLst>
                              <p:cond delay="5000"/>
                            </p:stCondLst>
                            <p:childTnLst>
                              <p:par>
                                <p:cTn id="8" presetID="10" presetClass="entr" fill="hold" grpId="2" nodeType="afterEffect">
                                  <p:stCondLst>
                                    <p:cond delay="4500"/>
                                  </p:stCondLst>
                                  <p:iterate>
                                    <p:tmAbs val="0"/>
                                  </p:iterate>
                                  <p:childTnLst>
                                    <p:set>
                                      <p:cBhvr>
                                        <p:cTn id="9" fill="hold"/>
                                        <p:tgtEl>
                                          <p:spTgt spid="1635"/>
                                        </p:tgtEl>
                                        <p:attrNameLst>
                                          <p:attrName>style.visibility</p:attrName>
                                        </p:attrNameLst>
                                      </p:cBhvr>
                                      <p:to>
                                        <p:strVal val="visible"/>
                                      </p:to>
                                    </p:set>
                                    <p:animEffect transition="in" filter="fade">
                                      <p:cBhvr>
                                        <p:cTn id="10" dur="0"/>
                                        <p:tgtEl>
                                          <p:spTgt spid="1635"/>
                                        </p:tgtEl>
                                      </p:cBhvr>
                                    </p:animEffect>
                                  </p:childTnLst>
                                </p:cTn>
                              </p:par>
                            </p:childTnLst>
                          </p:cTn>
                        </p:par>
                        <p:par>
                          <p:cTn id="11" fill="hold">
                            <p:stCondLst>
                              <p:cond delay="0"/>
                            </p:stCondLst>
                            <p:childTnLst>
                              <p:par>
                                <p:cTn id="12" presetID="-1" presetClass="path" presetSubtype="0" fill="hold" nodeType="afterEffect">
                                  <p:stCondLst>
                                    <p:cond delay="0"/>
                                  </p:stCondLst>
                                  <p:childTnLst>
                                    <p:animMotion origin="layout" path="M 0.000000 0.000000 L -0.098064 -0.000409" pathEditMode="relative">
                                      <p:cBhvr>
                                        <p:cTn id="13" dur="1000" fill="hold"/>
                                        <p:tgtEl>
                                          <p:spTgt spid="1635"/>
                                        </p:tgtEl>
                                        <p:attrNameLst>
                                          <p:attrName>ppt_x</p:attrName>
                                          <p:attrName>ppt_y</p:attrName>
                                        </p:attrNameLst>
                                      </p:cBhvr>
                                    </p:animMotion>
                                  </p:childTnLst>
                                </p:cTn>
                              </p:par>
                            </p:childTnLst>
                          </p:cTn>
                        </p:par>
                        <p:par>
                          <p:cTn id="14" fill="hold">
                            <p:stCondLst>
                              <p:cond delay="1000"/>
                            </p:stCondLst>
                            <p:childTnLst>
                              <p:par>
                                <p:cTn id="15" presetID="10" presetClass="entr" fill="hold" grpId="4" nodeType="afterEffect">
                                  <p:stCondLst>
                                    <p:cond delay="0"/>
                                  </p:stCondLst>
                                  <p:iterate>
                                    <p:tmAbs val="0"/>
                                  </p:iterate>
                                  <p:childTnLst>
                                    <p:set>
                                      <p:cBhvr>
                                        <p:cTn id="16" fill="hold"/>
                                        <p:tgtEl>
                                          <p:spTgt spid="1636"/>
                                        </p:tgtEl>
                                        <p:attrNameLst>
                                          <p:attrName>style.visibility</p:attrName>
                                        </p:attrNameLst>
                                      </p:cBhvr>
                                      <p:to>
                                        <p:strVal val="visible"/>
                                      </p:to>
                                    </p:set>
                                    <p:animEffect transition="in" filter="fade">
                                      <p:cBhvr>
                                        <p:cTn id="17" dur="0"/>
                                        <p:tgtEl>
                                          <p:spTgt spid="1636"/>
                                        </p:tgtEl>
                                      </p:cBhvr>
                                    </p:animEffect>
                                  </p:childTnLst>
                                </p:cTn>
                              </p:par>
                            </p:childTnLst>
                          </p:cTn>
                        </p:par>
                        <p:par>
                          <p:cTn id="18" fill="hold">
                            <p:stCondLst>
                              <p:cond delay="1000"/>
                            </p:stCondLst>
                            <p:childTnLst>
                              <p:par>
                                <p:cTn id="19" presetID="10" presetClass="entr" fill="hold" grpId="5" nodeType="afterEffect">
                                  <p:stCondLst>
                                    <p:cond delay="0"/>
                                  </p:stCondLst>
                                  <p:iterate>
                                    <p:tmAbs val="0"/>
                                  </p:iterate>
                                  <p:childTnLst>
                                    <p:set>
                                      <p:cBhvr>
                                        <p:cTn id="20" fill="hold"/>
                                        <p:tgtEl>
                                          <p:spTgt spid="1637"/>
                                        </p:tgtEl>
                                        <p:attrNameLst>
                                          <p:attrName>style.visibility</p:attrName>
                                        </p:attrNameLst>
                                      </p:cBhvr>
                                      <p:to>
                                        <p:strVal val="visible"/>
                                      </p:to>
                                    </p:set>
                                    <p:animEffect transition="in" filter="fade">
                                      <p:cBhvr>
                                        <p:cTn id="21" dur="0"/>
                                        <p:tgtEl>
                                          <p:spTgt spid="1637"/>
                                        </p:tgtEl>
                                      </p:cBhvr>
                                    </p:animEffect>
                                  </p:childTnLst>
                                </p:cTn>
                              </p:par>
                            </p:childTnLst>
                          </p:cTn>
                        </p:par>
                        <p:par>
                          <p:cTn id="22" fill="hold">
                            <p:stCondLst>
                              <p:cond delay="0"/>
                            </p:stCondLst>
                            <p:childTnLst>
                              <p:par>
                                <p:cTn id="23" presetID="9" presetClass="emph" fill="hold" grpId="6" nodeType="afterEffect">
                                  <p:stCondLst>
                                    <p:cond delay="0"/>
                                  </p:stCondLst>
                                  <p:childTnLst>
                                    <p:set>
                                      <p:cBhvr>
                                        <p:cTn id="24" dur="indefinite" fill="hold"/>
                                        <p:tgtEl>
                                          <p:spTgt spid="1628"/>
                                        </p:tgtEl>
                                        <p:attrNameLst>
                                          <p:attrName>style.opacity</p:attrName>
                                        </p:attrNameLst>
                                      </p:cBhvr>
                                      <p:to>
                                        <p:strVal val="0.00"/>
                                      </p:to>
                                    </p:set>
                                    <p:animEffect filter="image" prLst="opacity: 0.00; ">
                                      <p:cBhvr>
                                        <p:cTn id="25" dur="indefinite" fill="hold"/>
                                        <p:tgtEl>
                                          <p:spTgt spid="1628"/>
                                        </p:tgtEl>
                                      </p:cBhvr>
                                    </p:animEffect>
                                  </p:childTnLst>
                                </p:cTn>
                              </p:par>
                            </p:childTnLst>
                          </p:cTn>
                        </p:par>
                        <p:par>
                          <p:cTn id="26" fill="hold">
                            <p:stCondLst>
                              <p:cond delay="0"/>
                            </p:stCondLst>
                            <p:childTnLst>
                              <p:par>
                                <p:cTn id="27" presetID="9" presetClass="emph" fill="hold" grpId="7" nodeType="withEffect">
                                  <p:stCondLst>
                                    <p:cond delay="0"/>
                                  </p:stCondLst>
                                  <p:childTnLst>
                                    <p:set>
                                      <p:cBhvr>
                                        <p:cTn id="28" dur="indefinite" fill="hold"/>
                                        <p:tgtEl>
                                          <p:spTgt spid="1635"/>
                                        </p:tgtEl>
                                        <p:attrNameLst>
                                          <p:attrName>style.opacity</p:attrName>
                                        </p:attrNameLst>
                                      </p:cBhvr>
                                      <p:to>
                                        <p:strVal val="0.00"/>
                                      </p:to>
                                    </p:set>
                                    <p:animEffect filter="image" prLst="opacity: 0.00; ">
                                      <p:cBhvr>
                                        <p:cTn id="29" dur="indefinite" fill="hold"/>
                                        <p:tgtEl>
                                          <p:spTgt spid="1635"/>
                                        </p:tgtEl>
                                      </p:cBhvr>
                                    </p:animEffect>
                                  </p:childTnLst>
                                </p:cTn>
                              </p:par>
                            </p:childTnLst>
                          </p:cTn>
                        </p:par>
                        <p:par>
                          <p:cTn id="30" fill="hold">
                            <p:stCondLst>
                              <p:cond delay="0"/>
                            </p:stCondLst>
                            <p:childTnLst>
                              <p:par>
                                <p:cTn id="31" presetID="-1" presetClass="path" presetSubtype="0" fill="hold" nodeType="afterEffect">
                                  <p:stCondLst>
                                    <p:cond delay="0"/>
                                  </p:stCondLst>
                                  <p:childTnLst>
                                    <p:animMotion origin="layout" path="M 0.000000 0.000000 L -0.577046 -0.002039" pathEditMode="relative">
                                      <p:cBhvr>
                                        <p:cTn id="32" dur="5000" fill="hold"/>
                                        <p:tgtEl>
                                          <p:spTgt spid="1636"/>
                                        </p:tgtEl>
                                        <p:attrNameLst>
                                          <p:attrName>ppt_x</p:attrName>
                                          <p:attrName>ppt_y</p:attrName>
                                        </p:attrNameLst>
                                      </p:cBhvr>
                                    </p:animMotion>
                                  </p:childTnLst>
                                </p:cTn>
                              </p:par>
                            </p:childTnLst>
                          </p:cTn>
                        </p:par>
                        <p:par>
                          <p:cTn id="33" fill="hold">
                            <p:stCondLst>
                              <p:cond delay="0"/>
                            </p:stCondLst>
                            <p:childTnLst>
                              <p:par>
                                <p:cTn id="34" presetID="-1" presetClass="path" presetSubtype="0" fill="hold" nodeType="withEffect">
                                  <p:stCondLst>
                                    <p:cond delay="0"/>
                                  </p:stCondLst>
                                  <p:childTnLst>
                                    <p:animMotion origin="layout" path="M 0.000000 0.000000 L 0.075943 -0.002039" pathEditMode="relative">
                                      <p:cBhvr>
                                        <p:cTn id="35" dur="500" fill="hold"/>
                                        <p:tgtEl>
                                          <p:spTgt spid="163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 grpId="6" animBg="1" advAuto="0"/>
      <p:bldP spid="1635" grpId="2" animBg="1" advAuto="0"/>
      <p:bldP spid="1635" grpId="7" animBg="1" advAuto="0"/>
      <p:bldP spid="1636" grpId="4" animBg="1" advAuto="0"/>
      <p:bldP spid="1637" grpId="5" animBg="1" advAuto="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1644" name="Rectangle"/>
          <p:cNvSpPr/>
          <p:nvPr/>
        </p:nvSpPr>
        <p:spPr>
          <a:xfrm>
            <a:off x="460623" y="5106606"/>
            <a:ext cx="8933789" cy="1978612"/>
          </a:xfrm>
          <a:prstGeom prst="rect">
            <a:avLst/>
          </a:prstGeom>
          <a:solidFill>
            <a:srgbClr val="FFFFFF"/>
          </a:solidFill>
          <a:ln w="12700">
            <a:miter lim="400000"/>
          </a:ln>
          <a:effectLst>
            <a:outerShdw blurRad="190500" dist="25400" dir="5400000" rotWithShape="0">
              <a:srgbClr val="000000"/>
            </a:outerShdw>
          </a:effectLst>
        </p:spPr>
        <p:txBody>
          <a:bodyPr lIns="50800" tIns="50800" rIns="50800" bIns="50800" anchor="ct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sp>
        <p:nvSpPr>
          <p:cNvPr id="1645" name="Fig 3.8 - Fenêtre de collision"/>
          <p:cNvSpPr txBox="1"/>
          <p:nvPr/>
        </p:nvSpPr>
        <p:spPr>
          <a:xfrm>
            <a:off x="625449" y="7188200"/>
            <a:ext cx="3042643"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3.8 - Fenêtre de collision</a:t>
            </a:r>
          </a:p>
        </p:txBody>
      </p:sp>
      <p:grpSp>
        <p:nvGrpSpPr>
          <p:cNvPr id="1648" name="Grouper"/>
          <p:cNvGrpSpPr/>
          <p:nvPr/>
        </p:nvGrpSpPr>
        <p:grpSpPr>
          <a:xfrm>
            <a:off x="317500" y="1270000"/>
            <a:ext cx="9525000" cy="38100"/>
            <a:chOff x="0" y="0"/>
            <a:chExt cx="9525000" cy="38100"/>
          </a:xfrm>
        </p:grpSpPr>
        <p:sp>
          <p:nvSpPr>
            <p:cNvPr id="1646"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647"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649"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73</a:t>
            </a:fld>
            <a:endParaRPr/>
          </a:p>
        </p:txBody>
      </p:sp>
      <p:sp>
        <p:nvSpPr>
          <p:cNvPr id="1650" name="4 - La sous-couche MAC"/>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sous-couche MAC</a:t>
            </a:r>
          </a:p>
        </p:txBody>
      </p:sp>
      <p:sp>
        <p:nvSpPr>
          <p:cNvPr id="1651" name="CSMA/CD"/>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CSMA/CD</a:t>
            </a:r>
          </a:p>
        </p:txBody>
      </p:sp>
      <p:sp>
        <p:nvSpPr>
          <p:cNvPr id="1652" name="Rectangle"/>
          <p:cNvSpPr/>
          <p:nvPr/>
        </p:nvSpPr>
        <p:spPr>
          <a:xfrm>
            <a:off x="864766" y="5767415"/>
            <a:ext cx="762001" cy="660401"/>
          </a:xfrm>
          <a:prstGeom prst="rect">
            <a:avLst/>
          </a:prstGeom>
          <a:blipFill>
            <a:blip r:embed="rId3"/>
          </a:blipFill>
          <a:ln w="12700">
            <a:miter lim="400000"/>
          </a:ln>
        </p:spPr>
        <p:txBody>
          <a:bodyPr lIns="50800" tIns="50800" rIns="50800" bIns="50800" anchor="ct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pic>
        <p:nvPicPr>
          <p:cNvPr id="1653" name="Ligne Ligne" descr="Ligne Ligne"/>
          <p:cNvPicPr>
            <a:picLocks/>
          </p:cNvPicPr>
          <p:nvPr/>
        </p:nvPicPr>
        <p:blipFill>
          <a:blip r:embed="rId4"/>
          <a:stretch>
            <a:fillRect/>
          </a:stretch>
        </p:blipFill>
        <p:spPr>
          <a:xfrm>
            <a:off x="1501171" y="6471058"/>
            <a:ext cx="6655639" cy="50801"/>
          </a:xfrm>
          <a:prstGeom prst="rect">
            <a:avLst/>
          </a:prstGeom>
        </p:spPr>
      </p:pic>
      <p:pic>
        <p:nvPicPr>
          <p:cNvPr id="1655" name="Ligne Ligne" descr="Ligne Ligne"/>
          <p:cNvPicPr>
            <a:picLocks/>
          </p:cNvPicPr>
          <p:nvPr/>
        </p:nvPicPr>
        <p:blipFill>
          <a:blip r:embed="rId5"/>
          <a:stretch>
            <a:fillRect/>
          </a:stretch>
        </p:blipFill>
        <p:spPr>
          <a:xfrm rot="16200000">
            <a:off x="1082640" y="6072215"/>
            <a:ext cx="1158114" cy="50801"/>
          </a:xfrm>
          <a:prstGeom prst="rect">
            <a:avLst/>
          </a:prstGeom>
        </p:spPr>
      </p:pic>
      <p:pic>
        <p:nvPicPr>
          <p:cNvPr id="1657" name="Ligne Ligne" descr="Ligne Ligne"/>
          <p:cNvPicPr>
            <a:picLocks/>
          </p:cNvPicPr>
          <p:nvPr/>
        </p:nvPicPr>
        <p:blipFill>
          <a:blip r:embed="rId5"/>
          <a:stretch>
            <a:fillRect/>
          </a:stretch>
        </p:blipFill>
        <p:spPr>
          <a:xfrm rot="16200000">
            <a:off x="7382449" y="6072215"/>
            <a:ext cx="1158114" cy="50801"/>
          </a:xfrm>
          <a:prstGeom prst="rect">
            <a:avLst/>
          </a:prstGeom>
        </p:spPr>
      </p:pic>
      <p:sp>
        <p:nvSpPr>
          <p:cNvPr id="1659" name="Rectangle"/>
          <p:cNvSpPr/>
          <p:nvPr/>
        </p:nvSpPr>
        <p:spPr>
          <a:xfrm>
            <a:off x="8010519" y="5767415"/>
            <a:ext cx="857214" cy="660401"/>
          </a:xfrm>
          <a:prstGeom prst="rect">
            <a:avLst/>
          </a:prstGeom>
          <a:blipFill>
            <a:blip r:embed="rId6"/>
          </a:blipFill>
          <a:ln w="12700">
            <a:miter lim="400000"/>
          </a:ln>
        </p:spPr>
        <p:txBody>
          <a:bodyPr lIns="50800" tIns="50800" rIns="50800" bIns="50800" anchor="ct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sp>
        <p:nvSpPr>
          <p:cNvPr id="1660" name="Étoile"/>
          <p:cNvSpPr/>
          <p:nvPr/>
        </p:nvSpPr>
        <p:spPr>
          <a:xfrm>
            <a:off x="6933417" y="5420177"/>
            <a:ext cx="1026720" cy="13548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233" y="7138"/>
                </a:lnTo>
                <a:lnTo>
                  <a:pt x="17849" y="2605"/>
                </a:lnTo>
                <a:lnTo>
                  <a:pt x="14428" y="9009"/>
                </a:lnTo>
                <a:lnTo>
                  <a:pt x="21600" y="9202"/>
                </a:lnTo>
                <a:lnTo>
                  <a:pt x="14926" y="11874"/>
                </a:lnTo>
                <a:lnTo>
                  <a:pt x="20297" y="16704"/>
                </a:lnTo>
                <a:lnTo>
                  <a:pt x="13493" y="14394"/>
                </a:lnTo>
                <a:lnTo>
                  <a:pt x="14551" y="21600"/>
                </a:lnTo>
                <a:lnTo>
                  <a:pt x="10800" y="15390"/>
                </a:lnTo>
                <a:lnTo>
                  <a:pt x="7049" y="21600"/>
                </a:lnTo>
                <a:lnTo>
                  <a:pt x="8107" y="14394"/>
                </a:lnTo>
                <a:lnTo>
                  <a:pt x="1303" y="16704"/>
                </a:lnTo>
                <a:lnTo>
                  <a:pt x="6674" y="11874"/>
                </a:lnTo>
                <a:lnTo>
                  <a:pt x="0" y="9202"/>
                </a:lnTo>
                <a:lnTo>
                  <a:pt x="7172" y="9009"/>
                </a:lnTo>
                <a:lnTo>
                  <a:pt x="3751" y="2605"/>
                </a:lnTo>
                <a:lnTo>
                  <a:pt x="9367" y="7138"/>
                </a:lnTo>
                <a:close/>
              </a:path>
            </a:pathLst>
          </a:custGeom>
          <a:solidFill>
            <a:schemeClr val="accent4">
              <a:satOff val="8299"/>
              <a:lumOff val="-11818"/>
            </a:schemeClr>
          </a:solidFill>
          <a:ln w="12700">
            <a:miter lim="400000"/>
          </a:ln>
        </p:spPr>
        <p:txBody>
          <a:bodyPr lIns="50800" tIns="50800" rIns="50800" bIns="50800" anchor="ct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sp>
        <p:nvSpPr>
          <p:cNvPr id="1661" name="Étoile"/>
          <p:cNvSpPr/>
          <p:nvPr/>
        </p:nvSpPr>
        <p:spPr>
          <a:xfrm>
            <a:off x="6885773" y="5420177"/>
            <a:ext cx="1026720" cy="13548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233" y="7138"/>
                </a:lnTo>
                <a:lnTo>
                  <a:pt x="17849" y="2605"/>
                </a:lnTo>
                <a:lnTo>
                  <a:pt x="14428" y="9009"/>
                </a:lnTo>
                <a:lnTo>
                  <a:pt x="21600" y="9202"/>
                </a:lnTo>
                <a:lnTo>
                  <a:pt x="14926" y="11874"/>
                </a:lnTo>
                <a:lnTo>
                  <a:pt x="20297" y="16704"/>
                </a:lnTo>
                <a:lnTo>
                  <a:pt x="13493" y="14394"/>
                </a:lnTo>
                <a:lnTo>
                  <a:pt x="14551" y="21600"/>
                </a:lnTo>
                <a:lnTo>
                  <a:pt x="10800" y="15390"/>
                </a:lnTo>
                <a:lnTo>
                  <a:pt x="7049" y="21600"/>
                </a:lnTo>
                <a:lnTo>
                  <a:pt x="8107" y="14394"/>
                </a:lnTo>
                <a:lnTo>
                  <a:pt x="1303" y="16704"/>
                </a:lnTo>
                <a:lnTo>
                  <a:pt x="6674" y="11874"/>
                </a:lnTo>
                <a:lnTo>
                  <a:pt x="0" y="9202"/>
                </a:lnTo>
                <a:lnTo>
                  <a:pt x="7172" y="9009"/>
                </a:lnTo>
                <a:lnTo>
                  <a:pt x="3751" y="2605"/>
                </a:lnTo>
                <a:lnTo>
                  <a:pt x="9367" y="7138"/>
                </a:lnTo>
                <a:close/>
              </a:path>
            </a:pathLst>
          </a:custGeom>
          <a:solidFill>
            <a:schemeClr val="accent4">
              <a:satOff val="8299"/>
              <a:lumOff val="-11818"/>
            </a:schemeClr>
          </a:solidFill>
          <a:ln w="12700">
            <a:miter lim="400000"/>
          </a:ln>
        </p:spPr>
        <p:txBody>
          <a:bodyPr lIns="50800" tIns="50800" rIns="50800" bIns="50800" anchor="ct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sp>
        <p:nvSpPr>
          <p:cNvPr id="1662" name="La phase (6) est une phase de contention…"/>
          <p:cNvSpPr txBox="1">
            <a:spLocks noGrp="1"/>
          </p:cNvSpPr>
          <p:nvPr>
            <p:ph type="body" sz="half" idx="1"/>
          </p:nvPr>
        </p:nvSpPr>
        <p:spPr>
          <a:xfrm>
            <a:off x="290202" y="2057400"/>
            <a:ext cx="9152724" cy="2941853"/>
          </a:xfrm>
          <a:prstGeom prst="rect">
            <a:avLst/>
          </a:prstGeom>
        </p:spPr>
        <p:txBody>
          <a:bodyPr lIns="25400" tIns="25400" rIns="25400" bIns="25400" anchor="t"/>
          <a:lstStyle/>
          <a:p>
            <a:pPr>
              <a:spcBef>
                <a:spcPts val="1500"/>
              </a:spcBef>
            </a:pPr>
            <a:r>
              <a:t>La phase (6) est une phase de </a:t>
            </a:r>
            <a:r>
              <a:rPr b="1"/>
              <a:t>contention</a:t>
            </a:r>
          </a:p>
          <a:p>
            <a:pPr>
              <a:spcBef>
                <a:spcPts val="1500"/>
              </a:spcBef>
            </a:pPr>
            <a:r>
              <a:t>Des collisions surviennent car deux stations peuvent être en phase (2)</a:t>
            </a:r>
          </a:p>
          <a:p>
            <a:pPr>
              <a:spcBef>
                <a:spcPts val="1500"/>
              </a:spcBef>
            </a:pPr>
            <a:r>
              <a:t>La fenêtre de collision est le temps minimal d’émission pour qu’une collision soit détectée</a:t>
            </a:r>
          </a:p>
          <a:p>
            <a:pPr marL="571500" lvl="1" indent="-254000">
              <a:buSzPct val="75000"/>
              <a:buChar char="‣"/>
            </a:pPr>
            <a:r>
              <a:t>Elle vaut deux fois le temps de propagation d’une trame sur la plus grande distance</a:t>
            </a:r>
          </a:p>
          <a:p>
            <a:pPr marL="571500" lvl="1" indent="-254000">
              <a:buSzPct val="75000"/>
              <a:buChar char="‣"/>
            </a:pPr>
            <a:r>
              <a:t>Voir l’</a:t>
            </a:r>
            <a:r>
              <a:rPr u="sng">
                <a:solidFill>
                  <a:srgbClr val="1A4291"/>
                </a:solidFill>
                <a:hlinkClick r:id="rId7"/>
              </a:rPr>
              <a:t>illustration animée</a:t>
            </a:r>
          </a:p>
        </p:txBody>
      </p:sp>
      <p:sp>
        <p:nvSpPr>
          <p:cNvPr id="1663"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664" name="pasted-image.tif" descr="pasted-image.tif"/>
          <p:cNvPicPr>
            <a:picLocks noChangeAspect="1"/>
          </p:cNvPicPr>
          <p:nvPr/>
        </p:nvPicPr>
        <p:blipFill>
          <a:blip r:embed="rId8"/>
          <a:stretch>
            <a:fillRect/>
          </a:stretch>
        </p:blipFill>
        <p:spPr>
          <a:xfrm>
            <a:off x="6683078" y="2692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fill="hold" nodeType="clickEffect">
                                  <p:stCondLst>
                                    <p:cond delay="0"/>
                                  </p:stCondLst>
                                  <p:childTnLst>
                                    <p:animMotion origin="layout" path="M 0.000000 0.000000 L 0.547870 -0.000000" pathEditMode="relative">
                                      <p:cBhvr>
                                        <p:cTn id="6" dur="4500" fill="hold"/>
                                        <p:tgtEl>
                                          <p:spTgt spid="1652"/>
                                        </p:tgtEl>
                                        <p:attrNameLst>
                                          <p:attrName>ppt_x</p:attrName>
                                          <p:attrName>ppt_y</p:attrName>
                                        </p:attrNameLst>
                                      </p:cBhvr>
                                    </p:animMotion>
                                  </p:childTnLst>
                                </p:cTn>
                              </p:par>
                            </p:childTnLst>
                          </p:cTn>
                        </p:par>
                        <p:par>
                          <p:cTn id="7" fill="hold">
                            <p:stCondLst>
                              <p:cond delay="4500"/>
                            </p:stCondLst>
                            <p:childTnLst>
                              <p:par>
                                <p:cTn id="8" presetID="10" presetClass="entr" fill="hold" grpId="2" nodeType="afterEffect">
                                  <p:stCondLst>
                                    <p:cond delay="4500"/>
                                  </p:stCondLst>
                                  <p:iterate>
                                    <p:tmAbs val="0"/>
                                  </p:iterate>
                                  <p:childTnLst>
                                    <p:set>
                                      <p:cBhvr>
                                        <p:cTn id="9" fill="hold"/>
                                        <p:tgtEl>
                                          <p:spTgt spid="1659"/>
                                        </p:tgtEl>
                                        <p:attrNameLst>
                                          <p:attrName>style.visibility</p:attrName>
                                        </p:attrNameLst>
                                      </p:cBhvr>
                                      <p:to>
                                        <p:strVal val="visible"/>
                                      </p:to>
                                    </p:set>
                                    <p:animEffect transition="in" filter="fade">
                                      <p:cBhvr>
                                        <p:cTn id="10" dur="0"/>
                                        <p:tgtEl>
                                          <p:spTgt spid="165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nodeType="clickEffect">
                                  <p:stCondLst>
                                    <p:cond delay="0"/>
                                  </p:stCondLst>
                                  <p:childTnLst>
                                    <p:animMotion origin="layout" path="M 0.547870 -0.000000 L 0.621934 -0.000000" pathEditMode="relative">
                                      <p:cBhvr>
                                        <p:cTn id="14" dur="1000" fill="hold"/>
                                        <p:tgtEl>
                                          <p:spTgt spid="1652"/>
                                        </p:tgtEl>
                                        <p:attrNameLst>
                                          <p:attrName>ppt_x</p:attrName>
                                          <p:attrName>ppt_y</p:attrName>
                                        </p:attrNameLst>
                                      </p:cBhvr>
                                    </p:animMotion>
                                  </p:childTnLst>
                                </p:cTn>
                              </p:par>
                            </p:childTnLst>
                          </p:cTn>
                        </p:par>
                        <p:par>
                          <p:cTn id="15" fill="hold">
                            <p:stCondLst>
                              <p:cond delay="0"/>
                            </p:stCondLst>
                            <p:childTnLst>
                              <p:par>
                                <p:cTn id="16" presetID="-1" presetClass="path" presetSubtype="0" fill="hold" nodeType="withEffect">
                                  <p:stCondLst>
                                    <p:cond delay="0"/>
                                  </p:stCondLst>
                                  <p:childTnLst>
                                    <p:animMotion origin="layout" path="M 0.000000 0.000000 L -0.098064 -0.000409" pathEditMode="relative">
                                      <p:cBhvr>
                                        <p:cTn id="17" dur="1000" fill="hold"/>
                                        <p:tgtEl>
                                          <p:spTgt spid="1659"/>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10" presetClass="entr" fill="hold" grpId="5" nodeType="clickEffect">
                                  <p:stCondLst>
                                    <p:cond delay="0"/>
                                  </p:stCondLst>
                                  <p:iterate>
                                    <p:tmAbs val="0"/>
                                  </p:iterate>
                                  <p:childTnLst>
                                    <p:set>
                                      <p:cBhvr>
                                        <p:cTn id="21" fill="hold"/>
                                        <p:tgtEl>
                                          <p:spTgt spid="1660"/>
                                        </p:tgtEl>
                                        <p:attrNameLst>
                                          <p:attrName>style.visibility</p:attrName>
                                        </p:attrNameLst>
                                      </p:cBhvr>
                                      <p:to>
                                        <p:strVal val="visible"/>
                                      </p:to>
                                    </p:set>
                                    <p:animEffect transition="in" filter="fade">
                                      <p:cBhvr>
                                        <p:cTn id="22" dur="0"/>
                                        <p:tgtEl>
                                          <p:spTgt spid="1660"/>
                                        </p:tgtEl>
                                      </p:cBhvr>
                                    </p:animEffect>
                                  </p:childTnLst>
                                </p:cTn>
                              </p:par>
                            </p:childTnLst>
                          </p:cTn>
                        </p:par>
                        <p:par>
                          <p:cTn id="23" fill="hold">
                            <p:stCondLst>
                              <p:cond delay="0"/>
                            </p:stCondLst>
                            <p:childTnLst>
                              <p:par>
                                <p:cTn id="24" presetID="10" presetClass="entr" fill="hold" grpId="6" nodeType="afterEffect">
                                  <p:stCondLst>
                                    <p:cond delay="0"/>
                                  </p:stCondLst>
                                  <p:iterate>
                                    <p:tmAbs val="0"/>
                                  </p:iterate>
                                  <p:childTnLst>
                                    <p:set>
                                      <p:cBhvr>
                                        <p:cTn id="25" fill="hold"/>
                                        <p:tgtEl>
                                          <p:spTgt spid="1661"/>
                                        </p:tgtEl>
                                        <p:attrNameLst>
                                          <p:attrName>style.visibility</p:attrName>
                                        </p:attrNameLst>
                                      </p:cBhvr>
                                      <p:to>
                                        <p:strVal val="visible"/>
                                      </p:to>
                                    </p:set>
                                    <p:animEffect transition="in" filter="fade">
                                      <p:cBhvr>
                                        <p:cTn id="26" dur="0"/>
                                        <p:tgtEl>
                                          <p:spTgt spid="1661"/>
                                        </p:tgtEl>
                                      </p:cBhvr>
                                    </p:animEffect>
                                  </p:childTnLst>
                                </p:cTn>
                              </p:par>
                            </p:childTnLst>
                          </p:cTn>
                        </p:par>
                        <p:par>
                          <p:cTn id="27" fill="hold">
                            <p:stCondLst>
                              <p:cond delay="0"/>
                            </p:stCondLst>
                            <p:childTnLst>
                              <p:par>
                                <p:cTn id="28" presetID="9" presetClass="emph" fill="hold" grpId="7" nodeType="afterEffect">
                                  <p:stCondLst>
                                    <p:cond delay="0"/>
                                  </p:stCondLst>
                                  <p:childTnLst>
                                    <p:set>
                                      <p:cBhvr>
                                        <p:cTn id="29" dur="indefinite" fill="hold"/>
                                        <p:tgtEl>
                                          <p:spTgt spid="1652"/>
                                        </p:tgtEl>
                                        <p:attrNameLst>
                                          <p:attrName>style.opacity</p:attrName>
                                        </p:attrNameLst>
                                      </p:cBhvr>
                                      <p:to>
                                        <p:strVal val="0.00"/>
                                      </p:to>
                                    </p:set>
                                    <p:animEffect filter="image" prLst="opacity: 0.00; ">
                                      <p:cBhvr>
                                        <p:cTn id="30" dur="indefinite" fill="hold"/>
                                        <p:tgtEl>
                                          <p:spTgt spid="1652"/>
                                        </p:tgtEl>
                                      </p:cBhvr>
                                    </p:animEffect>
                                  </p:childTnLst>
                                </p:cTn>
                              </p:par>
                            </p:childTnLst>
                          </p:cTn>
                        </p:par>
                        <p:par>
                          <p:cTn id="31" fill="hold">
                            <p:stCondLst>
                              <p:cond delay="0"/>
                            </p:stCondLst>
                            <p:childTnLst>
                              <p:par>
                                <p:cTn id="32" presetID="9" presetClass="emph" fill="hold" grpId="8" nodeType="withEffect">
                                  <p:stCondLst>
                                    <p:cond delay="0"/>
                                  </p:stCondLst>
                                  <p:childTnLst>
                                    <p:set>
                                      <p:cBhvr>
                                        <p:cTn id="33" dur="indefinite" fill="hold"/>
                                        <p:tgtEl>
                                          <p:spTgt spid="1659"/>
                                        </p:tgtEl>
                                        <p:attrNameLst>
                                          <p:attrName>style.opacity</p:attrName>
                                        </p:attrNameLst>
                                      </p:cBhvr>
                                      <p:to>
                                        <p:strVal val="0.00"/>
                                      </p:to>
                                    </p:set>
                                    <p:animEffect filter="image" prLst="opacity: 0.00; ">
                                      <p:cBhvr>
                                        <p:cTn id="34" dur="indefinite" fill="hold"/>
                                        <p:tgtEl>
                                          <p:spTgt spid="165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path" presetSubtype="0" fill="hold" nodeType="clickEffect">
                                  <p:stCondLst>
                                    <p:cond delay="0"/>
                                  </p:stCondLst>
                                  <p:childTnLst>
                                    <p:animMotion origin="layout" path="M 0.000000 0.000000 L -0.577046 -0.002039" pathEditMode="relative">
                                      <p:cBhvr>
                                        <p:cTn id="38" dur="5000" fill="hold"/>
                                        <p:tgtEl>
                                          <p:spTgt spid="1660"/>
                                        </p:tgtEl>
                                        <p:attrNameLst>
                                          <p:attrName>ppt_x</p:attrName>
                                          <p:attrName>ppt_y</p:attrName>
                                        </p:attrNameLst>
                                      </p:cBhvr>
                                    </p:animMotion>
                                  </p:childTnLst>
                                </p:cTn>
                              </p:par>
                            </p:childTnLst>
                          </p:cTn>
                        </p:par>
                        <p:par>
                          <p:cTn id="39" fill="hold">
                            <p:stCondLst>
                              <p:cond delay="0"/>
                            </p:stCondLst>
                            <p:childTnLst>
                              <p:par>
                                <p:cTn id="40" presetID="-1" presetClass="path" presetSubtype="0" fill="hold" nodeType="withEffect">
                                  <p:stCondLst>
                                    <p:cond delay="0"/>
                                  </p:stCondLst>
                                  <p:childTnLst>
                                    <p:animMotion origin="layout" path="M 0.000000 0.000000 L 0.075943 -0.002039" pathEditMode="relative">
                                      <p:cBhvr>
                                        <p:cTn id="41" dur="500" fill="hold"/>
                                        <p:tgtEl>
                                          <p:spTgt spid="166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2" grpId="7" animBg="1" advAuto="0"/>
      <p:bldP spid="1659" grpId="2" animBg="1" advAuto="0"/>
      <p:bldP spid="1659" grpId="8" animBg="1" advAuto="0"/>
      <p:bldP spid="1660" grpId="5" animBg="1" advAuto="0"/>
      <p:bldP spid="1661" grpId="6" animBg="1" advAuto="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1668" name="Rectangle"/>
          <p:cNvSpPr/>
          <p:nvPr/>
        </p:nvSpPr>
        <p:spPr>
          <a:xfrm>
            <a:off x="5432776" y="4937763"/>
            <a:ext cx="4485271" cy="2223655"/>
          </a:xfrm>
          <a:prstGeom prst="rect">
            <a:avLst/>
          </a:prstGeom>
          <a:solidFill>
            <a:srgbClr val="FFFFFF"/>
          </a:solidFill>
          <a:ln w="12700">
            <a:miter lim="400000"/>
          </a:ln>
          <a:effectLst>
            <a:outerShdw blurRad="190500" dist="25400" dir="5400000" rotWithShape="0">
              <a:srgbClr val="000000"/>
            </a:outerShdw>
          </a:effectLst>
        </p:spPr>
        <p:txBody>
          <a:bodyPr lIns="50800" tIns="50800" rIns="50800" bIns="50800" anchor="ct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sp>
        <p:nvSpPr>
          <p:cNvPr id="1669" name="Fig 3.9 - problèmes de la station cachée"/>
          <p:cNvSpPr txBox="1"/>
          <p:nvPr/>
        </p:nvSpPr>
        <p:spPr>
          <a:xfrm>
            <a:off x="1059677" y="6922330"/>
            <a:ext cx="4238824"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3.9 - problèmes de la station cachée</a:t>
            </a:r>
          </a:p>
        </p:txBody>
      </p:sp>
      <p:grpSp>
        <p:nvGrpSpPr>
          <p:cNvPr id="1672" name="Grouper"/>
          <p:cNvGrpSpPr/>
          <p:nvPr/>
        </p:nvGrpSpPr>
        <p:grpSpPr>
          <a:xfrm>
            <a:off x="317500" y="1270000"/>
            <a:ext cx="9525000" cy="38100"/>
            <a:chOff x="0" y="0"/>
            <a:chExt cx="9525000" cy="38100"/>
          </a:xfrm>
        </p:grpSpPr>
        <p:sp>
          <p:nvSpPr>
            <p:cNvPr id="167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67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673"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74</a:t>
            </a:fld>
            <a:endParaRPr/>
          </a:p>
        </p:txBody>
      </p:sp>
      <p:sp>
        <p:nvSpPr>
          <p:cNvPr id="1674" name="Réseau à diffusion nécessitant des protocoles adaptés…"/>
          <p:cNvSpPr txBox="1">
            <a:spLocks noGrp="1"/>
          </p:cNvSpPr>
          <p:nvPr>
            <p:ph type="body" idx="1"/>
          </p:nvPr>
        </p:nvSpPr>
        <p:spPr>
          <a:xfrm>
            <a:off x="290202" y="2057400"/>
            <a:ext cx="9152724" cy="4995460"/>
          </a:xfrm>
          <a:prstGeom prst="rect">
            <a:avLst/>
          </a:prstGeom>
        </p:spPr>
        <p:txBody>
          <a:bodyPr lIns="25400" tIns="25400" rIns="25400" bIns="25400" anchor="t"/>
          <a:lstStyle/>
          <a:p>
            <a:pPr>
              <a:spcBef>
                <a:spcPts val="1500"/>
              </a:spcBef>
            </a:pPr>
            <a:r>
              <a:t>Réseau à diffusion nécessitant des protocoles adaptés</a:t>
            </a:r>
          </a:p>
          <a:p>
            <a:pPr>
              <a:spcBef>
                <a:spcPts val="1500"/>
              </a:spcBef>
            </a:pPr>
            <a:r>
              <a:t>Problème de la </a:t>
            </a:r>
            <a:r>
              <a:rPr b="1"/>
              <a:t>station cachée</a:t>
            </a:r>
          </a:p>
          <a:p>
            <a:pPr marL="571500" lvl="1" indent="-254000">
              <a:buSzPct val="75000"/>
              <a:buChar char="‣"/>
            </a:pPr>
            <a:r>
              <a:t>A et C souhaitent communiquer avec B</a:t>
            </a:r>
          </a:p>
          <a:p>
            <a:pPr marL="571500" lvl="1" indent="-254000">
              <a:buSzPct val="75000"/>
              <a:buChar char="‣"/>
            </a:pPr>
            <a:r>
              <a:t>A émet. C est hors de portée de A. Si C émet aussi, des interférences se produisent pour B</a:t>
            </a:r>
            <a:br/>
            <a:br/>
            <a:endParaRPr/>
          </a:p>
        </p:txBody>
      </p:sp>
      <p:sp>
        <p:nvSpPr>
          <p:cNvPr id="1675" name="4 - La sous-couche MAC"/>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sous-couche MAC</a:t>
            </a:r>
          </a:p>
        </p:txBody>
      </p:sp>
      <p:sp>
        <p:nvSpPr>
          <p:cNvPr id="1676" name="Protocole de LAN sans fil"/>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Protocole de LAN sans fil</a:t>
            </a:r>
          </a:p>
        </p:txBody>
      </p:sp>
      <p:grpSp>
        <p:nvGrpSpPr>
          <p:cNvPr id="1690" name="Grouper"/>
          <p:cNvGrpSpPr/>
          <p:nvPr/>
        </p:nvGrpSpPr>
        <p:grpSpPr>
          <a:xfrm>
            <a:off x="5756273" y="5150132"/>
            <a:ext cx="3961637" cy="1798917"/>
            <a:chOff x="0" y="0"/>
            <a:chExt cx="3961635" cy="1798915"/>
          </a:xfrm>
        </p:grpSpPr>
        <p:grpSp>
          <p:nvGrpSpPr>
            <p:cNvPr id="1685" name="Grouper"/>
            <p:cNvGrpSpPr/>
            <p:nvPr/>
          </p:nvGrpSpPr>
          <p:grpSpPr>
            <a:xfrm>
              <a:off x="-1" y="0"/>
              <a:ext cx="3961637" cy="1798916"/>
              <a:chOff x="0" y="0"/>
              <a:chExt cx="3961635" cy="1798915"/>
            </a:xfrm>
          </p:grpSpPr>
          <p:sp>
            <p:nvSpPr>
              <p:cNvPr id="1677" name="Cercle"/>
              <p:cNvSpPr/>
              <p:nvPr/>
            </p:nvSpPr>
            <p:spPr>
              <a:xfrm>
                <a:off x="0" y="0"/>
                <a:ext cx="1798916" cy="1798916"/>
              </a:xfrm>
              <a:prstGeom prst="ellipse">
                <a:avLst/>
              </a:prstGeom>
              <a:solidFill>
                <a:srgbClr val="64B3DF">
                  <a:alpha val="49614"/>
                </a:srgbClr>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678" name="Cercle"/>
              <p:cNvSpPr/>
              <p:nvPr/>
            </p:nvSpPr>
            <p:spPr>
              <a:xfrm>
                <a:off x="720000" y="0"/>
                <a:ext cx="1798916" cy="1798916"/>
              </a:xfrm>
              <a:prstGeom prst="ellipse">
                <a:avLst/>
              </a:prstGeom>
              <a:solidFill>
                <a:srgbClr val="FF2D21">
                  <a:alpha val="49614"/>
                </a:srgbClr>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679" name="Cercle"/>
              <p:cNvSpPr/>
              <p:nvPr/>
            </p:nvSpPr>
            <p:spPr>
              <a:xfrm>
                <a:off x="1441360" y="0"/>
                <a:ext cx="1798916" cy="1798916"/>
              </a:xfrm>
              <a:prstGeom prst="ellipse">
                <a:avLst/>
              </a:prstGeom>
              <a:solidFill>
                <a:srgbClr val="E2B801">
                  <a:alpha val="49614"/>
                </a:srgbClr>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680" name="Cercle"/>
              <p:cNvSpPr/>
              <p:nvPr/>
            </p:nvSpPr>
            <p:spPr>
              <a:xfrm>
                <a:off x="2162720" y="0"/>
                <a:ext cx="1798916" cy="1798916"/>
              </a:xfrm>
              <a:prstGeom prst="ellipse">
                <a:avLst/>
              </a:prstGeom>
              <a:solidFill>
                <a:srgbClr val="79AE3D">
                  <a:alpha val="49614"/>
                </a:srgbClr>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681" name="Carré"/>
              <p:cNvSpPr/>
              <p:nvPr/>
            </p:nvSpPr>
            <p:spPr>
              <a:xfrm>
                <a:off x="781109" y="781109"/>
                <a:ext cx="236697" cy="236697"/>
              </a:xfrm>
              <a:prstGeom prst="rect">
                <a:avLst/>
              </a:prstGeom>
              <a:solidFill>
                <a:srgbClr val="175778"/>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682" name="Carré"/>
              <p:cNvSpPr/>
              <p:nvPr/>
            </p:nvSpPr>
            <p:spPr>
              <a:xfrm>
                <a:off x="1501109" y="781109"/>
                <a:ext cx="236697" cy="236697"/>
              </a:xfrm>
              <a:prstGeom prst="rect">
                <a:avLst/>
              </a:prstGeom>
              <a:solidFill>
                <a:srgbClr val="AE1916"/>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683" name="Carré"/>
              <p:cNvSpPr/>
              <p:nvPr/>
            </p:nvSpPr>
            <p:spPr>
              <a:xfrm>
                <a:off x="2222469" y="781109"/>
                <a:ext cx="236697" cy="236697"/>
              </a:xfrm>
              <a:prstGeom prst="rect">
                <a:avLst/>
              </a:prstGeom>
              <a:solidFill>
                <a:srgbClr val="FFBD00"/>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684" name="Carré"/>
              <p:cNvSpPr/>
              <p:nvPr/>
            </p:nvSpPr>
            <p:spPr>
              <a:xfrm>
                <a:off x="2943829" y="781109"/>
                <a:ext cx="236697" cy="236697"/>
              </a:xfrm>
              <a:prstGeom prst="rect">
                <a:avLst/>
              </a:prstGeom>
              <a:solidFill>
                <a:srgbClr val="376C00"/>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grpSp>
        <p:sp>
          <p:nvSpPr>
            <p:cNvPr id="1686" name="A"/>
            <p:cNvSpPr txBox="1"/>
            <p:nvPr/>
          </p:nvSpPr>
          <p:spPr>
            <a:xfrm>
              <a:off x="782062" y="1017805"/>
              <a:ext cx="235744" cy="255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100" i="0" spc="0">
                  <a:solidFill>
                    <a:srgbClr val="000000"/>
                  </a:solidFill>
                  <a:latin typeface="Helvetica"/>
                  <a:ea typeface="Helvetica"/>
                  <a:cs typeface="Helvetica"/>
                  <a:sym typeface="Helvetica"/>
                </a:defRPr>
              </a:lvl1pPr>
            </a:lstStyle>
            <a:p>
              <a:r>
                <a:t>A</a:t>
              </a:r>
            </a:p>
          </p:txBody>
        </p:sp>
        <p:sp>
          <p:nvSpPr>
            <p:cNvPr id="1687" name="B"/>
            <p:cNvSpPr txBox="1"/>
            <p:nvPr/>
          </p:nvSpPr>
          <p:spPr>
            <a:xfrm>
              <a:off x="1502062" y="1017805"/>
              <a:ext cx="235744" cy="255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100" i="0" spc="0">
                  <a:solidFill>
                    <a:srgbClr val="000000"/>
                  </a:solidFill>
                  <a:latin typeface="Helvetica"/>
                  <a:ea typeface="Helvetica"/>
                  <a:cs typeface="Helvetica"/>
                  <a:sym typeface="Helvetica"/>
                </a:defRPr>
              </a:lvl1pPr>
            </a:lstStyle>
            <a:p>
              <a:r>
                <a:t>B</a:t>
              </a:r>
            </a:p>
          </p:txBody>
        </p:sp>
        <p:sp>
          <p:nvSpPr>
            <p:cNvPr id="1688" name="C"/>
            <p:cNvSpPr txBox="1"/>
            <p:nvPr/>
          </p:nvSpPr>
          <p:spPr>
            <a:xfrm>
              <a:off x="2222469" y="1017805"/>
              <a:ext cx="235745" cy="255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100" i="0" spc="0">
                  <a:solidFill>
                    <a:srgbClr val="000000"/>
                  </a:solidFill>
                  <a:latin typeface="Helvetica"/>
                  <a:ea typeface="Helvetica"/>
                  <a:cs typeface="Helvetica"/>
                  <a:sym typeface="Helvetica"/>
                </a:defRPr>
              </a:lvl1pPr>
            </a:lstStyle>
            <a:p>
              <a:r>
                <a:t>C</a:t>
              </a:r>
            </a:p>
          </p:txBody>
        </p:sp>
        <p:sp>
          <p:nvSpPr>
            <p:cNvPr id="1689" name="D"/>
            <p:cNvSpPr txBox="1"/>
            <p:nvPr/>
          </p:nvSpPr>
          <p:spPr>
            <a:xfrm>
              <a:off x="2944782" y="1017805"/>
              <a:ext cx="235745" cy="255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100" i="0" spc="0">
                  <a:solidFill>
                    <a:srgbClr val="000000"/>
                  </a:solidFill>
                  <a:latin typeface="Helvetica"/>
                  <a:ea typeface="Helvetica"/>
                  <a:cs typeface="Helvetica"/>
                  <a:sym typeface="Helvetica"/>
                </a:defRPr>
              </a:lvl1pPr>
            </a:lstStyle>
            <a:p>
              <a:r>
                <a:t>D</a:t>
              </a:r>
            </a:p>
          </p:txBody>
        </p:sp>
      </p:grpSp>
      <p:grpSp>
        <p:nvGrpSpPr>
          <p:cNvPr id="1693" name="Grouper"/>
          <p:cNvGrpSpPr/>
          <p:nvPr/>
        </p:nvGrpSpPr>
        <p:grpSpPr>
          <a:xfrm>
            <a:off x="6674851" y="6049590"/>
            <a:ext cx="1387546" cy="1"/>
            <a:chOff x="0" y="0"/>
            <a:chExt cx="1387545" cy="0"/>
          </a:xfrm>
        </p:grpSpPr>
        <p:sp>
          <p:nvSpPr>
            <p:cNvPr id="1691" name="Ligne"/>
            <p:cNvSpPr/>
            <p:nvPr/>
          </p:nvSpPr>
          <p:spPr>
            <a:xfrm>
              <a:off x="0" y="0"/>
              <a:ext cx="572869" cy="0"/>
            </a:xfrm>
            <a:prstGeom prst="line">
              <a:avLst/>
            </a:prstGeom>
            <a:noFill/>
            <a:ln w="63500" cap="flat">
              <a:solidFill>
                <a:srgbClr val="021EAA"/>
              </a:solidFill>
              <a:prstDash val="solid"/>
              <a:miter lim="400000"/>
              <a:tailEnd type="triangle" w="med" len="med"/>
            </a:ln>
            <a:effectLst/>
          </p:spPr>
          <p:txBody>
            <a:bodyPr wrap="square" lIns="50800" tIns="50800" rIns="50800" bIns="50800" numCol="1" anchor="ctr">
              <a:noAutofit/>
            </a:bodyP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sp>
          <p:nvSpPr>
            <p:cNvPr id="1692" name="Ligne"/>
            <p:cNvSpPr/>
            <p:nvPr/>
          </p:nvSpPr>
          <p:spPr>
            <a:xfrm>
              <a:off x="814676" y="0"/>
              <a:ext cx="572870" cy="1"/>
            </a:xfrm>
            <a:prstGeom prst="line">
              <a:avLst/>
            </a:prstGeom>
            <a:noFill/>
            <a:ln w="63500" cap="flat">
              <a:solidFill>
                <a:schemeClr val="accent3">
                  <a:satOff val="9363"/>
                  <a:lumOff val="10544"/>
                </a:schemeClr>
              </a:solidFill>
              <a:prstDash val="solid"/>
              <a:miter lim="400000"/>
              <a:headEnd type="triangle" w="med" len="med"/>
            </a:ln>
            <a:effectLst/>
          </p:spPr>
          <p:txBody>
            <a:bodyPr wrap="square" lIns="50800" tIns="50800" rIns="50800" bIns="50800" numCol="1" anchor="ctr">
              <a:noAutofit/>
            </a:bodyP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grpSp>
      <p:sp>
        <p:nvSpPr>
          <p:cNvPr id="1694"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695" name="pasted-image.tif" descr="pasted-image.tif"/>
          <p:cNvPicPr>
            <a:picLocks noChangeAspect="1"/>
          </p:cNvPicPr>
          <p:nvPr/>
        </p:nvPicPr>
        <p:blipFill>
          <a:blip r:embed="rId3"/>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iterate>
                                    <p:tmAbs val="0"/>
                                  </p:iterate>
                                  <p:childTnLst>
                                    <p:set>
                                      <p:cBhvr>
                                        <p:cTn id="10" fill="hold">
                                          <p:stCondLst>
                                            <p:cond delay="0"/>
                                          </p:stCondLst>
                                        </p:cTn>
                                        <p:tgtEl>
                                          <p:spTgt spid="16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3" grpId="1" animBg="1" advAuto="0"/>
      <p:bldP spid="1693" grpId="2" animBg="1" advAuto="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1699" name="Rectangle"/>
          <p:cNvSpPr/>
          <p:nvPr/>
        </p:nvSpPr>
        <p:spPr>
          <a:xfrm>
            <a:off x="5138808" y="5373732"/>
            <a:ext cx="4226186" cy="2096655"/>
          </a:xfrm>
          <a:prstGeom prst="rect">
            <a:avLst/>
          </a:prstGeom>
          <a:solidFill>
            <a:srgbClr val="FFFFFF"/>
          </a:solidFill>
          <a:ln w="12700">
            <a:miter lim="400000"/>
          </a:ln>
          <a:effectLst>
            <a:outerShdw blurRad="190500" dist="25400" dir="5400000" rotWithShape="0">
              <a:srgbClr val="000000"/>
            </a:outerShdw>
          </a:effectLst>
        </p:spPr>
        <p:txBody>
          <a:bodyPr lIns="50800" tIns="50800" rIns="50800" bIns="50800" anchor="ct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sp>
        <p:nvSpPr>
          <p:cNvPr id="1700" name="Fig 3.10 - Multiple Access with Collision Avoidance"/>
          <p:cNvSpPr txBox="1"/>
          <p:nvPr/>
        </p:nvSpPr>
        <p:spPr>
          <a:xfrm>
            <a:off x="407868" y="7112000"/>
            <a:ext cx="5408018"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3.10 - Multiple Access with Collision Avoidance</a:t>
            </a:r>
          </a:p>
        </p:txBody>
      </p:sp>
      <p:grpSp>
        <p:nvGrpSpPr>
          <p:cNvPr id="1703" name="Grouper"/>
          <p:cNvGrpSpPr/>
          <p:nvPr/>
        </p:nvGrpSpPr>
        <p:grpSpPr>
          <a:xfrm>
            <a:off x="317500" y="1270000"/>
            <a:ext cx="9525000" cy="38100"/>
            <a:chOff x="0" y="0"/>
            <a:chExt cx="9525000" cy="38100"/>
          </a:xfrm>
        </p:grpSpPr>
        <p:sp>
          <p:nvSpPr>
            <p:cNvPr id="1701"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702"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704"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75</a:t>
            </a:fld>
            <a:endParaRPr/>
          </a:p>
        </p:txBody>
      </p:sp>
      <p:sp>
        <p:nvSpPr>
          <p:cNvPr id="1705" name="4 - La sous-couche MAC"/>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sous-couche MAC</a:t>
            </a:r>
          </a:p>
        </p:txBody>
      </p:sp>
      <p:sp>
        <p:nvSpPr>
          <p:cNvPr id="1706" name="Protocole de LAN sans fil"/>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Protocole de LAN sans fil</a:t>
            </a:r>
          </a:p>
        </p:txBody>
      </p:sp>
      <p:sp>
        <p:nvSpPr>
          <p:cNvPr id="1707" name="MACA (Multiple Access with Collision Avoidance) est un exemple de protocole…"/>
          <p:cNvSpPr txBox="1">
            <a:spLocks noGrp="1"/>
          </p:cNvSpPr>
          <p:nvPr>
            <p:ph type="body" idx="1"/>
          </p:nvPr>
        </p:nvSpPr>
        <p:spPr>
          <a:xfrm>
            <a:off x="290202" y="1879600"/>
            <a:ext cx="9152724" cy="4995460"/>
          </a:xfrm>
          <a:prstGeom prst="rect">
            <a:avLst/>
          </a:prstGeom>
        </p:spPr>
        <p:txBody>
          <a:bodyPr lIns="25400" tIns="25400" rIns="25400" bIns="25400" anchor="t"/>
          <a:lstStyle/>
          <a:p>
            <a:pPr>
              <a:spcBef>
                <a:spcPts val="1500"/>
              </a:spcBef>
            </a:pPr>
            <a:r>
              <a:t>MACA (</a:t>
            </a:r>
            <a:r>
              <a:rPr i="1"/>
              <a:t>Multiple Access with Collision Avoidance</a:t>
            </a:r>
            <a:r>
              <a:t>) est un exemple de protocole</a:t>
            </a:r>
          </a:p>
          <a:p>
            <a:pPr marL="571500" lvl="1" indent="-254000">
              <a:buSzPct val="75000"/>
              <a:buChar char="‣"/>
            </a:pPr>
            <a:r>
              <a:t>Lorsque la station B veut envoyer une trame T vers C, </a:t>
            </a:r>
          </a:p>
          <a:p>
            <a:pPr marL="889000" lvl="2" indent="-254000">
              <a:buSzPct val="75000"/>
            </a:pPr>
            <a:r>
              <a:t>elle envoie d’abord une mini trame RTS (</a:t>
            </a:r>
            <a:r>
              <a:rPr i="1"/>
              <a:t>Request to Send</a:t>
            </a:r>
            <a:r>
              <a:t>) = « demande d’émission », indiquant la longueur de la trame T qui va suivre</a:t>
            </a:r>
          </a:p>
          <a:p>
            <a:pPr marL="889000" lvl="2" indent="-254000">
              <a:buSzPct val="75000"/>
            </a:pPr>
            <a:r>
              <a:t>C répond à B avec CTS (</a:t>
            </a:r>
            <a:r>
              <a:rPr i="1"/>
              <a:t>Clear to Send</a:t>
            </a:r>
            <a:r>
              <a:t>) = « prêt à l’émission », encore avec la longueur de la trame T</a:t>
            </a:r>
          </a:p>
          <a:p>
            <a:pPr marL="889000" lvl="2" indent="-254000">
              <a:buSzPct val="75000"/>
            </a:pPr>
            <a:r>
              <a:t>Quand B reçoit CTS de C, elle commence à émettre T</a:t>
            </a:r>
          </a:p>
          <a:p>
            <a:pPr marL="571500" lvl="1" indent="-254000">
              <a:buSzPct val="75000"/>
              <a:buChar char="‣"/>
            </a:pPr>
            <a:r>
              <a:t>Les stations à portée de B reçoivent RTS ; celles qui ne reçoivent pas CTS peuvent émettre à leur tour.</a:t>
            </a:r>
          </a:p>
          <a:p>
            <a:pPr marL="571500" lvl="1" indent="-254000">
              <a:buSzPct val="75000"/>
              <a:buChar char="‣"/>
            </a:pPr>
            <a:r>
              <a:t>Les stations à portée de C reçoivent CTS et elles reportent toute transmission éventuelle le temps de la transmission de T de B vers C</a:t>
            </a:r>
          </a:p>
          <a:p>
            <a:pPr>
              <a:spcBef>
                <a:spcPts val="1500"/>
              </a:spcBef>
            </a:pPr>
            <a:r>
              <a:t>IEEE 802.11 (Wi-Fi) utilise une variante </a:t>
            </a:r>
            <a:br/>
            <a:r>
              <a:t>de MACA nommée </a:t>
            </a:r>
            <a:r>
              <a:rPr b="1"/>
              <a:t>CSMA/CA</a:t>
            </a:r>
            <a:r>
              <a:t> </a:t>
            </a:r>
            <a:br/>
            <a:r>
              <a:t>(</a:t>
            </a:r>
            <a:r>
              <a:rPr i="1"/>
              <a:t>Carrier Sense Multiple Access </a:t>
            </a:r>
            <a:br>
              <a:rPr i="1"/>
            </a:br>
            <a:r>
              <a:rPr i="1"/>
              <a:t>with Collision Avoidance</a:t>
            </a:r>
            <a:r>
              <a:t>)</a:t>
            </a:r>
          </a:p>
        </p:txBody>
      </p:sp>
      <p:grpSp>
        <p:nvGrpSpPr>
          <p:cNvPr id="1722" name="Grouper"/>
          <p:cNvGrpSpPr/>
          <p:nvPr/>
        </p:nvGrpSpPr>
        <p:grpSpPr>
          <a:xfrm>
            <a:off x="5271082" y="5492337"/>
            <a:ext cx="3961637" cy="1859444"/>
            <a:chOff x="0" y="0"/>
            <a:chExt cx="3961635" cy="1859442"/>
          </a:xfrm>
        </p:grpSpPr>
        <p:sp>
          <p:nvSpPr>
            <p:cNvPr id="1708" name="Cercle"/>
            <p:cNvSpPr/>
            <p:nvPr/>
          </p:nvSpPr>
          <p:spPr>
            <a:xfrm>
              <a:off x="2162720" y="0"/>
              <a:ext cx="1798916" cy="1798916"/>
            </a:xfrm>
            <a:prstGeom prst="ellipse">
              <a:avLst/>
            </a:prstGeom>
            <a:solidFill>
              <a:srgbClr val="79AE3D">
                <a:alpha val="49614"/>
              </a:srgbClr>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709" name="Cercle"/>
            <p:cNvSpPr/>
            <p:nvPr/>
          </p:nvSpPr>
          <p:spPr>
            <a:xfrm>
              <a:off x="0" y="0"/>
              <a:ext cx="1798916" cy="1798916"/>
            </a:xfrm>
            <a:prstGeom prst="ellipse">
              <a:avLst/>
            </a:prstGeom>
            <a:solidFill>
              <a:srgbClr val="64B3DF">
                <a:alpha val="49614"/>
              </a:srgbClr>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710" name="Cercle"/>
            <p:cNvSpPr/>
            <p:nvPr/>
          </p:nvSpPr>
          <p:spPr>
            <a:xfrm>
              <a:off x="1441360" y="0"/>
              <a:ext cx="1798916" cy="1798916"/>
            </a:xfrm>
            <a:prstGeom prst="ellipse">
              <a:avLst/>
            </a:prstGeom>
            <a:solidFill>
              <a:srgbClr val="E2B801">
                <a:alpha val="49614"/>
              </a:srgbClr>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711" name="Cercle"/>
            <p:cNvSpPr/>
            <p:nvPr/>
          </p:nvSpPr>
          <p:spPr>
            <a:xfrm>
              <a:off x="720000" y="0"/>
              <a:ext cx="1798916" cy="1798916"/>
            </a:xfrm>
            <a:prstGeom prst="ellipse">
              <a:avLst/>
            </a:prstGeom>
            <a:solidFill>
              <a:srgbClr val="FF2D21">
                <a:alpha val="49614"/>
              </a:srgbClr>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712" name="Carré"/>
            <p:cNvSpPr/>
            <p:nvPr/>
          </p:nvSpPr>
          <p:spPr>
            <a:xfrm>
              <a:off x="781109" y="781109"/>
              <a:ext cx="236697" cy="236697"/>
            </a:xfrm>
            <a:prstGeom prst="rect">
              <a:avLst/>
            </a:prstGeom>
            <a:solidFill>
              <a:srgbClr val="175778"/>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713" name="Carré"/>
            <p:cNvSpPr/>
            <p:nvPr/>
          </p:nvSpPr>
          <p:spPr>
            <a:xfrm>
              <a:off x="1501109" y="781109"/>
              <a:ext cx="236697" cy="236697"/>
            </a:xfrm>
            <a:prstGeom prst="rect">
              <a:avLst/>
            </a:prstGeom>
            <a:solidFill>
              <a:srgbClr val="AE1916"/>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714" name="Carré"/>
            <p:cNvSpPr/>
            <p:nvPr/>
          </p:nvSpPr>
          <p:spPr>
            <a:xfrm>
              <a:off x="2222469" y="781109"/>
              <a:ext cx="236698" cy="236697"/>
            </a:xfrm>
            <a:prstGeom prst="rect">
              <a:avLst/>
            </a:prstGeom>
            <a:solidFill>
              <a:srgbClr val="FFBD00"/>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715" name="Carré"/>
            <p:cNvSpPr/>
            <p:nvPr/>
          </p:nvSpPr>
          <p:spPr>
            <a:xfrm>
              <a:off x="2943829" y="781109"/>
              <a:ext cx="236697" cy="236697"/>
            </a:xfrm>
            <a:prstGeom prst="rect">
              <a:avLst/>
            </a:prstGeom>
            <a:solidFill>
              <a:srgbClr val="376C00"/>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716" name="A"/>
            <p:cNvSpPr txBox="1"/>
            <p:nvPr/>
          </p:nvSpPr>
          <p:spPr>
            <a:xfrm>
              <a:off x="782062" y="1017806"/>
              <a:ext cx="235744" cy="255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100" i="0" spc="0">
                  <a:solidFill>
                    <a:srgbClr val="000000"/>
                  </a:solidFill>
                  <a:latin typeface="Helvetica"/>
                  <a:ea typeface="Helvetica"/>
                  <a:cs typeface="Helvetica"/>
                  <a:sym typeface="Helvetica"/>
                </a:defRPr>
              </a:lvl1pPr>
            </a:lstStyle>
            <a:p>
              <a:r>
                <a:t>A</a:t>
              </a:r>
            </a:p>
          </p:txBody>
        </p:sp>
        <p:sp>
          <p:nvSpPr>
            <p:cNvPr id="1717" name="B"/>
            <p:cNvSpPr txBox="1"/>
            <p:nvPr/>
          </p:nvSpPr>
          <p:spPr>
            <a:xfrm>
              <a:off x="1502062" y="1017806"/>
              <a:ext cx="235744" cy="255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100" i="0" spc="0">
                  <a:solidFill>
                    <a:srgbClr val="000000"/>
                  </a:solidFill>
                  <a:latin typeface="Helvetica"/>
                  <a:ea typeface="Helvetica"/>
                  <a:cs typeface="Helvetica"/>
                  <a:sym typeface="Helvetica"/>
                </a:defRPr>
              </a:lvl1pPr>
            </a:lstStyle>
            <a:p>
              <a:r>
                <a:t>B</a:t>
              </a:r>
            </a:p>
          </p:txBody>
        </p:sp>
        <p:sp>
          <p:nvSpPr>
            <p:cNvPr id="1718" name="C"/>
            <p:cNvSpPr txBox="1"/>
            <p:nvPr/>
          </p:nvSpPr>
          <p:spPr>
            <a:xfrm>
              <a:off x="2222469" y="1017806"/>
              <a:ext cx="235745" cy="255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100" i="0" spc="0">
                  <a:solidFill>
                    <a:srgbClr val="000000"/>
                  </a:solidFill>
                  <a:latin typeface="Helvetica"/>
                  <a:ea typeface="Helvetica"/>
                  <a:cs typeface="Helvetica"/>
                  <a:sym typeface="Helvetica"/>
                </a:defRPr>
              </a:lvl1pPr>
            </a:lstStyle>
            <a:p>
              <a:r>
                <a:t>C</a:t>
              </a:r>
            </a:p>
          </p:txBody>
        </p:sp>
        <p:sp>
          <p:nvSpPr>
            <p:cNvPr id="1719" name="D"/>
            <p:cNvSpPr txBox="1"/>
            <p:nvPr/>
          </p:nvSpPr>
          <p:spPr>
            <a:xfrm>
              <a:off x="2944782" y="1017806"/>
              <a:ext cx="235745" cy="255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100" i="0" spc="0">
                  <a:solidFill>
                    <a:srgbClr val="000000"/>
                  </a:solidFill>
                  <a:latin typeface="Helvetica"/>
                  <a:ea typeface="Helvetica"/>
                  <a:cs typeface="Helvetica"/>
                  <a:sym typeface="Helvetica"/>
                </a:defRPr>
              </a:lvl1pPr>
            </a:lstStyle>
            <a:p>
              <a:r>
                <a:t>D</a:t>
              </a:r>
            </a:p>
          </p:txBody>
        </p:sp>
        <p:sp>
          <p:nvSpPr>
            <p:cNvPr id="1720" name="Carré"/>
            <p:cNvSpPr/>
            <p:nvPr/>
          </p:nvSpPr>
          <p:spPr>
            <a:xfrm>
              <a:off x="1862469" y="1367516"/>
              <a:ext cx="236697" cy="236697"/>
            </a:xfrm>
            <a:prstGeom prst="rect">
              <a:avLst/>
            </a:prstGeom>
            <a:solidFill>
              <a:srgbClr val="7F7F7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721" name="E"/>
            <p:cNvSpPr txBox="1"/>
            <p:nvPr/>
          </p:nvSpPr>
          <p:spPr>
            <a:xfrm>
              <a:off x="1862469" y="1604212"/>
              <a:ext cx="235745" cy="255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100" i="0" spc="0">
                  <a:solidFill>
                    <a:srgbClr val="000000"/>
                  </a:solidFill>
                  <a:latin typeface="Helvetica"/>
                  <a:ea typeface="Helvetica"/>
                  <a:cs typeface="Helvetica"/>
                  <a:sym typeface="Helvetica"/>
                </a:defRPr>
              </a:lvl1pPr>
            </a:lstStyle>
            <a:p>
              <a:r>
                <a:t>E</a:t>
              </a:r>
            </a:p>
          </p:txBody>
        </p:sp>
      </p:grpSp>
      <p:sp>
        <p:nvSpPr>
          <p:cNvPr id="1723" name="Cercle"/>
          <p:cNvSpPr/>
          <p:nvPr/>
        </p:nvSpPr>
        <p:spPr>
          <a:xfrm>
            <a:off x="5983204" y="5497201"/>
            <a:ext cx="1798917" cy="1798917"/>
          </a:xfrm>
          <a:prstGeom prst="ellipse">
            <a:avLst/>
          </a:prstGeom>
          <a:ln w="38100">
            <a:solidFill>
              <a:srgbClr val="C11E21">
                <a:alpha val="49614"/>
              </a:srgbClr>
            </a:solidFill>
            <a:miter lim="400000"/>
          </a:ln>
        </p:spPr>
        <p:txBody>
          <a:bodyPr lIns="50800" tIns="50800" rIns="50800" bIns="50800" anchor="ct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724" name="Cercle"/>
          <p:cNvSpPr/>
          <p:nvPr/>
        </p:nvSpPr>
        <p:spPr>
          <a:xfrm>
            <a:off x="6661337" y="5497201"/>
            <a:ext cx="1798916" cy="1798917"/>
          </a:xfrm>
          <a:prstGeom prst="ellipse">
            <a:avLst/>
          </a:prstGeom>
          <a:ln w="38100">
            <a:solidFill>
              <a:srgbClr val="CC9800">
                <a:alpha val="49614"/>
              </a:srgbClr>
            </a:solidFill>
            <a:miter lim="400000"/>
          </a:ln>
        </p:spPr>
        <p:txBody>
          <a:bodyPr lIns="50800" tIns="50800" rIns="50800" bIns="50800" anchor="ctr"/>
          <a:lstStyle/>
          <a:p>
            <a:pPr defTabSz="450000">
              <a:lnSpc>
                <a:spcPct val="100000"/>
              </a:lnSpc>
              <a:spcBef>
                <a:spcPts val="0"/>
              </a:spcBef>
              <a:defRPr sz="12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725"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726" name="pasted-image.tif" descr="pasted-image.tif"/>
          <p:cNvPicPr>
            <a:picLocks noChangeAspect="1"/>
          </p:cNvPicPr>
          <p:nvPr/>
        </p:nvPicPr>
        <p:blipFill>
          <a:blip r:embed="rId3"/>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723"/>
                                        </p:tgtEl>
                                        <p:attrNameLst>
                                          <p:attrName>style.visibility</p:attrName>
                                        </p:attrNameLst>
                                      </p:cBhvr>
                                      <p:to>
                                        <p:strVal val="visible"/>
                                      </p:to>
                                    </p:set>
                                    <p:anim calcmode="lin" valueType="num">
                                      <p:cBhvr>
                                        <p:cTn id="7" dur="1000" fill="hold"/>
                                        <p:tgtEl>
                                          <p:spTgt spid="1723"/>
                                        </p:tgtEl>
                                        <p:attrNameLst>
                                          <p:attrName>ppt_w</p:attrName>
                                        </p:attrNameLst>
                                      </p:cBhvr>
                                      <p:tavLst>
                                        <p:tav tm="0">
                                          <p:val>
                                            <p:fltVal val="0"/>
                                          </p:val>
                                        </p:tav>
                                        <p:tav tm="100000">
                                          <p:val>
                                            <p:strVal val="#ppt_w"/>
                                          </p:val>
                                        </p:tav>
                                      </p:tavLst>
                                    </p:anim>
                                    <p:anim calcmode="lin" valueType="num">
                                      <p:cBhvr>
                                        <p:cTn id="8" dur="1000" fill="hold"/>
                                        <p:tgtEl>
                                          <p:spTgt spid="172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2" nodeType="clickEffect">
                                  <p:stCondLst>
                                    <p:cond delay="0"/>
                                  </p:stCondLst>
                                  <p:iterate>
                                    <p:tmAbs val="0"/>
                                  </p:iterate>
                                  <p:childTnLst>
                                    <p:set>
                                      <p:cBhvr>
                                        <p:cTn id="12" fill="hold">
                                          <p:stCondLst>
                                            <p:cond delay="0"/>
                                          </p:stCondLst>
                                        </p:cTn>
                                        <p:tgtEl>
                                          <p:spTgt spid="17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3" nodeType="clickEffect">
                                  <p:stCondLst>
                                    <p:cond delay="0"/>
                                  </p:stCondLst>
                                  <p:iterate>
                                    <p:tmAbs val="0"/>
                                  </p:iterate>
                                  <p:childTnLst>
                                    <p:set>
                                      <p:cBhvr>
                                        <p:cTn id="16" fill="hold"/>
                                        <p:tgtEl>
                                          <p:spTgt spid="1724"/>
                                        </p:tgtEl>
                                        <p:attrNameLst>
                                          <p:attrName>style.visibility</p:attrName>
                                        </p:attrNameLst>
                                      </p:cBhvr>
                                      <p:to>
                                        <p:strVal val="visible"/>
                                      </p:to>
                                    </p:set>
                                    <p:anim calcmode="lin" valueType="num">
                                      <p:cBhvr>
                                        <p:cTn id="17" dur="1000" fill="hold"/>
                                        <p:tgtEl>
                                          <p:spTgt spid="1724"/>
                                        </p:tgtEl>
                                        <p:attrNameLst>
                                          <p:attrName>ppt_w</p:attrName>
                                        </p:attrNameLst>
                                      </p:cBhvr>
                                      <p:tavLst>
                                        <p:tav tm="0">
                                          <p:val>
                                            <p:fltVal val="0"/>
                                          </p:val>
                                        </p:tav>
                                        <p:tav tm="100000">
                                          <p:val>
                                            <p:strVal val="#ppt_w"/>
                                          </p:val>
                                        </p:tav>
                                      </p:tavLst>
                                    </p:anim>
                                    <p:anim calcmode="lin" valueType="num">
                                      <p:cBhvr>
                                        <p:cTn id="18" dur="1000" fill="hold"/>
                                        <p:tgtEl>
                                          <p:spTgt spid="172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4" nodeType="clickEffect">
                                  <p:stCondLst>
                                    <p:cond delay="0"/>
                                  </p:stCondLst>
                                  <p:iterate>
                                    <p:tmAbs val="0"/>
                                  </p:iterate>
                                  <p:childTnLst>
                                    <p:set>
                                      <p:cBhvr>
                                        <p:cTn id="22" fill="hold">
                                          <p:stCondLst>
                                            <p:cond delay="0"/>
                                          </p:stCondLst>
                                        </p:cTn>
                                        <p:tgtEl>
                                          <p:spTgt spid="17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3" grpId="1" animBg="1" advAuto="0"/>
      <p:bldP spid="1723" grpId="2" animBg="1" advAuto="0"/>
      <p:bldP spid="1724" grpId="3" animBg="1" advAuto="0"/>
      <p:bldP spid="1724" grpId="4" animBg="1" advAuto="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1730"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grpSp>
        <p:nvGrpSpPr>
          <p:cNvPr id="1733" name="Grouper"/>
          <p:cNvGrpSpPr/>
          <p:nvPr/>
        </p:nvGrpSpPr>
        <p:grpSpPr>
          <a:xfrm>
            <a:off x="317500" y="1270000"/>
            <a:ext cx="9525000" cy="38100"/>
            <a:chOff x="0" y="0"/>
            <a:chExt cx="9525000" cy="38100"/>
          </a:xfrm>
        </p:grpSpPr>
        <p:sp>
          <p:nvSpPr>
            <p:cNvPr id="1731"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732"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734"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76</a:t>
            </a:fld>
            <a:endParaRPr/>
          </a:p>
        </p:txBody>
      </p:sp>
      <p:sp>
        <p:nvSpPr>
          <p:cNvPr id="1735" name="4 - La sous-couche MAC"/>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sous-couche MAC</a:t>
            </a:r>
          </a:p>
        </p:txBody>
      </p:sp>
      <p:sp>
        <p:nvSpPr>
          <p:cNvPr id="1736" name="Les normes IEEE 802"/>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Les normes IEEE 802</a:t>
            </a:r>
          </a:p>
        </p:txBody>
      </p:sp>
      <p:sp>
        <p:nvSpPr>
          <p:cNvPr id="1737" name="Les réseaux locaux sont normalisés par l’IEEE (Institute of Electrical &amp; Electronics Engineers) via des groupes de travail du comité 802.…"/>
          <p:cNvSpPr txBox="1">
            <a:spLocks noGrp="1"/>
          </p:cNvSpPr>
          <p:nvPr>
            <p:ph type="body" idx="1"/>
          </p:nvPr>
        </p:nvSpPr>
        <p:spPr>
          <a:xfrm>
            <a:off x="290202" y="2057400"/>
            <a:ext cx="9152724" cy="4995460"/>
          </a:xfrm>
          <a:prstGeom prst="rect">
            <a:avLst/>
          </a:prstGeom>
        </p:spPr>
        <p:txBody>
          <a:bodyPr lIns="25400" tIns="25400" rIns="25400" bIns="25400" anchor="t"/>
          <a:lstStyle/>
          <a:p>
            <a:pPr>
              <a:spcBef>
                <a:spcPts val="1500"/>
              </a:spcBef>
            </a:pPr>
            <a:r>
              <a:t>Les réseaux locaux sont normalisés par l’IEEE (</a:t>
            </a:r>
            <a:r>
              <a:rPr i="1"/>
              <a:t>Institute of Electrical &amp; Electronics Engineers</a:t>
            </a:r>
            <a:r>
              <a:t>) via des groupes de travail du comité 802. </a:t>
            </a:r>
          </a:p>
          <a:p>
            <a:pPr>
              <a:spcBef>
                <a:spcPts val="1500"/>
              </a:spcBef>
            </a:pPr>
            <a:r>
              <a:t>Les plus connus sont :</a:t>
            </a:r>
          </a:p>
          <a:p>
            <a:pPr marL="571500" lvl="1" indent="-254000">
              <a:buSzPct val="75000"/>
              <a:buChar char="‣"/>
            </a:pPr>
            <a:r>
              <a:t>802.1	Vue d’ensemble, définitions, architectures des LAN </a:t>
            </a:r>
          </a:p>
          <a:p>
            <a:pPr marL="571500" lvl="1" indent="-254000">
              <a:buSzPct val="75000"/>
              <a:buChar char="‣"/>
            </a:pPr>
            <a:r>
              <a:t>802.2	LLC (Logical Link Control)</a:t>
            </a:r>
          </a:p>
          <a:p>
            <a:pPr marL="571500" lvl="1" indent="-254000">
              <a:buSzPct val="75000"/>
              <a:buChar char="‣"/>
              <a:defRPr b="1"/>
            </a:pPr>
            <a:r>
              <a:t>802.3	Ethernet</a:t>
            </a:r>
          </a:p>
          <a:p>
            <a:pPr marL="571500" lvl="1" indent="-254000">
              <a:buSzPct val="75000"/>
              <a:buChar char="‣"/>
            </a:pPr>
            <a:r>
              <a:t>802.5	Token-Ring</a:t>
            </a:r>
          </a:p>
          <a:p>
            <a:pPr marL="571500" lvl="1" indent="-254000">
              <a:buSzPct val="75000"/>
              <a:buChar char="‣"/>
              <a:defRPr b="1"/>
            </a:pPr>
            <a:r>
              <a:t>802.11	LAN sans fil (Wi-Fi)</a:t>
            </a:r>
          </a:p>
          <a:p>
            <a:pPr marL="571500" lvl="1" indent="-254000">
              <a:buSzPct val="75000"/>
              <a:buChar char="‣"/>
            </a:pPr>
            <a:r>
              <a:t>802.15	Réseaux personnels sans fil (Bluetooth)</a:t>
            </a:r>
          </a:p>
          <a:p>
            <a:pPr marL="571500" lvl="1" indent="-254000">
              <a:buSzPct val="75000"/>
              <a:buChar char="‣"/>
            </a:pPr>
            <a:r>
              <a:t>802.16	MAN sans fil (WiMax)</a:t>
            </a:r>
          </a:p>
          <a:p>
            <a:pPr>
              <a:spcBef>
                <a:spcPts val="1500"/>
              </a:spcBef>
            </a:pPr>
            <a:r>
              <a:t>ISO (</a:t>
            </a:r>
            <a:r>
              <a:rPr i="1"/>
              <a:t>International Organization for Standardization</a:t>
            </a:r>
            <a:r>
              <a:t>) normalise à son tour certain standards IEEE</a:t>
            </a:r>
          </a:p>
        </p:txBody>
      </p:sp>
      <p:pic>
        <p:nvPicPr>
          <p:cNvPr id="1738" name="pasted-image.tif" descr="pasted-image.tif"/>
          <p:cNvPicPr>
            <a:picLocks noChangeAspect="1"/>
          </p:cNvPicPr>
          <p:nvPr/>
        </p:nvPicPr>
        <p:blipFill>
          <a:blip r:embed="rId3"/>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744" name="Grouper"/>
          <p:cNvGrpSpPr/>
          <p:nvPr/>
        </p:nvGrpSpPr>
        <p:grpSpPr>
          <a:xfrm>
            <a:off x="317500" y="1270000"/>
            <a:ext cx="9525000" cy="38100"/>
            <a:chOff x="0" y="0"/>
            <a:chExt cx="9525000" cy="38100"/>
          </a:xfrm>
        </p:grpSpPr>
        <p:sp>
          <p:nvSpPr>
            <p:cNvPr id="174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74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745"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77</a:t>
            </a:fld>
            <a:endParaRPr/>
          </a:p>
        </p:txBody>
      </p:sp>
      <p:sp>
        <p:nvSpPr>
          <p:cNvPr id="1746" name="4 - La sous-couche MAC"/>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sous-couche MAC</a:t>
            </a:r>
          </a:p>
        </p:txBody>
      </p:sp>
      <p:sp>
        <p:nvSpPr>
          <p:cNvPr id="1747" name="Ethernet commence avec les travaux de Bob Metcalfe au Xerox PARC, dans les années 1970…"/>
          <p:cNvSpPr txBox="1">
            <a:spLocks noGrp="1"/>
          </p:cNvSpPr>
          <p:nvPr>
            <p:ph type="body" idx="1"/>
          </p:nvPr>
        </p:nvSpPr>
        <p:spPr>
          <a:xfrm>
            <a:off x="290202" y="2057400"/>
            <a:ext cx="9152724" cy="4995460"/>
          </a:xfrm>
          <a:prstGeom prst="rect">
            <a:avLst/>
          </a:prstGeom>
        </p:spPr>
        <p:txBody>
          <a:bodyPr lIns="25400" tIns="25400" rIns="25400" bIns="25400" anchor="t"/>
          <a:lstStyle/>
          <a:p>
            <a:pPr>
              <a:spcBef>
                <a:spcPts val="1500"/>
              </a:spcBef>
            </a:pPr>
            <a:r>
              <a:rPr b="1"/>
              <a:t>Ethernet</a:t>
            </a:r>
            <a:r>
              <a:t> commence avec les travaux de </a:t>
            </a:r>
            <a:r>
              <a:rPr b="1"/>
              <a:t>Bob Metcalfe</a:t>
            </a:r>
            <a:r>
              <a:t> au Xerox PARC, dans les années 1970</a:t>
            </a:r>
          </a:p>
          <a:p>
            <a:pPr marL="571500" lvl="1" indent="-254000">
              <a:buSzPct val="75000"/>
              <a:buChar char="‣"/>
            </a:pPr>
            <a:r>
              <a:t>Normes IEEE 802.3	 en 1983</a:t>
            </a:r>
          </a:p>
          <a:p>
            <a:pPr marL="571500" lvl="1" indent="-254000">
              <a:buSzPct val="75000"/>
              <a:buChar char="‣"/>
            </a:pPr>
            <a:r>
              <a:t>Années 1990 : </a:t>
            </a:r>
          </a:p>
          <a:p>
            <a:pPr marL="889000" lvl="2" indent="-254000">
              <a:buSzPct val="75000"/>
            </a:pPr>
            <a:r>
              <a:t>Ethernet supplante Token Ring et FDDI</a:t>
            </a:r>
          </a:p>
          <a:p>
            <a:pPr marL="889000" lvl="2" indent="-254000">
              <a:buSzPct val="75000"/>
            </a:pPr>
            <a:r>
              <a:t>Ethernet sur paires torsadées et sur fibre optique</a:t>
            </a:r>
          </a:p>
          <a:p>
            <a:pPr marL="889000" lvl="2" indent="-254000">
              <a:buSzPct val="75000"/>
            </a:pPr>
            <a:r>
              <a:t>Ethernet partagé et </a:t>
            </a:r>
            <a:r>
              <a:rPr b="1"/>
              <a:t>commuté ; </a:t>
            </a:r>
            <a:r>
              <a:t>10BaseT</a:t>
            </a:r>
          </a:p>
          <a:p>
            <a:pPr marL="889000" lvl="2" indent="-254000">
              <a:buSzPct val="75000"/>
            </a:pPr>
            <a:r>
              <a:t>Fast Ethernet (</a:t>
            </a:r>
            <a:r>
              <a:rPr>
                <a:hlinkClick r:id="rId3"/>
              </a:rPr>
              <a:t>100Base-TX</a:t>
            </a:r>
            <a:r>
              <a:rPr>
                <a:solidFill>
                  <a:srgbClr val="252525"/>
                </a:solidFill>
              </a:rPr>
              <a:t>…)</a:t>
            </a:r>
          </a:p>
          <a:p>
            <a:pPr marL="889000" lvl="2" indent="-254000">
              <a:buSzPct val="75000"/>
            </a:pPr>
            <a:r>
              <a:t>Gigabit Ethernet (1000Base-T</a:t>
            </a:r>
            <a:r>
              <a:rPr>
                <a:solidFill>
                  <a:srgbClr val="252525"/>
                </a:solidFill>
              </a:rPr>
              <a:t>…)</a:t>
            </a:r>
          </a:p>
          <a:p>
            <a:pPr marL="571500" lvl="1" indent="-254000">
              <a:buSzPct val="75000"/>
              <a:buChar char="‣"/>
            </a:pPr>
            <a:r>
              <a:rPr>
                <a:solidFill>
                  <a:srgbClr val="252525"/>
                </a:solidFill>
              </a:rPr>
              <a:t>Actuellement :</a:t>
            </a:r>
          </a:p>
          <a:p>
            <a:pPr marL="889000" lvl="2" indent="-254000">
              <a:buSzPct val="75000"/>
            </a:pPr>
            <a:r>
              <a:rPr b="1">
                <a:solidFill>
                  <a:srgbClr val="252525"/>
                </a:solidFill>
              </a:rPr>
              <a:t>Ethernet commuté</a:t>
            </a:r>
            <a:r>
              <a:rPr>
                <a:solidFill>
                  <a:srgbClr val="252525"/>
                </a:solidFill>
              </a:rPr>
              <a:t> a remplacé l’Ethernet partagé</a:t>
            </a:r>
          </a:p>
          <a:p>
            <a:pPr marL="889000" lvl="2" indent="-254000">
              <a:buSzPct val="75000"/>
            </a:pPr>
            <a:r>
              <a:rPr>
                <a:solidFill>
                  <a:srgbClr val="252525"/>
                </a:solidFill>
              </a:rPr>
              <a:t>IEEE 802.3an - 10GBase-T et IEEE 802.3ae - 10GBase-F</a:t>
            </a:r>
          </a:p>
          <a:p>
            <a:pPr marL="889000" lvl="2" indent="-254000">
              <a:buSzPct val="75000"/>
            </a:pPr>
            <a:r>
              <a:rPr>
                <a:solidFill>
                  <a:srgbClr val="252525"/>
                </a:solidFill>
              </a:rPr>
              <a:t>IEEE 802.3bs - 400 Gigabit Ethernet et 200 Gigabit Ethernet (2017)</a:t>
            </a:r>
          </a:p>
        </p:txBody>
      </p:sp>
      <p:sp>
        <p:nvSpPr>
          <p:cNvPr id="1748" name="IEEE 802.3 et les réseaux Ethernet"/>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IEEE 802.3 et les réseaux Ethernet</a:t>
            </a:r>
          </a:p>
        </p:txBody>
      </p:sp>
      <p:sp>
        <p:nvSpPr>
          <p:cNvPr id="1749"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750" name="pasted-image.tif" descr="pasted-image.tif"/>
          <p:cNvPicPr>
            <a:picLocks noChangeAspect="1"/>
          </p:cNvPicPr>
          <p:nvPr/>
        </p:nvPicPr>
        <p:blipFill>
          <a:blip r:embed="rId4"/>
          <a:stretch>
            <a:fillRect/>
          </a:stretch>
        </p:blipFill>
        <p:spPr>
          <a:xfrm>
            <a:off x="6683078" y="256589"/>
            <a:ext cx="2169263" cy="426622"/>
          </a:xfrm>
          <a:prstGeom prst="rect">
            <a:avLst/>
          </a:prstGeom>
          <a:ln w="12700">
            <a:miter lim="400000"/>
          </a:ln>
        </p:spPr>
      </p:pic>
      <p:pic>
        <p:nvPicPr>
          <p:cNvPr id="1751" name="bob-metcalfe-4.jpg" descr="bob-metcalfe-4.jpg"/>
          <p:cNvPicPr>
            <a:picLocks noChangeAspect="1"/>
          </p:cNvPicPr>
          <p:nvPr/>
        </p:nvPicPr>
        <p:blipFill>
          <a:blip r:embed="rId5"/>
          <a:stretch>
            <a:fillRect/>
          </a:stretch>
        </p:blipFill>
        <p:spPr>
          <a:xfrm>
            <a:off x="7616135" y="2486573"/>
            <a:ext cx="1885953" cy="2519854"/>
          </a:xfrm>
          <a:prstGeom prst="rect">
            <a:avLst/>
          </a:prstGeom>
          <a:ln w="12700">
            <a:miter lim="400000"/>
          </a:ln>
        </p:spPr>
      </p:pic>
      <p:sp>
        <p:nvSpPr>
          <p:cNvPr id="1752" name="Fig 3.11 - Bob Metcalfe"/>
          <p:cNvSpPr txBox="1"/>
          <p:nvPr/>
        </p:nvSpPr>
        <p:spPr>
          <a:xfrm>
            <a:off x="7572448" y="5003800"/>
            <a:ext cx="2466678"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3.11 - Bob Metcalfe</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758" name="Grouper"/>
          <p:cNvGrpSpPr/>
          <p:nvPr/>
        </p:nvGrpSpPr>
        <p:grpSpPr>
          <a:xfrm>
            <a:off x="317500" y="1270000"/>
            <a:ext cx="9525000" cy="38100"/>
            <a:chOff x="0" y="0"/>
            <a:chExt cx="9525000" cy="38100"/>
          </a:xfrm>
        </p:grpSpPr>
        <p:sp>
          <p:nvSpPr>
            <p:cNvPr id="1756"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757"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759"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78</a:t>
            </a:fld>
            <a:endParaRPr/>
          </a:p>
        </p:txBody>
      </p:sp>
      <p:sp>
        <p:nvSpPr>
          <p:cNvPr id="1760" name="4 - La sous-couche MAC"/>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sous-couche MAC</a:t>
            </a:r>
          </a:p>
        </p:txBody>
      </p:sp>
      <p:sp>
        <p:nvSpPr>
          <p:cNvPr id="1761" name="Les premières versions d’Ethernet comme  10Base5 ou 10Base2 utilisaient des  câbles coaxiaux…"/>
          <p:cNvSpPr txBox="1">
            <a:spLocks noGrp="1"/>
          </p:cNvSpPr>
          <p:nvPr>
            <p:ph type="body" idx="1"/>
          </p:nvPr>
        </p:nvSpPr>
        <p:spPr>
          <a:xfrm>
            <a:off x="290202" y="2057400"/>
            <a:ext cx="9152724" cy="4995460"/>
          </a:xfrm>
          <a:prstGeom prst="rect">
            <a:avLst/>
          </a:prstGeom>
        </p:spPr>
        <p:txBody>
          <a:bodyPr lIns="25400" tIns="25400" rIns="25400" bIns="25400" anchor="t"/>
          <a:lstStyle/>
          <a:p>
            <a:pPr>
              <a:spcBef>
                <a:spcPts val="1500"/>
              </a:spcBef>
            </a:pPr>
            <a:r>
              <a:t>Les premières versions d’Ethernet comme </a:t>
            </a:r>
            <a:br/>
            <a:r>
              <a:t>10Base5 ou 10Base2 utilisaient des </a:t>
            </a:r>
            <a:br/>
            <a:r>
              <a:rPr b="1"/>
              <a:t>câbles coaxiaux</a:t>
            </a:r>
          </a:p>
          <a:p>
            <a:pPr>
              <a:spcBef>
                <a:spcPts val="1500"/>
              </a:spcBef>
            </a:pPr>
            <a:r>
              <a:t>Ethernet a beaucoup évolué avec l’utilisation de la </a:t>
            </a:r>
            <a:r>
              <a:rPr b="1"/>
              <a:t>paire torsadée</a:t>
            </a:r>
          </a:p>
          <a:p>
            <a:pPr>
              <a:spcBef>
                <a:spcPts val="1500"/>
              </a:spcBef>
            </a:pPr>
            <a:r>
              <a:t>Chaque évolution reste compatible avec </a:t>
            </a:r>
            <a:br/>
            <a:r>
              <a:t>les normes précédentes et avec la </a:t>
            </a:r>
            <a:br/>
            <a:r>
              <a:rPr b="1"/>
              <a:t>méthode d’accès CSMA/CD</a:t>
            </a:r>
            <a:br/>
            <a:endParaRPr/>
          </a:p>
          <a:p>
            <a:pPr marL="571500" lvl="1" indent="-254000">
              <a:buSzPct val="75000"/>
              <a:buChar char="‣"/>
              <a:defRPr b="1"/>
            </a:pPr>
            <a:r>
              <a:rPr>
                <a:solidFill>
                  <a:srgbClr val="1A4291"/>
                </a:solidFill>
              </a:rPr>
              <a:t>10</a:t>
            </a:r>
            <a:r>
              <a:rPr>
                <a:solidFill>
                  <a:schemeClr val="accent4">
                    <a:satOff val="8299"/>
                    <a:lumOff val="-11818"/>
                  </a:schemeClr>
                </a:solidFill>
              </a:rPr>
              <a:t>Base</a:t>
            </a:r>
            <a:r>
              <a:rPr>
                <a:solidFill>
                  <a:schemeClr val="accent2">
                    <a:satOff val="10782"/>
                    <a:lumOff val="-18924"/>
                  </a:schemeClr>
                </a:solidFill>
              </a:rPr>
              <a:t>T</a:t>
            </a:r>
          </a:p>
          <a:p>
            <a:pPr marL="889000" lvl="2" indent="-254000">
              <a:buSzPct val="75000"/>
            </a:pPr>
            <a:r>
              <a:rPr>
                <a:solidFill>
                  <a:srgbClr val="1A4291"/>
                </a:solidFill>
              </a:rPr>
              <a:t>10 Mbit/s</a:t>
            </a:r>
            <a:r>
              <a:t>, </a:t>
            </a:r>
            <a:r>
              <a:rPr>
                <a:solidFill>
                  <a:schemeClr val="accent4">
                    <a:satOff val="8299"/>
                    <a:lumOff val="-11818"/>
                  </a:schemeClr>
                </a:solidFill>
              </a:rPr>
              <a:t>codage en bande de base</a:t>
            </a:r>
            <a:r>
              <a:t> (Manchester)</a:t>
            </a:r>
          </a:p>
          <a:p>
            <a:pPr marL="889000" lvl="2" indent="-254000">
              <a:buSzPct val="75000"/>
            </a:pPr>
            <a:r>
              <a:rPr>
                <a:solidFill>
                  <a:schemeClr val="accent2">
                    <a:satOff val="10782"/>
                    <a:lumOff val="-18924"/>
                  </a:schemeClr>
                </a:solidFill>
              </a:rPr>
              <a:t>T =&gt; </a:t>
            </a:r>
            <a:r>
              <a:rPr b="1">
                <a:solidFill>
                  <a:schemeClr val="accent2">
                    <a:satOff val="10782"/>
                    <a:lumOff val="-18924"/>
                  </a:schemeClr>
                </a:solidFill>
              </a:rPr>
              <a:t>Twisted pair</a:t>
            </a:r>
            <a:r>
              <a:t> ; une paire pour l ‘émission, une pour la réception</a:t>
            </a:r>
          </a:p>
          <a:p>
            <a:pPr marL="889000" lvl="2" indent="-254000">
              <a:buSzPct val="75000"/>
            </a:pPr>
            <a:r>
              <a:t>Topologie en étoile autour d’un </a:t>
            </a:r>
            <a:r>
              <a:rPr b="1"/>
              <a:t>concentrateur</a:t>
            </a:r>
            <a:r>
              <a:t> (</a:t>
            </a:r>
            <a:r>
              <a:rPr i="1"/>
              <a:t>hub</a:t>
            </a:r>
            <a:r>
              <a:t>)</a:t>
            </a:r>
          </a:p>
          <a:p>
            <a:pPr marL="889000" lvl="2" indent="-254000">
              <a:buSzPct val="75000"/>
            </a:pPr>
            <a:r>
              <a:t>Liaison point à point entre station et hub ; 100 m maximum</a:t>
            </a:r>
          </a:p>
          <a:p>
            <a:pPr marL="889000" lvl="2" indent="-254000">
              <a:buSzPct val="75000"/>
            </a:pPr>
            <a:r>
              <a:t>Connecteur </a:t>
            </a:r>
            <a:r>
              <a:rPr b="1"/>
              <a:t>RJ45</a:t>
            </a:r>
          </a:p>
          <a:p>
            <a:pPr marL="889000" lvl="2" indent="-254000">
              <a:buSzPct val="75000"/>
            </a:pPr>
            <a:r>
              <a:t>3 niveaux de hubs maximum</a:t>
            </a:r>
          </a:p>
        </p:txBody>
      </p:sp>
      <p:sp>
        <p:nvSpPr>
          <p:cNvPr id="1762" name="IEEE 802.3 et les réseaux Ethernet"/>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IEEE 802.3 et les réseaux Ethernet</a:t>
            </a:r>
          </a:p>
        </p:txBody>
      </p:sp>
      <p:sp>
        <p:nvSpPr>
          <p:cNvPr id="1763"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764" name="pasted-image.tif" descr="pasted-image.tif"/>
          <p:cNvPicPr>
            <a:picLocks noChangeAspect="1"/>
          </p:cNvPicPr>
          <p:nvPr/>
        </p:nvPicPr>
        <p:blipFill>
          <a:blip r:embed="rId3"/>
          <a:stretch>
            <a:fillRect/>
          </a:stretch>
        </p:blipFill>
        <p:spPr>
          <a:xfrm>
            <a:off x="6683078" y="256589"/>
            <a:ext cx="2169263" cy="426622"/>
          </a:xfrm>
          <a:prstGeom prst="rect">
            <a:avLst/>
          </a:prstGeom>
          <a:ln w="12700">
            <a:miter lim="400000"/>
          </a:ln>
        </p:spPr>
      </p:pic>
      <p:pic>
        <p:nvPicPr>
          <p:cNvPr id="1765" name="coaxial-cable-construction.jpg" descr="coaxial-cable-construction.jpg"/>
          <p:cNvPicPr>
            <a:picLocks noChangeAspect="1"/>
          </p:cNvPicPr>
          <p:nvPr/>
        </p:nvPicPr>
        <p:blipFill>
          <a:blip r:embed="rId4"/>
          <a:stretch>
            <a:fillRect/>
          </a:stretch>
        </p:blipFill>
        <p:spPr>
          <a:xfrm>
            <a:off x="5496850" y="1507134"/>
            <a:ext cx="4144700" cy="1379593"/>
          </a:xfrm>
          <a:prstGeom prst="rect">
            <a:avLst/>
          </a:prstGeom>
          <a:ln w="12700">
            <a:miter lim="400000"/>
          </a:ln>
        </p:spPr>
      </p:pic>
      <p:pic>
        <p:nvPicPr>
          <p:cNvPr id="1766" name="CAT6-FTP-100-ca.jpg" descr="CAT6-FTP-100-ca.jpg"/>
          <p:cNvPicPr>
            <a:picLocks noChangeAspect="1"/>
          </p:cNvPicPr>
          <p:nvPr/>
        </p:nvPicPr>
        <p:blipFill>
          <a:blip r:embed="rId5"/>
          <a:stretch>
            <a:fillRect/>
          </a:stretch>
        </p:blipFill>
        <p:spPr>
          <a:xfrm>
            <a:off x="5915272" y="3445526"/>
            <a:ext cx="3704875" cy="1379594"/>
          </a:xfrm>
          <a:prstGeom prst="rect">
            <a:avLst/>
          </a:prstGeom>
          <a:ln w="12700">
            <a:miter lim="400000"/>
          </a:ln>
        </p:spPr>
      </p:pic>
      <p:sp>
        <p:nvSpPr>
          <p:cNvPr id="1767" name="Fig 3.12 - Câble coaxial"/>
          <p:cNvSpPr txBox="1"/>
          <p:nvPr/>
        </p:nvSpPr>
        <p:spPr>
          <a:xfrm>
            <a:off x="7427017" y="2830087"/>
            <a:ext cx="2504480"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3.12 - Câble coaxial</a:t>
            </a:r>
          </a:p>
        </p:txBody>
      </p:sp>
      <p:sp>
        <p:nvSpPr>
          <p:cNvPr id="1768" name="Fig 3.13 - Câble à paires torsadées"/>
          <p:cNvSpPr txBox="1"/>
          <p:nvPr/>
        </p:nvSpPr>
        <p:spPr>
          <a:xfrm>
            <a:off x="6333800" y="4656875"/>
            <a:ext cx="3697686"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3.13 - Câble à paires torsadées</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774" name="Grouper"/>
          <p:cNvGrpSpPr/>
          <p:nvPr/>
        </p:nvGrpSpPr>
        <p:grpSpPr>
          <a:xfrm>
            <a:off x="317500" y="1270000"/>
            <a:ext cx="9525000" cy="38100"/>
            <a:chOff x="0" y="0"/>
            <a:chExt cx="9525000" cy="38100"/>
          </a:xfrm>
        </p:grpSpPr>
        <p:sp>
          <p:nvSpPr>
            <p:cNvPr id="177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77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775"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79</a:t>
            </a:fld>
            <a:endParaRPr/>
          </a:p>
        </p:txBody>
      </p:sp>
      <p:sp>
        <p:nvSpPr>
          <p:cNvPr id="1776" name="4 - La sous-couche MAC"/>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sous-couche MAC</a:t>
            </a:r>
          </a:p>
        </p:txBody>
      </p:sp>
      <p:sp>
        <p:nvSpPr>
          <p:cNvPr id="1777" name="Fast Ethernet à 100 Mbit/s…"/>
          <p:cNvSpPr txBox="1">
            <a:spLocks noGrp="1"/>
          </p:cNvSpPr>
          <p:nvPr>
            <p:ph type="body" idx="1"/>
          </p:nvPr>
        </p:nvSpPr>
        <p:spPr>
          <a:xfrm>
            <a:off x="290202" y="2057400"/>
            <a:ext cx="9152724" cy="5317380"/>
          </a:xfrm>
          <a:prstGeom prst="rect">
            <a:avLst/>
          </a:prstGeom>
        </p:spPr>
        <p:txBody>
          <a:bodyPr lIns="25400" tIns="25400" rIns="25400" bIns="25400" anchor="t"/>
          <a:lstStyle/>
          <a:p>
            <a:pPr marL="571500" lvl="1" indent="-254000">
              <a:buSzPct val="75000"/>
              <a:buChar char="‣"/>
            </a:pPr>
            <a:r>
              <a:rPr b="1"/>
              <a:t>Fast Ethernet</a:t>
            </a:r>
            <a:r>
              <a:t> à 100 Mbit/s</a:t>
            </a:r>
          </a:p>
          <a:p>
            <a:pPr marL="889000" lvl="2" indent="-254000">
              <a:buSzPct val="75000"/>
            </a:pPr>
            <a:r>
              <a:t>Norme 802.3u adopté en 1995 ; variantes 100Base-T4, </a:t>
            </a:r>
            <a:r>
              <a:rPr b="1"/>
              <a:t>100Base-TX</a:t>
            </a:r>
            <a:r>
              <a:t>, 100Base-FX</a:t>
            </a:r>
          </a:p>
          <a:p>
            <a:pPr marL="889000" lvl="2" indent="-254000">
              <a:buSzPct val="75000"/>
            </a:pPr>
            <a:r>
              <a:t>Remplacement progressif des concentrateurs (</a:t>
            </a:r>
            <a:r>
              <a:rPr i="1"/>
              <a:t>hub</a:t>
            </a:r>
            <a:r>
              <a:t>) par des </a:t>
            </a:r>
            <a:r>
              <a:rPr b="1"/>
              <a:t>commutateurs</a:t>
            </a:r>
            <a:r>
              <a:t> (</a:t>
            </a:r>
            <a:r>
              <a:rPr i="1"/>
              <a:t>switch</a:t>
            </a:r>
            <a:r>
              <a:t>) =&gt; un seul domaine de collision par port de switch </a:t>
            </a:r>
            <a:br/>
            <a:endParaRPr/>
          </a:p>
          <a:p>
            <a:pPr marL="571500" lvl="1" indent="-254000">
              <a:buSzPct val="75000"/>
              <a:buChar char="‣"/>
              <a:defRPr b="1"/>
            </a:pPr>
            <a:r>
              <a:t>Gigabit Ethernet</a:t>
            </a:r>
          </a:p>
          <a:p>
            <a:pPr marL="889000" lvl="2" indent="-254000">
              <a:buSzPct val="75000"/>
            </a:pPr>
            <a:r>
              <a:t>Ratifiée par IEEE, comité 802.3ab, en 1999</a:t>
            </a:r>
          </a:p>
          <a:p>
            <a:pPr marL="889000" lvl="2" indent="-254000">
              <a:buSzPct val="75000"/>
            </a:pPr>
            <a:r>
              <a:t>	1000Base-T utilise en full duplex 4 paires torsadées d’un câble FTP de catégorie 5e ou supérieure, 100 m maximum</a:t>
            </a:r>
          </a:p>
          <a:p>
            <a:pPr marL="1524000" lvl="4" indent="-254000">
              <a:buSzPct val="75000"/>
            </a:pPr>
            <a:r>
              <a:t>Compatible avec 100Base-TX et 10Base-T</a:t>
            </a:r>
          </a:p>
          <a:p>
            <a:pPr marL="889000" lvl="2" indent="-254000">
              <a:buSzPct val="75000"/>
            </a:pPr>
            <a:r>
              <a:t>1000Base-SX : 1 Gbit/s sur fibre optique multimodes à 850 nm</a:t>
            </a:r>
          </a:p>
          <a:p>
            <a:pPr marL="889000" lvl="2" indent="-254000">
              <a:buSzPct val="75000"/>
            </a:pPr>
            <a:r>
              <a:t>	1000Base-LX : fibre optique monomodes et multimodes à 1300 nm</a:t>
            </a:r>
          </a:p>
        </p:txBody>
      </p:sp>
      <p:sp>
        <p:nvSpPr>
          <p:cNvPr id="1778" name="IEEE 802.3 et les réseaux Ethernet"/>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IEEE 802.3 et les réseaux Ethernet</a:t>
            </a:r>
          </a:p>
        </p:txBody>
      </p:sp>
      <p:sp>
        <p:nvSpPr>
          <p:cNvPr id="1779"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780" name="pasted-image.tif" descr="pasted-image.tif"/>
          <p:cNvPicPr>
            <a:picLocks noChangeAspect="1"/>
          </p:cNvPicPr>
          <p:nvPr/>
        </p:nvPicPr>
        <p:blipFill>
          <a:blip r:embed="rId3"/>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287" name="Rectangle"/>
          <p:cNvSpPr/>
          <p:nvPr/>
        </p:nvSpPr>
        <p:spPr>
          <a:xfrm>
            <a:off x="6873893" y="1435100"/>
            <a:ext cx="3135069" cy="3332094"/>
          </a:xfrm>
          <a:prstGeom prst="rect">
            <a:avLst/>
          </a:prstGeom>
          <a:solidFill>
            <a:srgbClr val="FFFFFF"/>
          </a:solidFill>
          <a:ln w="12700">
            <a:miter lim="400000"/>
          </a:ln>
          <a:effectLst>
            <a:outerShdw blurRad="190500" dist="12700" dir="5400000" rotWithShape="0">
              <a:srgbClr val="000000">
                <a:alpha val="49807"/>
              </a:srgbClr>
            </a:outerShdw>
          </a:effectLst>
        </p:spPr>
        <p:txBody>
          <a:bodyPr lIns="50800" tIns="50800" rIns="50800" bIns="50800" anchor="ct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grpSp>
        <p:nvGrpSpPr>
          <p:cNvPr id="290" name="Grouper"/>
          <p:cNvGrpSpPr/>
          <p:nvPr/>
        </p:nvGrpSpPr>
        <p:grpSpPr>
          <a:xfrm>
            <a:off x="317500" y="1270000"/>
            <a:ext cx="9525000" cy="38100"/>
            <a:chOff x="0" y="0"/>
            <a:chExt cx="9525000" cy="38100"/>
          </a:xfrm>
        </p:grpSpPr>
        <p:sp>
          <p:nvSpPr>
            <p:cNvPr id="288"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89"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91" name="Numéro de diapositive"/>
          <p:cNvSpPr txBox="1">
            <a:spLocks noGrp="1"/>
          </p:cNvSpPr>
          <p:nvPr>
            <p:ph type="sldNum" sz="quarter" idx="4294967295"/>
          </p:nvPr>
        </p:nvSpPr>
        <p:spPr>
          <a:xfrm>
            <a:off x="9626600" y="7200900"/>
            <a:ext cx="266700"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292" name="Interface…"/>
          <p:cNvSpPr txBox="1">
            <a:spLocks noGrp="1"/>
          </p:cNvSpPr>
          <p:nvPr>
            <p:ph type="body" sz="half" idx="1"/>
          </p:nvPr>
        </p:nvSpPr>
        <p:spPr>
          <a:xfrm>
            <a:off x="304800" y="1466034"/>
            <a:ext cx="6396239" cy="3978809"/>
          </a:xfrm>
          <a:prstGeom prst="rect">
            <a:avLst/>
          </a:prstGeom>
        </p:spPr>
        <p:txBody>
          <a:bodyPr lIns="25400" tIns="25400" rIns="25400" bIns="25400"/>
          <a:lstStyle/>
          <a:p>
            <a:pPr marL="230909" indent="-230909">
              <a:buClr>
                <a:srgbClr val="5C86B9"/>
              </a:buClr>
              <a:buSzPct val="50000"/>
              <a:buFont typeface="Zapf Dingbats"/>
              <a:buChar char="✤"/>
              <a:defRPr b="1"/>
            </a:pPr>
            <a:r>
              <a:t>Interface</a:t>
            </a:r>
          </a:p>
          <a:p>
            <a:pPr marL="571500" lvl="1" indent="-254000">
              <a:buSzPct val="75000"/>
              <a:buChar char="‣"/>
            </a:pPr>
            <a:r>
              <a:t>Accès à l’ensemble des opérations élémentaires et des services qu’une couche (n) offre à la couche (n+1) supérieure</a:t>
            </a:r>
          </a:p>
          <a:p>
            <a:pPr marL="571500" lvl="1" indent="-254000">
              <a:buSzPct val="75000"/>
              <a:buChar char="‣"/>
            </a:pPr>
            <a:r>
              <a:t>Une interface est le moyen concret d'utiliser un </a:t>
            </a:r>
            <a:r>
              <a:rPr b="1"/>
              <a:t>service</a:t>
            </a:r>
          </a:p>
          <a:p>
            <a:pPr marL="571500" lvl="1" indent="-254000">
              <a:buSzPct val="75000"/>
              <a:buChar char="‣"/>
            </a:pPr>
            <a:endParaRPr b="1"/>
          </a:p>
          <a:p>
            <a:pPr marL="230909" indent="-230909">
              <a:buClr>
                <a:srgbClr val="5C86B9"/>
              </a:buClr>
              <a:buSzPct val="50000"/>
              <a:buFont typeface="Zapf Dingbats"/>
              <a:buChar char="✤"/>
              <a:defRPr b="1"/>
            </a:pPr>
            <a:r>
              <a:t>Encapsulation</a:t>
            </a:r>
          </a:p>
          <a:p>
            <a:pPr marL="571500" lvl="1" indent="-254000">
              <a:buSzPct val="75000"/>
              <a:buChar char="‣"/>
            </a:pPr>
            <a:r>
              <a:t>Technique consistant à ajouter à un bloc de données un en-tête (</a:t>
            </a:r>
            <a:r>
              <a:rPr i="1"/>
              <a:t>header</a:t>
            </a:r>
            <a:r>
              <a:t>), et éventuellement une queue (</a:t>
            </a:r>
            <a:r>
              <a:rPr i="1"/>
              <a:t>trailer</a:t>
            </a:r>
            <a:r>
              <a:t>). L’en-tête contient les informations de contrôle du protocole.</a:t>
            </a:r>
          </a:p>
        </p:txBody>
      </p:sp>
      <p:sp>
        <p:nvSpPr>
          <p:cNvPr id="293" name="2 - Définition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2 - Définitions</a:t>
            </a:r>
          </a:p>
        </p:txBody>
      </p:sp>
      <p:sp>
        <p:nvSpPr>
          <p:cNvPr id="294" name="Décapsulation…"/>
          <p:cNvSpPr txBox="1"/>
          <p:nvPr/>
        </p:nvSpPr>
        <p:spPr>
          <a:xfrm>
            <a:off x="279400" y="5154543"/>
            <a:ext cx="9601200" cy="1450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marL="230909" indent="-230909" defTabSz="457200">
              <a:spcBef>
                <a:spcPts val="100"/>
              </a:spcBef>
              <a:buClr>
                <a:srgbClr val="5C86B9"/>
              </a:buClr>
              <a:buSzPct val="50000"/>
              <a:buFont typeface="Zapf Dingbats"/>
              <a:buChar char="✤"/>
              <a:defRPr sz="2000" i="0" spc="0">
                <a:solidFill>
                  <a:srgbClr val="000000"/>
                </a:solidFill>
                <a:latin typeface="+mn-lt"/>
                <a:ea typeface="+mn-ea"/>
                <a:cs typeface="+mn-cs"/>
                <a:sym typeface="Book Antiqua"/>
              </a:defRPr>
            </a:lvl1pPr>
            <a:lvl2pPr marL="571500" indent="-254000" defTabSz="457200">
              <a:spcBef>
                <a:spcPts val="100"/>
              </a:spcBef>
              <a:buClr>
                <a:srgbClr val="040F6A"/>
              </a:buClr>
              <a:buSzPct val="75000"/>
              <a:buFont typeface="Lucida Grande"/>
              <a:buChar char="‣"/>
              <a:defRPr sz="2000" b="0" i="0" spc="0">
                <a:solidFill>
                  <a:srgbClr val="000000"/>
                </a:solidFill>
                <a:latin typeface="+mn-lt"/>
                <a:ea typeface="+mn-ea"/>
                <a:cs typeface="+mn-cs"/>
                <a:sym typeface="Book Antiqua"/>
              </a:defRPr>
            </a:lvl2pPr>
          </a:lstStyle>
          <a:p>
            <a:r>
              <a:t>Décapsulation</a:t>
            </a:r>
          </a:p>
          <a:p>
            <a:pPr lvl="1"/>
            <a:r>
              <a:t>Extraction des données utiles à partir de l’unité de données de protocole</a:t>
            </a:r>
          </a:p>
        </p:txBody>
      </p:sp>
      <p:grpSp>
        <p:nvGrpSpPr>
          <p:cNvPr id="312" name="Grouper"/>
          <p:cNvGrpSpPr/>
          <p:nvPr/>
        </p:nvGrpSpPr>
        <p:grpSpPr>
          <a:xfrm>
            <a:off x="6966063" y="1560180"/>
            <a:ext cx="3135068" cy="2732683"/>
            <a:chOff x="0" y="0"/>
            <a:chExt cx="3135067" cy="2732682"/>
          </a:xfrm>
        </p:grpSpPr>
        <p:sp>
          <p:nvSpPr>
            <p:cNvPr id="295" name="Rectangle"/>
            <p:cNvSpPr/>
            <p:nvPr/>
          </p:nvSpPr>
          <p:spPr>
            <a:xfrm>
              <a:off x="847671" y="986032"/>
              <a:ext cx="1244268" cy="1137279"/>
            </a:xfrm>
            <a:prstGeom prst="rect">
              <a:avLst/>
            </a:prstGeom>
            <a:solidFill>
              <a:srgbClr val="FFC072">
                <a:alpha val="40000"/>
              </a:srgbClr>
            </a:solidFill>
            <a:ln w="25400" cap="flat">
              <a:solidFill>
                <a:srgbClr val="000000">
                  <a:alpha val="40000"/>
                </a:srgbClr>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lgn="ctr" defTabSz="457200">
                <a:lnSpc>
                  <a:spcPct val="100000"/>
                </a:lnSpc>
                <a:spcBef>
                  <a:spcPts val="0"/>
                </a:spcBef>
                <a:defRPr sz="12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96" name="Ligne"/>
            <p:cNvSpPr/>
            <p:nvPr/>
          </p:nvSpPr>
          <p:spPr>
            <a:xfrm flipV="1">
              <a:off x="847671" y="463418"/>
              <a:ext cx="1" cy="2182507"/>
            </a:xfrm>
            <a:prstGeom prst="line">
              <a:avLst/>
            </a:prstGeom>
            <a:noFill/>
            <a:ln w="25400" cap="flat">
              <a:solidFill>
                <a:srgbClr val="000000">
                  <a:alpha val="40000"/>
                </a:srgbClr>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297" name="Cercle"/>
            <p:cNvSpPr/>
            <p:nvPr/>
          </p:nvSpPr>
          <p:spPr>
            <a:xfrm>
              <a:off x="1377376" y="855462"/>
              <a:ext cx="194401" cy="194401"/>
            </a:xfrm>
            <a:prstGeom prst="ellipse">
              <a:avLst/>
            </a:prstGeom>
            <a:solidFill>
              <a:srgbClr val="EC5B55"/>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lgn="ctr" defTabSz="457200">
                <a:lnSpc>
                  <a:spcPct val="100000"/>
                </a:lnSpc>
                <a:spcBef>
                  <a:spcPts val="0"/>
                </a:spcBef>
                <a:defRPr sz="12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98" name="Ligne"/>
            <p:cNvSpPr/>
            <p:nvPr/>
          </p:nvSpPr>
          <p:spPr>
            <a:xfrm flipV="1">
              <a:off x="2105471" y="463418"/>
              <a:ext cx="1" cy="2182507"/>
            </a:xfrm>
            <a:prstGeom prst="line">
              <a:avLst/>
            </a:prstGeom>
            <a:noFill/>
            <a:ln w="25400" cap="flat">
              <a:solidFill>
                <a:srgbClr val="000000">
                  <a:alpha val="40000"/>
                </a:srgbClr>
              </a:solidFill>
              <a:prstDash val="solid"/>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299" name="Entité"/>
            <p:cNvSpPr/>
            <p:nvPr/>
          </p:nvSpPr>
          <p:spPr>
            <a:xfrm>
              <a:off x="947415" y="1240221"/>
              <a:ext cx="1050113" cy="573346"/>
            </a:xfrm>
            <a:prstGeom prst="roundRect">
              <a:avLst>
                <a:gd name="adj" fmla="val 34467"/>
              </a:avLst>
            </a:prstGeom>
            <a:solidFill>
              <a:srgbClr val="64B3DF"/>
            </a:soli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3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r>
                <a:t>Entité</a:t>
              </a:r>
            </a:p>
          </p:txBody>
        </p:sp>
        <p:sp>
          <p:nvSpPr>
            <p:cNvPr id="300" name="Couche N"/>
            <p:cNvSpPr txBox="1"/>
            <p:nvPr/>
          </p:nvSpPr>
          <p:spPr>
            <a:xfrm>
              <a:off x="813" y="1289162"/>
              <a:ext cx="828102" cy="5310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200" b="0" i="0" spc="0">
                  <a:solidFill>
                    <a:srgbClr val="000000"/>
                  </a:solidFill>
                  <a:latin typeface="Helvetica"/>
                  <a:ea typeface="Helvetica"/>
                  <a:cs typeface="Helvetica"/>
                  <a:sym typeface="Helvetica"/>
                </a:defRPr>
              </a:lvl1pPr>
            </a:lstStyle>
            <a:p>
              <a:r>
                <a:t>Couche N</a:t>
              </a:r>
            </a:p>
          </p:txBody>
        </p:sp>
        <p:sp>
          <p:nvSpPr>
            <p:cNvPr id="301" name="Couche N-1"/>
            <p:cNvSpPr txBox="1"/>
            <p:nvPr/>
          </p:nvSpPr>
          <p:spPr>
            <a:xfrm>
              <a:off x="1032" y="2201663"/>
              <a:ext cx="827665" cy="5310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200" b="0" i="0" spc="0">
                  <a:solidFill>
                    <a:srgbClr val="000000"/>
                  </a:solidFill>
                  <a:latin typeface="Helvetica"/>
                  <a:ea typeface="Helvetica"/>
                  <a:cs typeface="Helvetica"/>
                  <a:sym typeface="Helvetica"/>
                </a:defRPr>
              </a:lvl1pPr>
            </a:lstStyle>
            <a:p>
              <a:r>
                <a:t>Couche N-1</a:t>
              </a:r>
            </a:p>
          </p:txBody>
        </p:sp>
        <p:sp>
          <p:nvSpPr>
            <p:cNvPr id="302" name="Couche N+1"/>
            <p:cNvSpPr txBox="1"/>
            <p:nvPr/>
          </p:nvSpPr>
          <p:spPr>
            <a:xfrm>
              <a:off x="0" y="414535"/>
              <a:ext cx="829729" cy="5310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200" b="0" i="0" spc="0">
                  <a:solidFill>
                    <a:srgbClr val="000000"/>
                  </a:solidFill>
                  <a:latin typeface="Helvetica"/>
                  <a:ea typeface="Helvetica"/>
                  <a:cs typeface="Helvetica"/>
                  <a:sym typeface="Helvetica"/>
                </a:defRPr>
              </a:lvl1pPr>
            </a:lstStyle>
            <a:p>
              <a:r>
                <a:t>Couche N+1</a:t>
              </a:r>
            </a:p>
          </p:txBody>
        </p:sp>
        <p:pic>
          <p:nvPicPr>
            <p:cNvPr id="303" name="Ligne Ligne" descr="Ligne Ligne"/>
            <p:cNvPicPr>
              <a:picLocks/>
            </p:cNvPicPr>
            <p:nvPr/>
          </p:nvPicPr>
          <p:blipFill>
            <a:blip r:embed="rId3"/>
            <a:stretch>
              <a:fillRect/>
            </a:stretch>
          </p:blipFill>
          <p:spPr>
            <a:xfrm rot="16200000">
              <a:off x="1304447" y="1091008"/>
              <a:ext cx="341709" cy="50801"/>
            </a:xfrm>
            <a:prstGeom prst="rect">
              <a:avLst/>
            </a:prstGeom>
            <a:effectLst/>
          </p:spPr>
        </p:pic>
        <p:pic>
          <p:nvPicPr>
            <p:cNvPr id="305" name="Ligne Ligne" descr="Ligne Ligne"/>
            <p:cNvPicPr>
              <a:picLocks/>
            </p:cNvPicPr>
            <p:nvPr/>
          </p:nvPicPr>
          <p:blipFill>
            <a:blip r:embed="rId3"/>
            <a:stretch>
              <a:fillRect/>
            </a:stretch>
          </p:blipFill>
          <p:spPr>
            <a:xfrm rot="16200000">
              <a:off x="1294287" y="1969848"/>
              <a:ext cx="341709" cy="50801"/>
            </a:xfrm>
            <a:prstGeom prst="rect">
              <a:avLst/>
            </a:prstGeom>
            <a:effectLst/>
          </p:spPr>
        </p:pic>
        <p:sp>
          <p:nvSpPr>
            <p:cNvPr id="307" name="Cercle"/>
            <p:cNvSpPr/>
            <p:nvPr/>
          </p:nvSpPr>
          <p:spPr>
            <a:xfrm>
              <a:off x="1374835" y="2023863"/>
              <a:ext cx="194401" cy="194401"/>
            </a:xfrm>
            <a:prstGeom prst="ellipse">
              <a:avLst/>
            </a:prstGeom>
            <a:solidFill>
              <a:srgbClr val="EC5C56"/>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lgn="ctr" defTabSz="457200">
                <a:lnSpc>
                  <a:spcPct val="100000"/>
                </a:lnSpc>
                <a:spcBef>
                  <a:spcPts val="0"/>
                </a:spcBef>
                <a:defRPr sz="12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308" name="Ligne"/>
            <p:cNvSpPr/>
            <p:nvPr/>
          </p:nvSpPr>
          <p:spPr>
            <a:xfrm>
              <a:off x="834971" y="2121062"/>
              <a:ext cx="1237694" cy="1"/>
            </a:xfrm>
            <a:prstGeom prst="line">
              <a:avLst/>
            </a:prstGeom>
            <a:noFill/>
            <a:ln w="25400" cap="flat">
              <a:solidFill>
                <a:srgbClr val="EC5D57"/>
              </a:solidFill>
              <a:prstDash val="solid"/>
              <a:miter lim="400000"/>
              <a:headEnd type="arrow" w="med" len="med"/>
              <a:tailEnd type="arrow"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309" name="Ligne"/>
            <p:cNvSpPr/>
            <p:nvPr/>
          </p:nvSpPr>
          <p:spPr>
            <a:xfrm>
              <a:off x="850958" y="998732"/>
              <a:ext cx="1237694" cy="1"/>
            </a:xfrm>
            <a:prstGeom prst="line">
              <a:avLst/>
            </a:prstGeom>
            <a:noFill/>
            <a:ln w="25400" cap="flat">
              <a:solidFill>
                <a:srgbClr val="EC5D57"/>
              </a:solidFill>
              <a:prstDash val="solid"/>
              <a:miter lim="400000"/>
              <a:headEnd type="arrow" w="med" len="med"/>
              <a:tailEnd type="arrow"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310" name="Interface"/>
            <p:cNvSpPr txBox="1"/>
            <p:nvPr/>
          </p:nvSpPr>
          <p:spPr>
            <a:xfrm>
              <a:off x="2072664" y="709202"/>
              <a:ext cx="1062404" cy="5310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300" i="0" spc="0">
                  <a:solidFill>
                    <a:srgbClr val="CF232B"/>
                  </a:solidFill>
                  <a:latin typeface="Helvetica"/>
                  <a:ea typeface="Helvetica"/>
                  <a:cs typeface="Helvetica"/>
                  <a:sym typeface="Helvetica"/>
                </a:defRPr>
              </a:lvl1pPr>
            </a:lstStyle>
            <a:p>
              <a:r>
                <a:t>Interface</a:t>
              </a:r>
            </a:p>
          </p:txBody>
        </p:sp>
        <p:sp>
          <p:nvSpPr>
            <p:cNvPr id="311" name="SAP (N+1)/N"/>
            <p:cNvSpPr/>
            <p:nvPr/>
          </p:nvSpPr>
          <p:spPr>
            <a:xfrm>
              <a:off x="1265420" y="0"/>
              <a:ext cx="807100" cy="614661"/>
            </a:xfrm>
            <a:prstGeom prst="wedgeEllipseCallout">
              <a:avLst>
                <a:gd name="adj1" fmla="val -20379"/>
                <a:gd name="adj2" fmla="val 84859"/>
              </a:avLst>
            </a:prstGeom>
            <a:solidFill>
              <a:srgbClr val="FFFFFF"/>
            </a:solidFill>
            <a:ln w="12700" cap="flat">
              <a:noFill/>
              <a:miter lim="400000"/>
            </a:ln>
            <a:effectLst>
              <a:outerShdw blurRad="508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457200">
                <a:lnSpc>
                  <a:spcPct val="100000"/>
                </a:lnSpc>
                <a:spcBef>
                  <a:spcPts val="0"/>
                </a:spcBef>
                <a:defRPr sz="1000" i="0" spc="0">
                  <a:solidFill>
                    <a:srgbClr val="CF232B"/>
                  </a:solidFill>
                  <a:latin typeface="Helvetica"/>
                  <a:ea typeface="Helvetica"/>
                  <a:cs typeface="Helvetica"/>
                  <a:sym typeface="Helvetica"/>
                </a:defRPr>
              </a:pPr>
              <a:r>
                <a:t>SAP</a:t>
              </a:r>
              <a:br/>
              <a:r>
                <a:t>(N+1)/N</a:t>
              </a:r>
            </a:p>
          </p:txBody>
        </p:sp>
      </p:grpSp>
      <p:sp>
        <p:nvSpPr>
          <p:cNvPr id="313" name="Fig 1.3 - Interfaces entre couches"/>
          <p:cNvSpPr txBox="1"/>
          <p:nvPr/>
        </p:nvSpPr>
        <p:spPr>
          <a:xfrm>
            <a:off x="6358612" y="4841310"/>
            <a:ext cx="4165631"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1.3 - Interfaces entre couches</a:t>
            </a:r>
          </a:p>
        </p:txBody>
      </p:sp>
      <p:pic>
        <p:nvPicPr>
          <p:cNvPr id="314" name="OSIMODELET.png" descr="OSIMODELET.png"/>
          <p:cNvPicPr>
            <a:picLocks noChangeAspect="1"/>
          </p:cNvPicPr>
          <p:nvPr/>
        </p:nvPicPr>
        <p:blipFill>
          <a:blip r:embed="rId4"/>
          <a:stretch>
            <a:fillRect/>
          </a:stretch>
        </p:blipFill>
        <p:spPr>
          <a:xfrm>
            <a:off x="7299740" y="209593"/>
            <a:ext cx="1828801" cy="933407"/>
          </a:xfrm>
          <a:prstGeom prst="rect">
            <a:avLst/>
          </a:prstGeom>
          <a:ln w="12700">
            <a:miter lim="400000"/>
          </a:ln>
        </p:spPr>
      </p:pic>
      <p:sp>
        <p:nvSpPr>
          <p:cNvPr id="315" name="Architecture de communication en couches                 Ch.1"/>
          <p:cNvSpPr txBox="1"/>
          <p:nvPr/>
        </p:nvSpPr>
        <p:spPr>
          <a:xfrm>
            <a:off x="279400" y="139700"/>
            <a:ext cx="959823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100000"/>
              </a:lnSpc>
              <a:spcBef>
                <a:spcPts val="0"/>
              </a:spcBef>
              <a:defRPr sz="3600" b="0" i="0" spc="-72">
                <a:latin typeface="+mj-lt"/>
                <a:ea typeface="+mj-ea"/>
                <a:cs typeface="+mj-cs"/>
                <a:sym typeface="Garamond"/>
              </a:defRPr>
            </a:pPr>
            <a:r>
              <a:rPr sz="3300" spc="-131"/>
              <a:t>Architecture de communication en couches</a:t>
            </a:r>
            <a:r>
              <a:rPr sz="2200" spc="-44">
                <a:latin typeface="Consolas"/>
                <a:ea typeface="Consolas"/>
                <a:cs typeface="Consolas"/>
                <a:sym typeface="Consolas"/>
              </a:rPr>
              <a:t>                 Ch.1</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786" name="Grouper"/>
          <p:cNvGrpSpPr/>
          <p:nvPr/>
        </p:nvGrpSpPr>
        <p:grpSpPr>
          <a:xfrm>
            <a:off x="317500" y="1270000"/>
            <a:ext cx="9525000" cy="38100"/>
            <a:chOff x="0" y="0"/>
            <a:chExt cx="9525000" cy="38100"/>
          </a:xfrm>
        </p:grpSpPr>
        <p:sp>
          <p:nvSpPr>
            <p:cNvPr id="1784"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785"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787"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80</a:t>
            </a:fld>
            <a:endParaRPr/>
          </a:p>
        </p:txBody>
      </p:sp>
      <p:sp>
        <p:nvSpPr>
          <p:cNvPr id="1788" name="4 - La sous-couche MAC"/>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sous-couche MAC</a:t>
            </a:r>
          </a:p>
        </p:txBody>
      </p:sp>
      <p:sp>
        <p:nvSpPr>
          <p:cNvPr id="1789" name="10 Gigabit Ethernet…"/>
          <p:cNvSpPr txBox="1">
            <a:spLocks noGrp="1"/>
          </p:cNvSpPr>
          <p:nvPr>
            <p:ph type="body" idx="1"/>
          </p:nvPr>
        </p:nvSpPr>
        <p:spPr>
          <a:xfrm>
            <a:off x="290202" y="2057400"/>
            <a:ext cx="9152724" cy="5317380"/>
          </a:xfrm>
          <a:prstGeom prst="rect">
            <a:avLst/>
          </a:prstGeom>
        </p:spPr>
        <p:txBody>
          <a:bodyPr lIns="25400" tIns="25400" rIns="25400" bIns="25400" anchor="t"/>
          <a:lstStyle/>
          <a:p>
            <a:pPr marL="571500" lvl="1" indent="-254000">
              <a:buSzPct val="75000"/>
              <a:buChar char="‣"/>
              <a:defRPr b="1"/>
            </a:pPr>
            <a:r>
              <a:t>10 Gigabit Ethernet</a:t>
            </a:r>
          </a:p>
          <a:p>
            <a:pPr marL="889000" lvl="2" indent="-254000">
              <a:buSzPct val="75000"/>
            </a:pPr>
            <a:r>
              <a:t>Normes en 2002 et 2004 pour la </a:t>
            </a:r>
            <a:r>
              <a:rPr b="1"/>
              <a:t>fibre optique</a:t>
            </a:r>
            <a:r>
              <a:t> et câbles blindés en cuivre</a:t>
            </a:r>
          </a:p>
          <a:p>
            <a:pPr marL="889000" lvl="2" indent="-254000">
              <a:buSzPct val="75000"/>
            </a:pPr>
            <a:r>
              <a:t>Normes IEEE 802.3ae ou 10GBase-F</a:t>
            </a:r>
          </a:p>
          <a:p>
            <a:pPr marL="1524000" lvl="4" indent="-254000">
              <a:buSzPct val="75000"/>
            </a:pPr>
            <a:r>
              <a:t>7 variantes publiées depuis 2002</a:t>
            </a:r>
          </a:p>
          <a:p>
            <a:pPr marL="1524000" lvl="4" indent="-254000">
              <a:buSzPct val="75000"/>
            </a:pPr>
            <a:r>
              <a:t>Fibres multimode et monomode ; Longueurs d'onde 850, 1310 et 1550 nm ; réseaux LAN, MAN, WAN</a:t>
            </a:r>
          </a:p>
          <a:p>
            <a:pPr marL="889000" lvl="2" indent="-254000">
              <a:buSzPct val="75000"/>
            </a:pPr>
            <a:r>
              <a:t>Normes IEEE 802.3an ratifiées en 2006 pour le câble à paires torsadées</a:t>
            </a:r>
          </a:p>
          <a:p>
            <a:pPr marL="1524000" lvl="4" indent="-254000">
              <a:buSzPct val="75000"/>
            </a:pPr>
            <a:r>
              <a:t>Câble catégorie 6e, 6a ou 7, en full duplex sur 4 paires</a:t>
            </a:r>
          </a:p>
          <a:p>
            <a:pPr marL="1524000" lvl="4" indent="-254000">
              <a:buSzPct val="75000"/>
            </a:pPr>
            <a:r>
              <a:t>100 m maximum</a:t>
            </a:r>
          </a:p>
          <a:p>
            <a:pPr marL="1524000" lvl="4" indent="-254000">
              <a:buSzPct val="75000"/>
            </a:pPr>
            <a:endParaRPr/>
          </a:p>
          <a:p>
            <a:pPr marL="571500" lvl="1" indent="-254000">
              <a:buSzPct val="75000"/>
              <a:buChar char="‣"/>
            </a:pPr>
            <a:r>
              <a:rPr b="1"/>
              <a:t>IEEE 802.3ba</a:t>
            </a:r>
            <a:r>
              <a:t> </a:t>
            </a:r>
          </a:p>
          <a:p>
            <a:pPr marL="889000" lvl="2" indent="-254000">
              <a:buSzPct val="75000"/>
            </a:pPr>
            <a:r>
              <a:t>Travaux depuis 2007 sur Ethernet à </a:t>
            </a:r>
            <a:r>
              <a:rPr b="1"/>
              <a:t>40 et 100 Gbit/s</a:t>
            </a:r>
          </a:p>
          <a:p>
            <a:pPr marL="889000" lvl="2" indent="-254000">
              <a:buSzPct val="75000"/>
            </a:pPr>
            <a:r>
              <a:t>Approuvés par l'IEEE en juin 2010</a:t>
            </a:r>
          </a:p>
          <a:p>
            <a:pPr marL="889000" lvl="2" indent="-254000">
              <a:buSzPct val="75000"/>
            </a:pPr>
            <a:r>
              <a:t>Débits jusqu’à 100 Gbit/s :</a:t>
            </a:r>
          </a:p>
          <a:p>
            <a:pPr marL="1524000" lvl="4" indent="-254000">
              <a:buSzPct val="75000"/>
            </a:pPr>
            <a:r>
              <a:t>fibre optique monomode, max. 40 km </a:t>
            </a:r>
          </a:p>
          <a:p>
            <a:pPr marL="1524000" lvl="4" indent="-254000">
              <a:buSzPct val="75000"/>
            </a:pPr>
            <a:r>
              <a:t>fibre optique multimode, max. 150 m avec OM4, 100 m avec OM3</a:t>
            </a:r>
          </a:p>
          <a:p>
            <a:pPr marL="1524000" lvl="4" indent="-254000">
              <a:buSzPct val="75000"/>
            </a:pPr>
            <a:r>
              <a:t>paires torsadées : max. 7 m</a:t>
            </a:r>
          </a:p>
        </p:txBody>
      </p:sp>
      <p:sp>
        <p:nvSpPr>
          <p:cNvPr id="1790" name="IEEE 802.3 et les réseaux Ethernet"/>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IEEE 802.3 et les réseaux Ethernet</a:t>
            </a:r>
          </a:p>
        </p:txBody>
      </p:sp>
      <p:sp>
        <p:nvSpPr>
          <p:cNvPr id="1791"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792" name="pasted-image.tif" descr="pasted-image.tif"/>
          <p:cNvPicPr>
            <a:picLocks noChangeAspect="1"/>
          </p:cNvPicPr>
          <p:nvPr/>
        </p:nvPicPr>
        <p:blipFill>
          <a:blip r:embed="rId3"/>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798" name="Grouper"/>
          <p:cNvGrpSpPr/>
          <p:nvPr/>
        </p:nvGrpSpPr>
        <p:grpSpPr>
          <a:xfrm>
            <a:off x="317500" y="1270000"/>
            <a:ext cx="9525000" cy="38100"/>
            <a:chOff x="0" y="0"/>
            <a:chExt cx="9525000" cy="38100"/>
          </a:xfrm>
        </p:grpSpPr>
        <p:sp>
          <p:nvSpPr>
            <p:cNvPr id="1796"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797"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799"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81</a:t>
            </a:fld>
            <a:endParaRPr/>
          </a:p>
        </p:txBody>
      </p:sp>
      <p:sp>
        <p:nvSpPr>
          <p:cNvPr id="1800" name="4 - La sous-couche MAC"/>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sous-couche MAC</a:t>
            </a:r>
          </a:p>
        </p:txBody>
      </p:sp>
      <p:sp>
        <p:nvSpPr>
          <p:cNvPr id="1801" name="Le protocole MAC IEEE 802.3"/>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Le protocole MAC IEEE 802.3</a:t>
            </a:r>
          </a:p>
        </p:txBody>
      </p:sp>
      <p:sp>
        <p:nvSpPr>
          <p:cNvPr id="1802" name="Le format de la trame Ethernet (exemple de la trame Ethernet V2)…"/>
          <p:cNvSpPr txBox="1">
            <a:spLocks noGrp="1"/>
          </p:cNvSpPr>
          <p:nvPr>
            <p:ph type="body" idx="1"/>
          </p:nvPr>
        </p:nvSpPr>
        <p:spPr>
          <a:xfrm>
            <a:off x="290202" y="2057400"/>
            <a:ext cx="9152724" cy="4995460"/>
          </a:xfrm>
          <a:prstGeom prst="rect">
            <a:avLst/>
          </a:prstGeom>
        </p:spPr>
        <p:txBody>
          <a:bodyPr lIns="25400" tIns="25400" rIns="25400" bIns="25400" anchor="t"/>
          <a:lstStyle/>
          <a:p>
            <a:pPr>
              <a:spcBef>
                <a:spcPts val="1500"/>
              </a:spcBef>
            </a:pPr>
            <a:r>
              <a:t>Le format de la trame Ethernet (exemple de la trame Ethernet V2)</a:t>
            </a:r>
          </a:p>
          <a:p>
            <a:pPr marL="571500" lvl="1" indent="-254000">
              <a:buSzPct val="75000"/>
              <a:buChar char="‣"/>
            </a:pPr>
            <a:r>
              <a:t>Adresses MAC destination (unicast, multicast ou broadcast)</a:t>
            </a:r>
          </a:p>
          <a:p>
            <a:pPr marL="571500" lvl="1" indent="-254000">
              <a:buSzPct val="75000"/>
              <a:buChar char="‣"/>
            </a:pPr>
            <a:r>
              <a:t>Adresses MAC source</a:t>
            </a:r>
          </a:p>
          <a:p>
            <a:pPr marL="571500" lvl="1" indent="-254000">
              <a:buSzPct val="75000"/>
              <a:buChar char="‣"/>
            </a:pPr>
            <a:r>
              <a:t>Type : pour indiquer au récepteur le protocole lié aux données. </a:t>
            </a:r>
            <a:br/>
            <a:r>
              <a:t>Ex. 0x0600 : Xerox Network Systems ; 0x0800 : IP ; 0x8100 : 802.1q (encapsulation vlan) ; 0x0806 : ARP (Address Resolution Protocol)</a:t>
            </a:r>
          </a:p>
          <a:p>
            <a:pPr marL="571500" lvl="1" indent="-254000">
              <a:buSzPct val="75000"/>
              <a:buChar char="‣"/>
            </a:pPr>
            <a:r>
              <a:t>Pad : 0 à 46 octets de bourrage à 0 afin que la trame fasse au min. 64 octets</a:t>
            </a:r>
          </a:p>
          <a:p>
            <a:pPr marL="571500" lvl="1" indent="-254000">
              <a:buSzPct val="75000"/>
              <a:buChar char="‣"/>
            </a:pPr>
            <a:r>
              <a:t>FCS : Frame Check Sequence de type CRC</a:t>
            </a:r>
            <a:br/>
            <a:r>
              <a:rPr b="1">
                <a:latin typeface="Consolas"/>
                <a:ea typeface="Consolas"/>
                <a:cs typeface="Consolas"/>
                <a:sym typeface="Consolas"/>
              </a:rPr>
              <a:t>G(x)=</a:t>
            </a:r>
            <a:r>
              <a:t> </a:t>
            </a:r>
            <a:r>
              <a:rPr b="1">
                <a:latin typeface="Consolas"/>
                <a:ea typeface="Consolas"/>
                <a:cs typeface="Consolas"/>
                <a:sym typeface="Consolas"/>
              </a:rPr>
              <a:t>x</a:t>
            </a:r>
            <a:r>
              <a:rPr b="1" baseline="31999">
                <a:latin typeface="Consolas"/>
                <a:ea typeface="Consolas"/>
                <a:cs typeface="Consolas"/>
                <a:sym typeface="Consolas"/>
              </a:rPr>
              <a:t>32</a:t>
            </a:r>
            <a:r>
              <a:rPr b="1">
                <a:latin typeface="Consolas"/>
                <a:ea typeface="Consolas"/>
                <a:cs typeface="Consolas"/>
                <a:sym typeface="Consolas"/>
              </a:rPr>
              <a:t>+x</a:t>
            </a:r>
            <a:r>
              <a:rPr b="1" baseline="31999">
                <a:latin typeface="Consolas"/>
                <a:ea typeface="Consolas"/>
                <a:cs typeface="Consolas"/>
                <a:sym typeface="Consolas"/>
              </a:rPr>
              <a:t>26</a:t>
            </a:r>
            <a:r>
              <a:rPr b="1">
                <a:latin typeface="Consolas"/>
                <a:ea typeface="Consolas"/>
                <a:cs typeface="Consolas"/>
                <a:sym typeface="Consolas"/>
              </a:rPr>
              <a:t>+x</a:t>
            </a:r>
            <a:r>
              <a:rPr b="1" baseline="31999">
                <a:latin typeface="Consolas"/>
                <a:ea typeface="Consolas"/>
                <a:cs typeface="Consolas"/>
                <a:sym typeface="Consolas"/>
              </a:rPr>
              <a:t>23</a:t>
            </a:r>
            <a:r>
              <a:rPr b="1">
                <a:latin typeface="Consolas"/>
                <a:ea typeface="Consolas"/>
                <a:cs typeface="Consolas"/>
                <a:sym typeface="Consolas"/>
              </a:rPr>
              <a:t>+x</a:t>
            </a:r>
            <a:r>
              <a:rPr b="1" baseline="31999">
                <a:latin typeface="Consolas"/>
                <a:ea typeface="Consolas"/>
                <a:cs typeface="Consolas"/>
                <a:sym typeface="Consolas"/>
              </a:rPr>
              <a:t>22</a:t>
            </a:r>
            <a:r>
              <a:rPr b="1">
                <a:latin typeface="Consolas"/>
                <a:ea typeface="Consolas"/>
                <a:cs typeface="Consolas"/>
                <a:sym typeface="Consolas"/>
              </a:rPr>
              <a:t>+x</a:t>
            </a:r>
            <a:r>
              <a:rPr b="1" baseline="31999">
                <a:latin typeface="Consolas"/>
                <a:ea typeface="Consolas"/>
                <a:cs typeface="Consolas"/>
                <a:sym typeface="Consolas"/>
              </a:rPr>
              <a:t>16</a:t>
            </a:r>
            <a:r>
              <a:rPr b="1">
                <a:latin typeface="Consolas"/>
                <a:ea typeface="Consolas"/>
                <a:cs typeface="Consolas"/>
                <a:sym typeface="Consolas"/>
              </a:rPr>
              <a:t>+x</a:t>
            </a:r>
            <a:r>
              <a:rPr b="1" baseline="31999">
                <a:latin typeface="Consolas"/>
                <a:ea typeface="Consolas"/>
                <a:cs typeface="Consolas"/>
                <a:sym typeface="Consolas"/>
              </a:rPr>
              <a:t>12</a:t>
            </a:r>
            <a:r>
              <a:rPr b="1">
                <a:latin typeface="Consolas"/>
                <a:ea typeface="Consolas"/>
                <a:cs typeface="Consolas"/>
                <a:sym typeface="Consolas"/>
              </a:rPr>
              <a:t>+x</a:t>
            </a:r>
            <a:r>
              <a:rPr b="1" baseline="31999">
                <a:latin typeface="Consolas"/>
                <a:ea typeface="Consolas"/>
                <a:cs typeface="Consolas"/>
                <a:sym typeface="Consolas"/>
              </a:rPr>
              <a:t>11</a:t>
            </a:r>
            <a:r>
              <a:rPr b="1">
                <a:latin typeface="Consolas"/>
                <a:ea typeface="Consolas"/>
                <a:cs typeface="Consolas"/>
                <a:sym typeface="Consolas"/>
              </a:rPr>
              <a:t>+x</a:t>
            </a:r>
            <a:r>
              <a:rPr b="1" baseline="31999">
                <a:latin typeface="Consolas"/>
                <a:ea typeface="Consolas"/>
                <a:cs typeface="Consolas"/>
                <a:sym typeface="Consolas"/>
              </a:rPr>
              <a:t>10</a:t>
            </a:r>
            <a:r>
              <a:rPr b="1">
                <a:latin typeface="Consolas"/>
                <a:ea typeface="Consolas"/>
                <a:cs typeface="Consolas"/>
                <a:sym typeface="Consolas"/>
              </a:rPr>
              <a:t>+x</a:t>
            </a:r>
            <a:r>
              <a:rPr b="1" baseline="31999">
                <a:latin typeface="Consolas"/>
                <a:ea typeface="Consolas"/>
                <a:cs typeface="Consolas"/>
                <a:sym typeface="Consolas"/>
              </a:rPr>
              <a:t>8</a:t>
            </a:r>
            <a:r>
              <a:rPr b="1">
                <a:latin typeface="Consolas"/>
                <a:ea typeface="Consolas"/>
                <a:cs typeface="Consolas"/>
                <a:sym typeface="Consolas"/>
              </a:rPr>
              <a:t>+x</a:t>
            </a:r>
            <a:r>
              <a:rPr b="1" baseline="31999">
                <a:latin typeface="Consolas"/>
                <a:ea typeface="Consolas"/>
                <a:cs typeface="Consolas"/>
                <a:sym typeface="Consolas"/>
              </a:rPr>
              <a:t>7</a:t>
            </a:r>
            <a:r>
              <a:rPr b="1">
                <a:latin typeface="Consolas"/>
                <a:ea typeface="Consolas"/>
                <a:cs typeface="Consolas"/>
                <a:sym typeface="Consolas"/>
              </a:rPr>
              <a:t>+x</a:t>
            </a:r>
            <a:r>
              <a:rPr b="1" baseline="31999">
                <a:latin typeface="Consolas"/>
                <a:ea typeface="Consolas"/>
                <a:cs typeface="Consolas"/>
                <a:sym typeface="Consolas"/>
              </a:rPr>
              <a:t>5</a:t>
            </a:r>
            <a:r>
              <a:rPr b="1">
                <a:latin typeface="Consolas"/>
                <a:ea typeface="Consolas"/>
                <a:cs typeface="Consolas"/>
                <a:sym typeface="Consolas"/>
              </a:rPr>
              <a:t>+x</a:t>
            </a:r>
            <a:r>
              <a:rPr b="1" baseline="31999">
                <a:latin typeface="Consolas"/>
                <a:ea typeface="Consolas"/>
                <a:cs typeface="Consolas"/>
                <a:sym typeface="Consolas"/>
              </a:rPr>
              <a:t>4</a:t>
            </a:r>
            <a:r>
              <a:rPr b="1">
                <a:latin typeface="Consolas"/>
                <a:ea typeface="Consolas"/>
                <a:cs typeface="Consolas"/>
                <a:sym typeface="Consolas"/>
              </a:rPr>
              <a:t>+x</a:t>
            </a:r>
            <a:r>
              <a:rPr b="1" baseline="31999">
                <a:latin typeface="Consolas"/>
                <a:ea typeface="Consolas"/>
                <a:cs typeface="Consolas"/>
                <a:sym typeface="Consolas"/>
              </a:rPr>
              <a:t>2</a:t>
            </a:r>
            <a:r>
              <a:rPr b="1">
                <a:latin typeface="Consolas"/>
                <a:ea typeface="Consolas"/>
                <a:cs typeface="Consolas"/>
                <a:sym typeface="Consolas"/>
              </a:rPr>
              <a:t>+x+1</a:t>
            </a:r>
          </a:p>
        </p:txBody>
      </p:sp>
      <p:pic>
        <p:nvPicPr>
          <p:cNvPr id="1803" name="Rectangle Carré" descr="Rectangle Carré"/>
          <p:cNvPicPr>
            <a:picLocks/>
          </p:cNvPicPr>
          <p:nvPr/>
        </p:nvPicPr>
        <p:blipFill>
          <a:blip r:embed="rId3"/>
          <a:stretch>
            <a:fillRect/>
          </a:stretch>
        </p:blipFill>
        <p:spPr>
          <a:xfrm>
            <a:off x="435021" y="5016102"/>
            <a:ext cx="9289958" cy="2055913"/>
          </a:xfrm>
          <a:prstGeom prst="rect">
            <a:avLst/>
          </a:prstGeom>
          <a:effectLst>
            <a:outerShdw blurRad="190500" dist="8455" dir="5400000" rotWithShape="0">
              <a:srgbClr val="000000"/>
            </a:outerShdw>
          </a:effectLst>
        </p:spPr>
      </p:pic>
      <p:sp>
        <p:nvSpPr>
          <p:cNvPr id="1804" name="Fig 3.14 - Trame Ethernet V2"/>
          <p:cNvSpPr txBox="1"/>
          <p:nvPr/>
        </p:nvSpPr>
        <p:spPr>
          <a:xfrm>
            <a:off x="407868" y="7112000"/>
            <a:ext cx="3080346"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3.14 - Trame Ethernet V2</a:t>
            </a:r>
          </a:p>
        </p:txBody>
      </p:sp>
      <p:sp>
        <p:nvSpPr>
          <p:cNvPr id="1805"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grpSp>
        <p:nvGrpSpPr>
          <p:cNvPr id="1824" name="Grouper"/>
          <p:cNvGrpSpPr/>
          <p:nvPr/>
        </p:nvGrpSpPr>
        <p:grpSpPr>
          <a:xfrm>
            <a:off x="612041" y="5201875"/>
            <a:ext cx="8801098" cy="1740400"/>
            <a:chOff x="0" y="0"/>
            <a:chExt cx="8801097" cy="1740398"/>
          </a:xfrm>
        </p:grpSpPr>
        <p:grpSp>
          <p:nvGrpSpPr>
            <p:cNvPr id="1821" name="Grouper"/>
            <p:cNvGrpSpPr/>
            <p:nvPr/>
          </p:nvGrpSpPr>
          <p:grpSpPr>
            <a:xfrm>
              <a:off x="0" y="329069"/>
              <a:ext cx="8801098" cy="1411330"/>
              <a:chOff x="0" y="0"/>
              <a:chExt cx="8801097" cy="1411328"/>
            </a:xfrm>
          </p:grpSpPr>
          <p:sp>
            <p:nvSpPr>
              <p:cNvPr id="1806" name="Préambule…"/>
              <p:cNvSpPr/>
              <p:nvPr/>
            </p:nvSpPr>
            <p:spPr>
              <a:xfrm>
                <a:off x="0" y="0"/>
                <a:ext cx="1675997" cy="1005598"/>
              </a:xfrm>
              <a:prstGeom prst="rect">
                <a:avLst/>
              </a:prstGeom>
              <a:solidFill>
                <a:srgbClr val="64B3DF"/>
              </a:soli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p>
                <a:pPr algn="ctr" defTabSz="457200">
                  <a:lnSpc>
                    <a:spcPct val="100000"/>
                  </a:lnSpc>
                  <a:spcBef>
                    <a:spcPts val="0"/>
                  </a:spcBef>
                  <a:defRPr sz="12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r>
                  <a:t>Préambule</a:t>
                </a:r>
              </a:p>
              <a:p>
                <a:pPr algn="ctr" defTabSz="457200">
                  <a:spcBef>
                    <a:spcPts val="0"/>
                  </a:spcBef>
                  <a:defRPr sz="11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r>
                  <a:t>(Couche physique)</a:t>
                </a:r>
              </a:p>
              <a:p>
                <a:pPr algn="ctr" defTabSz="457200">
                  <a:spcBef>
                    <a:spcPts val="0"/>
                  </a:spcBef>
                  <a:defRPr sz="1100" i="0" spc="0">
                    <a:solidFill>
                      <a:srgbClr val="000000"/>
                    </a:solidFill>
                    <a:effectLst>
                      <a:outerShdw blurRad="25400" dist="23998" dir="2700000" rotWithShape="0">
                        <a:srgbClr val="000000">
                          <a:alpha val="31034"/>
                        </a:srgbClr>
                      </a:outerShdw>
                    </a:effectLst>
                    <a:latin typeface="Helvetica"/>
                    <a:ea typeface="Helvetica"/>
                    <a:cs typeface="Helvetica"/>
                    <a:sym typeface="Helvetica"/>
                  </a:defRPr>
                </a:pPr>
                <a:r>
                  <a:t>7 octets à 10101010 puis  10101011</a:t>
                </a:r>
              </a:p>
            </p:txBody>
          </p:sp>
          <p:sp>
            <p:nvSpPr>
              <p:cNvPr id="1807" name="Adresse…"/>
              <p:cNvSpPr/>
              <p:nvPr/>
            </p:nvSpPr>
            <p:spPr>
              <a:xfrm>
                <a:off x="1675995" y="0"/>
                <a:ext cx="1256999" cy="1005598"/>
              </a:xfrm>
              <a:prstGeom prst="rect">
                <a:avLst/>
              </a:prstGeom>
              <a:solidFill>
                <a:srgbClr val="6EC038"/>
              </a:soli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p>
                <a:pPr algn="ctr" defTabSz="457200">
                  <a:lnSpc>
                    <a:spcPct val="100000"/>
                  </a:lnSpc>
                  <a:spcBef>
                    <a:spcPts val="0"/>
                  </a:spcBef>
                  <a:defRPr sz="12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r>
                  <a:t>Adresse</a:t>
                </a:r>
              </a:p>
              <a:p>
                <a:pPr algn="ctr" defTabSz="457200">
                  <a:lnSpc>
                    <a:spcPct val="100000"/>
                  </a:lnSpc>
                  <a:spcBef>
                    <a:spcPts val="0"/>
                  </a:spcBef>
                  <a:defRPr sz="12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r>
                  <a:t>destination</a:t>
                </a:r>
              </a:p>
            </p:txBody>
          </p:sp>
          <p:sp>
            <p:nvSpPr>
              <p:cNvPr id="1808" name="Adresse  source"/>
              <p:cNvSpPr/>
              <p:nvPr/>
            </p:nvSpPr>
            <p:spPr>
              <a:xfrm>
                <a:off x="2948011" y="0"/>
                <a:ext cx="1256998" cy="1005598"/>
              </a:xfrm>
              <a:prstGeom prst="rect">
                <a:avLst/>
              </a:prstGeom>
              <a:solidFill>
                <a:srgbClr val="FFA93A"/>
              </a:soli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p>
                <a:pPr algn="ctr" defTabSz="457200">
                  <a:lnSpc>
                    <a:spcPct val="100000"/>
                  </a:lnSpc>
                  <a:spcBef>
                    <a:spcPts val="0"/>
                  </a:spcBef>
                  <a:defRPr sz="12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r>
                  <a:t>Adresse </a:t>
                </a:r>
                <a:br/>
                <a:r>
                  <a:t>source</a:t>
                </a:r>
              </a:p>
            </p:txBody>
          </p:sp>
          <p:sp>
            <p:nvSpPr>
              <p:cNvPr id="1809" name="Données"/>
              <p:cNvSpPr/>
              <p:nvPr/>
            </p:nvSpPr>
            <p:spPr>
              <a:xfrm>
                <a:off x="4624007" y="0"/>
                <a:ext cx="2026294" cy="1005598"/>
              </a:xfrm>
              <a:prstGeom prst="rect">
                <a:avLst/>
              </a:prstGeom>
              <a:solidFill>
                <a:srgbClr val="BFBFBF"/>
              </a:soli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200" i="0" spc="0">
                    <a:solidFill>
                      <a:srgbClr val="000000"/>
                    </a:solidFill>
                    <a:effectLst>
                      <a:outerShdw blurRad="25400" dist="25400" dir="2700000" rotWithShape="0">
                        <a:srgbClr val="FFFFFF">
                          <a:alpha val="35000"/>
                        </a:srgbClr>
                      </a:outerShdw>
                    </a:effectLst>
                    <a:latin typeface="Helvetica"/>
                    <a:ea typeface="Helvetica"/>
                    <a:cs typeface="Helvetica"/>
                    <a:sym typeface="Helvetica"/>
                  </a:defRPr>
                </a:lvl1pPr>
              </a:lstStyle>
              <a:p>
                <a:r>
                  <a:t>Données</a:t>
                </a:r>
              </a:p>
            </p:txBody>
          </p:sp>
          <p:sp>
            <p:nvSpPr>
              <p:cNvPr id="1810" name="FCS"/>
              <p:cNvSpPr/>
              <p:nvPr/>
            </p:nvSpPr>
            <p:spPr>
              <a:xfrm>
                <a:off x="7488298" y="0"/>
                <a:ext cx="837999" cy="1005598"/>
              </a:xfrm>
              <a:prstGeom prst="rect">
                <a:avLst/>
              </a:prstGeom>
              <a:solidFill>
                <a:srgbClr val="CF7F83"/>
              </a:soli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2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r>
                  <a:t>FCS</a:t>
                </a:r>
              </a:p>
            </p:txBody>
          </p:sp>
          <p:sp>
            <p:nvSpPr>
              <p:cNvPr id="1811" name="8"/>
              <p:cNvSpPr/>
              <p:nvPr/>
            </p:nvSpPr>
            <p:spPr>
              <a:xfrm>
                <a:off x="377099" y="1187047"/>
                <a:ext cx="921798" cy="2242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8</a:t>
                </a:r>
              </a:p>
            </p:txBody>
          </p:sp>
          <p:sp>
            <p:nvSpPr>
              <p:cNvPr id="1812" name="6"/>
              <p:cNvSpPr/>
              <p:nvPr/>
            </p:nvSpPr>
            <p:spPr>
              <a:xfrm>
                <a:off x="1801695" y="1187047"/>
                <a:ext cx="1005599" cy="2242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6</a:t>
                </a:r>
              </a:p>
            </p:txBody>
          </p:sp>
          <p:sp>
            <p:nvSpPr>
              <p:cNvPr id="1813" name="≤1500"/>
              <p:cNvSpPr/>
              <p:nvPr/>
            </p:nvSpPr>
            <p:spPr>
              <a:xfrm>
                <a:off x="4624007" y="1187047"/>
                <a:ext cx="2026294" cy="2242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≤1500</a:t>
                </a:r>
              </a:p>
            </p:txBody>
          </p:sp>
          <p:sp>
            <p:nvSpPr>
              <p:cNvPr id="1814" name="4"/>
              <p:cNvSpPr/>
              <p:nvPr/>
            </p:nvSpPr>
            <p:spPr>
              <a:xfrm>
                <a:off x="7488298" y="1173639"/>
                <a:ext cx="837999" cy="2242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4</a:t>
                </a:r>
              </a:p>
            </p:txBody>
          </p:sp>
          <p:sp>
            <p:nvSpPr>
              <p:cNvPr id="1815" name="octets"/>
              <p:cNvSpPr/>
              <p:nvPr/>
            </p:nvSpPr>
            <p:spPr>
              <a:xfrm>
                <a:off x="8240841" y="1187047"/>
                <a:ext cx="560257" cy="2242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100" i="0" spc="0">
                    <a:solidFill>
                      <a:srgbClr val="000000"/>
                    </a:solidFill>
                    <a:latin typeface="Helvetica"/>
                    <a:ea typeface="Helvetica"/>
                    <a:cs typeface="Helvetica"/>
                    <a:sym typeface="Helvetica"/>
                  </a:defRPr>
                </a:lvl1pPr>
              </a:lstStyle>
              <a:p>
                <a:r>
                  <a:t>octets</a:t>
                </a:r>
              </a:p>
            </p:txBody>
          </p:sp>
          <p:sp>
            <p:nvSpPr>
              <p:cNvPr id="1816" name="6"/>
              <p:cNvSpPr/>
              <p:nvPr/>
            </p:nvSpPr>
            <p:spPr>
              <a:xfrm>
                <a:off x="2989911" y="1173639"/>
                <a:ext cx="1005599" cy="2242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6</a:t>
                </a:r>
              </a:p>
            </p:txBody>
          </p:sp>
          <p:sp>
            <p:nvSpPr>
              <p:cNvPr id="1817" name="Type"/>
              <p:cNvSpPr/>
              <p:nvPr/>
            </p:nvSpPr>
            <p:spPr>
              <a:xfrm>
                <a:off x="4205008" y="0"/>
                <a:ext cx="419000" cy="1005598"/>
              </a:xfrm>
              <a:prstGeom prst="rect">
                <a:avLst/>
              </a:prstGeom>
              <a:solidFill>
                <a:srgbClr val="E2B801"/>
              </a:soli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2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r>
                  <a:t>Type</a:t>
                </a:r>
              </a:p>
            </p:txBody>
          </p:sp>
          <p:sp>
            <p:nvSpPr>
              <p:cNvPr id="1818" name="Pad"/>
              <p:cNvSpPr/>
              <p:nvPr/>
            </p:nvSpPr>
            <p:spPr>
              <a:xfrm>
                <a:off x="6650300" y="0"/>
                <a:ext cx="837999" cy="1005598"/>
              </a:xfrm>
              <a:prstGeom prst="rect">
                <a:avLst/>
              </a:prstGeom>
              <a:solidFill>
                <a:srgbClr val="E3EDFF"/>
              </a:solid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Pad</a:t>
                </a:r>
              </a:p>
            </p:txBody>
          </p:sp>
          <p:sp>
            <p:nvSpPr>
              <p:cNvPr id="1819" name="0-46"/>
              <p:cNvSpPr/>
              <p:nvPr/>
            </p:nvSpPr>
            <p:spPr>
              <a:xfrm>
                <a:off x="6650300" y="1187047"/>
                <a:ext cx="837999" cy="2242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0-46</a:t>
                </a:r>
              </a:p>
            </p:txBody>
          </p:sp>
          <p:sp>
            <p:nvSpPr>
              <p:cNvPr id="1820" name="2"/>
              <p:cNvSpPr/>
              <p:nvPr/>
            </p:nvSpPr>
            <p:spPr>
              <a:xfrm>
                <a:off x="4205008" y="1178271"/>
                <a:ext cx="419000" cy="2242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lnSpc>
                    <a:spcPct val="100000"/>
                  </a:lnSpc>
                  <a:spcBef>
                    <a:spcPts val="0"/>
                  </a:spcBef>
                  <a:defRPr sz="1200" i="0" spc="0">
                    <a:solidFill>
                      <a:srgbClr val="000000"/>
                    </a:solidFill>
                    <a:latin typeface="Helvetica"/>
                    <a:ea typeface="Helvetica"/>
                    <a:cs typeface="Helvetica"/>
                    <a:sym typeface="Helvetica"/>
                  </a:defRPr>
                </a:lvl1pPr>
              </a:lstStyle>
              <a:p>
                <a:r>
                  <a:t>2</a:t>
                </a:r>
              </a:p>
            </p:txBody>
          </p:sp>
        </p:grpSp>
        <p:sp>
          <p:nvSpPr>
            <p:cNvPr id="1822" name="(Couche physique)"/>
            <p:cNvSpPr/>
            <p:nvPr/>
          </p:nvSpPr>
          <p:spPr>
            <a:xfrm>
              <a:off x="0" y="0"/>
              <a:ext cx="1675997" cy="251400"/>
            </a:xfrm>
            <a:prstGeom prst="rect">
              <a:avLst/>
            </a:prstGeom>
            <a:solidFill>
              <a:srgbClr val="64B3DF">
                <a:alpha val="68402"/>
              </a:srgb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spcBef>
                  <a:spcPts val="0"/>
                </a:spcBef>
                <a:defRPr sz="1200" i="0" spc="0">
                  <a:solidFill>
                    <a:srgbClr val="000000"/>
                  </a:solidFill>
                  <a:latin typeface="Helvetica"/>
                  <a:ea typeface="Helvetica"/>
                  <a:cs typeface="Helvetica"/>
                  <a:sym typeface="Helvetica"/>
                </a:defRPr>
              </a:lvl1pPr>
            </a:lstStyle>
            <a:p>
              <a:r>
                <a:t>(Couche physique)</a:t>
              </a:r>
            </a:p>
          </p:txBody>
        </p:sp>
        <p:sp>
          <p:nvSpPr>
            <p:cNvPr id="1823" name="Trame Ethernet"/>
            <p:cNvSpPr/>
            <p:nvPr/>
          </p:nvSpPr>
          <p:spPr>
            <a:xfrm>
              <a:off x="1675995" y="0"/>
              <a:ext cx="6659300" cy="251400"/>
            </a:xfrm>
            <a:prstGeom prst="rect">
              <a:avLst/>
            </a:prstGeom>
            <a:solidFill>
              <a:srgbClr val="F1D130">
                <a:alpha val="66617"/>
              </a:srgb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457200">
                <a:spcBef>
                  <a:spcPts val="0"/>
                </a:spcBef>
                <a:defRPr sz="1200" i="0" spc="0">
                  <a:solidFill>
                    <a:srgbClr val="000000"/>
                  </a:solidFill>
                  <a:latin typeface="Helvetica"/>
                  <a:ea typeface="Helvetica"/>
                  <a:cs typeface="Helvetica"/>
                  <a:sym typeface="Helvetica"/>
                </a:defRPr>
              </a:lvl1pPr>
            </a:lstStyle>
            <a:p>
              <a:r>
                <a:t>Trame Ethernet</a:t>
              </a:r>
            </a:p>
          </p:txBody>
        </p:sp>
      </p:grpSp>
      <p:pic>
        <p:nvPicPr>
          <p:cNvPr id="1825" name="pasted-image.tif" descr="pasted-image.tif"/>
          <p:cNvPicPr>
            <a:picLocks noChangeAspect="1"/>
          </p:cNvPicPr>
          <p:nvPr/>
        </p:nvPicPr>
        <p:blipFill>
          <a:blip r:embed="rId4"/>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831" name="Grouper"/>
          <p:cNvGrpSpPr/>
          <p:nvPr/>
        </p:nvGrpSpPr>
        <p:grpSpPr>
          <a:xfrm>
            <a:off x="317500" y="1270000"/>
            <a:ext cx="9525000" cy="38100"/>
            <a:chOff x="0" y="0"/>
            <a:chExt cx="9525000" cy="38100"/>
          </a:xfrm>
        </p:grpSpPr>
        <p:sp>
          <p:nvSpPr>
            <p:cNvPr id="1829"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830"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832"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82</a:t>
            </a:fld>
            <a:endParaRPr/>
          </a:p>
        </p:txBody>
      </p:sp>
      <p:sp>
        <p:nvSpPr>
          <p:cNvPr id="1833" name="4 - La sous-couche MAC"/>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sous-couche MAC</a:t>
            </a:r>
          </a:p>
        </p:txBody>
      </p:sp>
      <p:sp>
        <p:nvSpPr>
          <p:cNvPr id="1834" name="Les WLAN (Wireless LAN) sont très répandus…"/>
          <p:cNvSpPr txBox="1">
            <a:spLocks noGrp="1"/>
          </p:cNvSpPr>
          <p:nvPr>
            <p:ph type="body" idx="1"/>
          </p:nvPr>
        </p:nvSpPr>
        <p:spPr>
          <a:xfrm>
            <a:off x="290202" y="2057400"/>
            <a:ext cx="9152724" cy="4995460"/>
          </a:xfrm>
          <a:prstGeom prst="rect">
            <a:avLst/>
          </a:prstGeom>
        </p:spPr>
        <p:txBody>
          <a:bodyPr lIns="25400" tIns="25400" rIns="25400" bIns="25400" anchor="t"/>
          <a:lstStyle/>
          <a:p>
            <a:pPr>
              <a:spcBef>
                <a:spcPts val="1500"/>
              </a:spcBef>
            </a:pPr>
            <a:r>
              <a:t>Les WLAN (</a:t>
            </a:r>
            <a:r>
              <a:rPr i="1"/>
              <a:t>Wireless LAN</a:t>
            </a:r>
            <a:r>
              <a:t>) sont très répandus</a:t>
            </a:r>
          </a:p>
          <a:p>
            <a:pPr>
              <a:spcBef>
                <a:spcPts val="1500"/>
              </a:spcBef>
            </a:pPr>
            <a:r>
              <a:t>Ils coexistent avec d’autres technologies sans fil :</a:t>
            </a:r>
          </a:p>
          <a:p>
            <a:pPr>
              <a:spcBef>
                <a:spcPts val="1500"/>
              </a:spcBef>
            </a:pPr>
            <a:endParaRPr/>
          </a:p>
          <a:p>
            <a:pPr marL="571500" lvl="1" indent="-254000">
              <a:buSzPct val="75000"/>
              <a:buChar char="‣"/>
            </a:pPr>
            <a:r>
              <a:rPr b="1"/>
              <a:t>BlueTooth</a:t>
            </a:r>
            <a:r>
              <a:t> (Dent bleu, celle d’un roi Danois, Harald 1</a:t>
            </a:r>
            <a:r>
              <a:rPr baseline="31999"/>
              <a:t>er</a:t>
            </a:r>
            <a:r>
              <a:t>)</a:t>
            </a:r>
          </a:p>
          <a:p>
            <a:pPr marL="889000" lvl="2" indent="-254000">
              <a:buSzPct val="75000"/>
            </a:pPr>
            <a:r>
              <a:t>Développé en 1994 par Ericsson puis standardisé IEEE 802.15.1</a:t>
            </a:r>
          </a:p>
          <a:p>
            <a:pPr marL="889000" lvl="2" indent="-254000">
              <a:buSzPct val="75000"/>
            </a:pPr>
            <a:r>
              <a:t>Utilise une bande de fréquence autour de 2,4 GHz</a:t>
            </a:r>
          </a:p>
          <a:p>
            <a:pPr marL="889000" lvl="2" indent="-254000">
              <a:buSzPct val="75000"/>
            </a:pPr>
            <a:r>
              <a:t>1 Mbit/s, portée 20 m env.</a:t>
            </a:r>
          </a:p>
          <a:p>
            <a:pPr marL="889000" lvl="2" indent="-254000">
              <a:buSzPct val="75000"/>
            </a:pPr>
            <a:r>
              <a:t>WPAN ; connectique sans fil</a:t>
            </a:r>
            <a:br/>
            <a:endParaRPr/>
          </a:p>
          <a:p>
            <a:pPr marL="571500" lvl="1" indent="-254000">
              <a:buSzPct val="75000"/>
              <a:buChar char="‣"/>
            </a:pPr>
            <a:r>
              <a:rPr b="1"/>
              <a:t>Réseaux cellulaires</a:t>
            </a:r>
            <a:r>
              <a:t> 3G, 4G et 5G</a:t>
            </a:r>
          </a:p>
          <a:p>
            <a:pPr marL="889000" lvl="2" indent="-254000">
              <a:buSzPct val="75000"/>
            </a:pPr>
            <a:r>
              <a:t>UMTS, </a:t>
            </a:r>
            <a:r>
              <a:rPr i="1"/>
              <a:t>Universal Mobile Telecommunications System</a:t>
            </a:r>
          </a:p>
          <a:p>
            <a:pPr marL="889000" lvl="2" indent="-254000">
              <a:buSzPct val="75000"/>
            </a:pPr>
            <a:r>
              <a:t>LTE, </a:t>
            </a:r>
            <a:r>
              <a:rPr i="1"/>
              <a:t>Long Term Evolution</a:t>
            </a:r>
          </a:p>
        </p:txBody>
      </p:sp>
      <p:sp>
        <p:nvSpPr>
          <p:cNvPr id="1835" name="Wi-Fi et les normes IEEE 802.11"/>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Wi-Fi et les normes IEEE 802.11</a:t>
            </a:r>
          </a:p>
        </p:txBody>
      </p:sp>
      <p:sp>
        <p:nvSpPr>
          <p:cNvPr id="1836"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837" name="Liaison de données-3.png" descr="Liaison de données-3.png"/>
          <p:cNvPicPr>
            <a:picLocks noChangeAspect="1"/>
          </p:cNvPicPr>
          <p:nvPr/>
        </p:nvPicPr>
        <p:blipFill>
          <a:blip r:embed="rId2"/>
          <a:stretch>
            <a:fillRect/>
          </a:stretch>
        </p:blipFill>
        <p:spPr>
          <a:xfrm>
            <a:off x="6683078" y="459789"/>
            <a:ext cx="2169263" cy="426622"/>
          </a:xfrm>
          <a:prstGeom prst="rect">
            <a:avLst/>
          </a:prstGeom>
          <a:ln w="12700">
            <a:miter lim="400000"/>
          </a:ln>
        </p:spPr>
      </p:pic>
      <p:pic>
        <p:nvPicPr>
          <p:cNvPr id="1838" name="pasted-image.tif" descr="pasted-image.tif"/>
          <p:cNvPicPr>
            <a:picLocks noChangeAspect="1"/>
          </p:cNvPicPr>
          <p:nvPr/>
        </p:nvPicPr>
        <p:blipFill>
          <a:blip r:embed="rId3"/>
          <a:stretch>
            <a:fillRect/>
          </a:stretch>
        </p:blipFill>
        <p:spPr>
          <a:xfrm>
            <a:off x="8817319" y="1428750"/>
            <a:ext cx="1028701" cy="660400"/>
          </a:xfrm>
          <a:prstGeom prst="rect">
            <a:avLst/>
          </a:prstGeom>
          <a:ln w="12700">
            <a:miter lim="400000"/>
          </a:ln>
        </p:spPr>
      </p:pic>
      <p:pic>
        <p:nvPicPr>
          <p:cNvPr id="1839" name="pasted-image.tif" descr="pasted-image.tif"/>
          <p:cNvPicPr>
            <a:picLocks noChangeAspect="1"/>
          </p:cNvPicPr>
          <p:nvPr/>
        </p:nvPicPr>
        <p:blipFill>
          <a:blip r:embed="rId4"/>
          <a:stretch>
            <a:fillRect/>
          </a:stretch>
        </p:blipFill>
        <p:spPr>
          <a:xfrm>
            <a:off x="8779050" y="3289137"/>
            <a:ext cx="520701" cy="78740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843" name="Grouper"/>
          <p:cNvGrpSpPr/>
          <p:nvPr/>
        </p:nvGrpSpPr>
        <p:grpSpPr>
          <a:xfrm>
            <a:off x="317500" y="1270000"/>
            <a:ext cx="9525000" cy="38100"/>
            <a:chOff x="0" y="0"/>
            <a:chExt cx="9525000" cy="38100"/>
          </a:xfrm>
        </p:grpSpPr>
        <p:sp>
          <p:nvSpPr>
            <p:cNvPr id="1841"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842"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844"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83</a:t>
            </a:fld>
            <a:endParaRPr/>
          </a:p>
        </p:txBody>
      </p:sp>
      <p:sp>
        <p:nvSpPr>
          <p:cNvPr id="1845" name="4 - La sous-couche MAC"/>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sous-couche MAC</a:t>
            </a:r>
          </a:p>
        </p:txBody>
      </p:sp>
      <p:sp>
        <p:nvSpPr>
          <p:cNvPr id="1846" name="Les normes IEEE 802.11 - couche PHY…"/>
          <p:cNvSpPr txBox="1">
            <a:spLocks noGrp="1"/>
          </p:cNvSpPr>
          <p:nvPr>
            <p:ph type="body" idx="1"/>
          </p:nvPr>
        </p:nvSpPr>
        <p:spPr>
          <a:xfrm>
            <a:off x="800396" y="2054961"/>
            <a:ext cx="9152724" cy="5475572"/>
          </a:xfrm>
          <a:prstGeom prst="rect">
            <a:avLst/>
          </a:prstGeom>
        </p:spPr>
        <p:txBody>
          <a:bodyPr lIns="25400" tIns="25400" rIns="25400" bIns="25400" anchor="t"/>
          <a:lstStyle/>
          <a:p>
            <a:pPr>
              <a:spcBef>
                <a:spcPts val="1500"/>
              </a:spcBef>
            </a:pPr>
            <a:r>
              <a:t>Les normes IEEE 802.11 - couche PHY</a:t>
            </a:r>
          </a:p>
          <a:p>
            <a:pPr marL="571500" lvl="1" indent="-254000">
              <a:buSzPct val="75000"/>
              <a:buChar char="‣"/>
            </a:pPr>
            <a:r>
              <a:t>802.11b (en 1999) et 802.11g (2003)</a:t>
            </a:r>
          </a:p>
          <a:p>
            <a:pPr marL="571500" lvl="1" indent="-254000">
              <a:buSzPct val="75000"/>
              <a:buChar char="‣"/>
            </a:pPr>
            <a:r>
              <a:rPr b="1"/>
              <a:t>802.11n</a:t>
            </a:r>
            <a:r>
              <a:t> ratifié en 2009</a:t>
            </a:r>
          </a:p>
          <a:p>
            <a:pPr marL="698500" lvl="2" indent="-203200">
              <a:buSzPct val="75000"/>
              <a:defRPr sz="1800"/>
            </a:pPr>
            <a:r>
              <a:t>Bande à 2,4 GHz ou 5 GHz</a:t>
            </a:r>
          </a:p>
          <a:p>
            <a:pPr marL="698500" lvl="2" indent="-203200">
              <a:buSzPct val="75000"/>
              <a:defRPr sz="1800"/>
            </a:pPr>
            <a:r>
              <a:t>200 à 450 Mbit/s</a:t>
            </a:r>
          </a:p>
          <a:p>
            <a:pPr marL="698500" lvl="2" indent="-203200">
              <a:buSzPct val="75000"/>
              <a:defRPr sz="1800"/>
            </a:pPr>
            <a:r>
              <a:t>portée 50 à 125 m</a:t>
            </a:r>
          </a:p>
          <a:p>
            <a:pPr marL="698500" lvl="2" indent="-203200">
              <a:buSzPct val="75000"/>
              <a:defRPr sz="1800" spc="-18"/>
            </a:pPr>
            <a:r>
              <a:t>Technologie MIMO (</a:t>
            </a:r>
            <a:r>
              <a:rPr i="1"/>
              <a:t>Multiple-Input Multiple-Output</a:t>
            </a:r>
            <a:r>
              <a:t>) qui exploite plusieurs antennes</a:t>
            </a:r>
          </a:p>
          <a:p>
            <a:pPr marL="698500" lvl="2" indent="-203200">
              <a:buSzPct val="75000"/>
              <a:defRPr sz="1800"/>
            </a:pPr>
            <a:r>
              <a:t>regroupement de canaux radio</a:t>
            </a:r>
          </a:p>
          <a:p>
            <a:pPr marL="571500" lvl="1" indent="-254000">
              <a:buSzPct val="75000"/>
              <a:buChar char="‣"/>
            </a:pPr>
            <a:r>
              <a:rPr b="1"/>
              <a:t>802.11ac</a:t>
            </a:r>
            <a:r>
              <a:t> ratifié en 2014</a:t>
            </a:r>
          </a:p>
          <a:p>
            <a:pPr marL="698500" lvl="2" indent="-203200">
              <a:buSzPct val="75000"/>
              <a:defRPr sz="1800"/>
            </a:pPr>
            <a:r>
              <a:t>Bande à 5 GHz ; env. 20 canaux de 20 Mhz</a:t>
            </a:r>
          </a:p>
          <a:p>
            <a:pPr marL="698500" lvl="2" indent="-203200">
              <a:buSzPct val="75000"/>
              <a:defRPr sz="1800"/>
            </a:pPr>
            <a:r>
              <a:t>433 à 1300 Mbit/s (avec 4 canaux agrégés)</a:t>
            </a:r>
          </a:p>
          <a:p>
            <a:pPr marL="698500" lvl="2" indent="-203200">
              <a:buSzPct val="75000"/>
              <a:defRPr sz="1800"/>
            </a:pPr>
            <a:r>
              <a:t>portée 30 à 125 m</a:t>
            </a:r>
          </a:p>
          <a:p>
            <a:pPr marL="698500" lvl="2" indent="-203200">
              <a:buSzPct val="75000"/>
              <a:defRPr sz="1800"/>
            </a:pPr>
            <a:r>
              <a:t>MIMO (Multiple-Input Multiple-Output) (jusqu’à 8 antennes)</a:t>
            </a:r>
          </a:p>
          <a:p>
            <a:pPr marL="698500" lvl="2" indent="-203200">
              <a:buSzPct val="75000"/>
              <a:defRPr sz="1800"/>
            </a:pPr>
            <a:r>
              <a:t>regroupement de canaux radio</a:t>
            </a:r>
          </a:p>
          <a:p>
            <a:pPr marL="571500" lvl="1" indent="-254000">
              <a:buSzPct val="75000"/>
              <a:buChar char="‣"/>
            </a:pPr>
            <a:r>
              <a:rPr b="1"/>
              <a:t>802.11ax</a:t>
            </a:r>
            <a:r>
              <a:t> ratifié en 2021</a:t>
            </a:r>
          </a:p>
          <a:p>
            <a:pPr marL="698500" lvl="2" indent="-203200">
              <a:buSzPct val="75000"/>
              <a:defRPr sz="1800"/>
            </a:pPr>
            <a:r>
              <a:t>Bande de 1 à 7,1 GHz ; env. 20 canaux de 20 Mhz</a:t>
            </a:r>
          </a:p>
          <a:p>
            <a:pPr marL="698500" lvl="2" indent="-203200">
              <a:buSzPct val="75000"/>
              <a:defRPr sz="1800"/>
            </a:pPr>
            <a:r>
              <a:t>1 à 10 Gbit/s (avec 8 canaux agrégés) ; portée 30 à 125 m</a:t>
            </a:r>
          </a:p>
          <a:p>
            <a:pPr marL="698500" lvl="2" indent="-203200">
              <a:buSzPct val="75000"/>
              <a:defRPr sz="1800"/>
            </a:pPr>
            <a:r>
              <a:t>MIMO et regroupement de canaux radio : comme 802.11ac</a:t>
            </a:r>
          </a:p>
          <a:p>
            <a:pPr marL="520700" lvl="1" indent="-203200">
              <a:buSzPct val="75000"/>
              <a:buChar char="‣"/>
              <a:defRPr sz="1800"/>
            </a:pPr>
            <a:r>
              <a:rPr b="1"/>
              <a:t>802.11be </a:t>
            </a:r>
            <a:r>
              <a:t>(Extremely High Throughput : EHT) alias </a:t>
            </a:r>
            <a:r>
              <a:rPr b="1"/>
              <a:t>Wi-Fi 7</a:t>
            </a:r>
            <a:r>
              <a:t> prévu fin 2024.</a:t>
            </a:r>
          </a:p>
        </p:txBody>
      </p:sp>
      <p:sp>
        <p:nvSpPr>
          <p:cNvPr id="1847" name="Wi-Fi et les normes IEEE 802.11"/>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Wi-Fi et les normes IEEE 802.11</a:t>
            </a:r>
          </a:p>
        </p:txBody>
      </p:sp>
      <p:sp>
        <p:nvSpPr>
          <p:cNvPr id="1848"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849" name="pasted-image.tif" descr="pasted-image.tif"/>
          <p:cNvPicPr>
            <a:picLocks noChangeAspect="1"/>
          </p:cNvPicPr>
          <p:nvPr/>
        </p:nvPicPr>
        <p:blipFill>
          <a:blip r:embed="rId3"/>
          <a:stretch>
            <a:fillRect/>
          </a:stretch>
        </p:blipFill>
        <p:spPr>
          <a:xfrm>
            <a:off x="6683078" y="256589"/>
            <a:ext cx="2169263" cy="426622"/>
          </a:xfrm>
          <a:prstGeom prst="rect">
            <a:avLst/>
          </a:prstGeom>
          <a:ln w="12700">
            <a:miter lim="400000"/>
          </a:ln>
        </p:spPr>
      </p:pic>
      <p:pic>
        <p:nvPicPr>
          <p:cNvPr id="1850" name="pasted-image.tif" descr="pasted-image.tif"/>
          <p:cNvPicPr>
            <a:picLocks noChangeAspect="1"/>
          </p:cNvPicPr>
          <p:nvPr/>
        </p:nvPicPr>
        <p:blipFill>
          <a:blip r:embed="rId4"/>
          <a:stretch>
            <a:fillRect/>
          </a:stretch>
        </p:blipFill>
        <p:spPr>
          <a:xfrm>
            <a:off x="8817319" y="1428750"/>
            <a:ext cx="1028701" cy="660400"/>
          </a:xfrm>
          <a:prstGeom prst="rect">
            <a:avLst/>
          </a:prstGeom>
          <a:ln w="12700">
            <a:miter lim="400000"/>
          </a:ln>
        </p:spPr>
      </p:pic>
      <p:pic>
        <p:nvPicPr>
          <p:cNvPr id="1851" name="Wi-Fi_6.png" descr="Wi-Fi_6.png"/>
          <p:cNvPicPr>
            <a:picLocks noChangeAspect="1"/>
          </p:cNvPicPr>
          <p:nvPr/>
        </p:nvPicPr>
        <p:blipFill>
          <a:blip r:embed="rId5"/>
          <a:stretch>
            <a:fillRect/>
          </a:stretch>
        </p:blipFill>
        <p:spPr>
          <a:xfrm>
            <a:off x="7798086" y="6055298"/>
            <a:ext cx="645392" cy="660401"/>
          </a:xfrm>
          <a:prstGeom prst="rect">
            <a:avLst/>
          </a:prstGeom>
          <a:ln w="12700">
            <a:miter lim="400000"/>
          </a:ln>
        </p:spPr>
      </p:pic>
      <p:pic>
        <p:nvPicPr>
          <p:cNvPr id="1852" name="Wi-Fi_5.png" descr="Wi-Fi_5.png"/>
          <p:cNvPicPr>
            <a:picLocks noChangeAspect="1"/>
          </p:cNvPicPr>
          <p:nvPr/>
        </p:nvPicPr>
        <p:blipFill>
          <a:blip r:embed="rId6"/>
          <a:stretch>
            <a:fillRect/>
          </a:stretch>
        </p:blipFill>
        <p:spPr>
          <a:xfrm>
            <a:off x="7798086" y="4401704"/>
            <a:ext cx="645392" cy="645392"/>
          </a:xfrm>
          <a:prstGeom prst="rect">
            <a:avLst/>
          </a:prstGeom>
          <a:ln w="12700">
            <a:miter lim="400000"/>
          </a:ln>
        </p:spPr>
      </p:pic>
      <p:pic>
        <p:nvPicPr>
          <p:cNvPr id="1853" name="Wi-Fi_4.png" descr="Wi-Fi_4.png"/>
          <p:cNvPicPr>
            <a:picLocks noChangeAspect="1"/>
          </p:cNvPicPr>
          <p:nvPr/>
        </p:nvPicPr>
        <p:blipFill>
          <a:blip r:embed="rId7"/>
          <a:stretch>
            <a:fillRect/>
          </a:stretch>
        </p:blipFill>
        <p:spPr>
          <a:xfrm>
            <a:off x="7792011" y="2814522"/>
            <a:ext cx="657541" cy="649983"/>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859" name="Grouper"/>
          <p:cNvGrpSpPr/>
          <p:nvPr/>
        </p:nvGrpSpPr>
        <p:grpSpPr>
          <a:xfrm>
            <a:off x="317500" y="1270000"/>
            <a:ext cx="9525000" cy="38100"/>
            <a:chOff x="0" y="0"/>
            <a:chExt cx="9525000" cy="38100"/>
          </a:xfrm>
        </p:grpSpPr>
        <p:sp>
          <p:nvSpPr>
            <p:cNvPr id="1857"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858"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860"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84</a:t>
            </a:fld>
            <a:endParaRPr/>
          </a:p>
        </p:txBody>
      </p:sp>
      <p:sp>
        <p:nvSpPr>
          <p:cNvPr id="1861" name="4 - La sous-couche MAC"/>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4 - La sous-couche MAC</a:t>
            </a:r>
          </a:p>
        </p:txBody>
      </p:sp>
      <p:sp>
        <p:nvSpPr>
          <p:cNvPr id="1862" name="Les normes IEEE 802.11 - couche MAC :…"/>
          <p:cNvSpPr txBox="1">
            <a:spLocks noGrp="1"/>
          </p:cNvSpPr>
          <p:nvPr>
            <p:ph type="body" idx="1"/>
          </p:nvPr>
        </p:nvSpPr>
        <p:spPr>
          <a:xfrm>
            <a:off x="290202" y="1879600"/>
            <a:ext cx="9152724" cy="5475572"/>
          </a:xfrm>
          <a:prstGeom prst="rect">
            <a:avLst/>
          </a:prstGeom>
        </p:spPr>
        <p:txBody>
          <a:bodyPr lIns="25400" tIns="25400" rIns="25400" bIns="25400" anchor="t"/>
          <a:lstStyle/>
          <a:p>
            <a:pPr>
              <a:spcBef>
                <a:spcPts val="1500"/>
              </a:spcBef>
            </a:pPr>
            <a:r>
              <a:t>Les normes IEEE 802.11 - couche MAC :</a:t>
            </a:r>
          </a:p>
          <a:p>
            <a:pPr marL="571500" lvl="1" indent="-254000">
              <a:buSzPct val="75000"/>
              <a:buChar char="‣"/>
            </a:pPr>
            <a:r>
              <a:t>802.11e - Ajoute des mécanismes de </a:t>
            </a:r>
            <a:r>
              <a:rPr b="1"/>
              <a:t>QoS</a:t>
            </a:r>
            <a:r>
              <a:t> dans les réseaux 802.11</a:t>
            </a:r>
          </a:p>
          <a:p>
            <a:pPr marL="571500" lvl="1" indent="-254000">
              <a:buSzPct val="75000"/>
              <a:buChar char="‣"/>
            </a:pPr>
            <a:r>
              <a:t>802.11i - WPA2 (</a:t>
            </a:r>
            <a:r>
              <a:rPr i="1"/>
              <a:t>Wi-Fi Protected Access</a:t>
            </a:r>
            <a:r>
              <a:t>). Mécanismes d'identification et de chiffrement des données (WPA), afin de remplacer l'algorithme initial WEP de la norme 802.11 qui est obsolète</a:t>
            </a:r>
          </a:p>
          <a:p>
            <a:pPr marL="571500" lvl="1" indent="-254000">
              <a:buSzPct val="75000"/>
              <a:buChar char="‣"/>
            </a:pPr>
            <a:r>
              <a:t>802.11h - Conformité aux règlementations européennes</a:t>
            </a:r>
          </a:p>
          <a:p>
            <a:pPr>
              <a:spcBef>
                <a:spcPts val="1500"/>
              </a:spcBef>
            </a:pPr>
            <a:r>
              <a:t>La protection d’un réseau Wi-Fi :</a:t>
            </a:r>
          </a:p>
          <a:p>
            <a:pPr marL="571500" lvl="1" indent="-254000">
              <a:buSzPct val="75000"/>
              <a:buChar char="‣"/>
            </a:pPr>
            <a:r>
              <a:t>Un réseau Wi-Fi n’est jamais sûr. </a:t>
            </a:r>
          </a:p>
          <a:p>
            <a:pPr marL="571500" lvl="1" indent="-254000">
              <a:buSzPct val="75000"/>
              <a:buChar char="‣"/>
            </a:pPr>
            <a:r>
              <a:t>Les clés WPA et WPA2 ne sont pas inviolables</a:t>
            </a:r>
          </a:p>
          <a:p>
            <a:pPr marL="571500" lvl="1" indent="-254000">
              <a:buSzPct val="75000"/>
              <a:buChar char="‣"/>
            </a:pPr>
            <a:r>
              <a:t>En 2018, </a:t>
            </a:r>
            <a:r>
              <a:rPr b="1"/>
              <a:t>WPA3</a:t>
            </a:r>
            <a:r>
              <a:t> est standardisé par le consortium Wi-Fi Alliance</a:t>
            </a:r>
          </a:p>
          <a:p>
            <a:pPr marL="571500" lvl="1" indent="-254000">
              <a:buSzPct val="75000"/>
              <a:buChar char="‣"/>
            </a:pPr>
            <a:r>
              <a:t>Les box et bornes d’accès Wi-Fi permettent de configurer et surveiller le réseau. On peut ainsi :</a:t>
            </a:r>
          </a:p>
          <a:p>
            <a:pPr marL="889000" lvl="2" indent="-254000">
              <a:buSzPct val="75000"/>
            </a:pPr>
            <a:r>
              <a:t>Savoir qui est connecté ? Adresses IP et MAC des machines connectées</a:t>
            </a:r>
          </a:p>
          <a:p>
            <a:pPr marL="889000" lvl="2" indent="-254000">
              <a:buSzPct val="75000"/>
            </a:pPr>
            <a:r>
              <a:t>Utiliser une clé WPA forte</a:t>
            </a:r>
          </a:p>
          <a:p>
            <a:pPr marL="889000" lvl="2" indent="-254000">
              <a:buSzPct val="75000"/>
            </a:pPr>
            <a:r>
              <a:t>Filtrer les adresses MAC</a:t>
            </a:r>
          </a:p>
          <a:p>
            <a:pPr marL="889000" lvl="2" indent="-254000">
              <a:buSzPct val="75000"/>
            </a:pPr>
            <a:r>
              <a:t>Désactiver DHCP ; </a:t>
            </a:r>
          </a:p>
          <a:p>
            <a:pPr marL="889000" lvl="2" indent="-254000">
              <a:buSzPct val="75000"/>
            </a:pPr>
            <a:r>
              <a:t>Ne pas diffuser le </a:t>
            </a:r>
            <a:r>
              <a:rPr b="1"/>
              <a:t>nom du réseau</a:t>
            </a:r>
            <a:r>
              <a:t>, alias </a:t>
            </a:r>
            <a:r>
              <a:rPr b="1"/>
              <a:t>SSID</a:t>
            </a:r>
            <a:r>
              <a:t> (</a:t>
            </a:r>
            <a:r>
              <a:rPr i="1"/>
              <a:t>Service Set Identifier</a:t>
            </a:r>
            <a:r>
              <a:t>)</a:t>
            </a:r>
          </a:p>
        </p:txBody>
      </p:sp>
      <p:sp>
        <p:nvSpPr>
          <p:cNvPr id="1863" name="Wi-Fi et les normes IEEE 802.11"/>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Wi-Fi et les normes IEEE 802.11</a:t>
            </a:r>
          </a:p>
        </p:txBody>
      </p:sp>
      <p:sp>
        <p:nvSpPr>
          <p:cNvPr id="1864"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865" name="pasted-image.tif" descr="pasted-image.tif"/>
          <p:cNvPicPr>
            <a:picLocks noChangeAspect="1"/>
          </p:cNvPicPr>
          <p:nvPr/>
        </p:nvPicPr>
        <p:blipFill>
          <a:blip r:embed="rId3"/>
          <a:stretch>
            <a:fillRect/>
          </a:stretch>
        </p:blipFill>
        <p:spPr>
          <a:xfrm>
            <a:off x="6683078" y="256589"/>
            <a:ext cx="2169263" cy="426622"/>
          </a:xfrm>
          <a:prstGeom prst="rect">
            <a:avLst/>
          </a:prstGeom>
          <a:ln w="12700">
            <a:miter lim="400000"/>
          </a:ln>
        </p:spPr>
      </p:pic>
      <p:pic>
        <p:nvPicPr>
          <p:cNvPr id="1866" name="pasted-image.tif" descr="pasted-image.tif"/>
          <p:cNvPicPr>
            <a:picLocks noChangeAspect="1"/>
          </p:cNvPicPr>
          <p:nvPr/>
        </p:nvPicPr>
        <p:blipFill>
          <a:blip r:embed="rId4"/>
          <a:stretch>
            <a:fillRect/>
          </a:stretch>
        </p:blipFill>
        <p:spPr>
          <a:xfrm>
            <a:off x="8817319" y="1428750"/>
            <a:ext cx="1028701" cy="660400"/>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872" name="Grouper"/>
          <p:cNvGrpSpPr/>
          <p:nvPr/>
        </p:nvGrpSpPr>
        <p:grpSpPr>
          <a:xfrm>
            <a:off x="317500" y="1270000"/>
            <a:ext cx="9525000" cy="38100"/>
            <a:chOff x="0" y="0"/>
            <a:chExt cx="9525000" cy="38100"/>
          </a:xfrm>
        </p:grpSpPr>
        <p:sp>
          <p:nvSpPr>
            <p:cNvPr id="187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87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873"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85</a:t>
            </a:fld>
            <a:endParaRPr/>
          </a:p>
        </p:txBody>
      </p:sp>
      <p:sp>
        <p:nvSpPr>
          <p:cNvPr id="1874" name="5 - Pont et commutateur"/>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5 - Pont et commutateur</a:t>
            </a:r>
          </a:p>
        </p:txBody>
      </p:sp>
      <p:sp>
        <p:nvSpPr>
          <p:cNvPr id="1875" name="Un pont (bridge) est une passerelle agissant en couche liaison de données…"/>
          <p:cNvSpPr txBox="1">
            <a:spLocks noGrp="1"/>
          </p:cNvSpPr>
          <p:nvPr>
            <p:ph type="body" idx="1"/>
          </p:nvPr>
        </p:nvSpPr>
        <p:spPr>
          <a:xfrm>
            <a:off x="290202" y="1879600"/>
            <a:ext cx="9152724" cy="5475572"/>
          </a:xfrm>
          <a:prstGeom prst="rect">
            <a:avLst/>
          </a:prstGeom>
        </p:spPr>
        <p:txBody>
          <a:bodyPr lIns="25400" tIns="25400" rIns="25400" bIns="25400" anchor="t"/>
          <a:lstStyle/>
          <a:p>
            <a:pPr>
              <a:spcBef>
                <a:spcPts val="1500"/>
              </a:spcBef>
            </a:pPr>
            <a:r>
              <a:t>Un pont (</a:t>
            </a:r>
            <a:r>
              <a:rPr i="1"/>
              <a:t>bridge</a:t>
            </a:r>
            <a:r>
              <a:t>) est une passerelle agissant en couche liaison de données</a:t>
            </a:r>
          </a:p>
          <a:p>
            <a:pPr>
              <a:spcBef>
                <a:spcPts val="1500"/>
              </a:spcBef>
            </a:pPr>
            <a:r>
              <a:t>Il peut permettre d’interconnecter des LAN</a:t>
            </a:r>
          </a:p>
          <a:p>
            <a:pPr marL="571500" lvl="1" indent="-254000">
              <a:buSzPct val="75000"/>
              <a:buChar char="‣"/>
            </a:pPr>
            <a:r>
              <a:t>distants</a:t>
            </a:r>
          </a:p>
          <a:p>
            <a:pPr marL="571500" lvl="1" indent="-254000">
              <a:buSzPct val="75000"/>
              <a:buChar char="‣"/>
            </a:pPr>
            <a:r>
              <a:t>de protocoles MAC distincts (si l’adaptation peut se faire au niveau 2)</a:t>
            </a:r>
          </a:p>
          <a:p>
            <a:pPr>
              <a:spcBef>
                <a:spcPts val="1500"/>
              </a:spcBef>
            </a:pPr>
            <a:r>
              <a:t>Les principaux protocoles de pont sont :</a:t>
            </a:r>
          </a:p>
          <a:p>
            <a:pPr marL="571500" lvl="1" indent="-254000">
              <a:buSzPct val="75000"/>
              <a:buChar char="‣"/>
            </a:pPr>
            <a:r>
              <a:rPr i="1"/>
              <a:t>Spanning Tree Protocol</a:t>
            </a:r>
            <a:r>
              <a:t> (algorithme de l'arbre recouvrant) permettant de déterminer une topologie réseau sans boucle (appelée arbre) dans les LAN avec ponts. Il est défini dans la norme IEEE 802.1D</a:t>
            </a:r>
          </a:p>
          <a:p>
            <a:pPr marL="571500" lvl="1" indent="-254000">
              <a:buSzPct val="75000"/>
              <a:buChar char="‣"/>
            </a:pPr>
            <a:r>
              <a:rPr i="1"/>
              <a:t>Shortest Path Bridging</a:t>
            </a:r>
            <a:r>
              <a:t>, spécifié par la norme IEEE 802.1aq, est une technologie pour simplifier la création et la configuration des réseaux, tout en permettant un routage à trajets multiple.</a:t>
            </a:r>
          </a:p>
        </p:txBody>
      </p:sp>
      <p:sp>
        <p:nvSpPr>
          <p:cNvPr id="1876" name="Pont"/>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Pont</a:t>
            </a:r>
          </a:p>
        </p:txBody>
      </p:sp>
      <p:sp>
        <p:nvSpPr>
          <p:cNvPr id="1877"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878" name="pasted-image.tif" descr="pasted-image.tif"/>
          <p:cNvPicPr>
            <a:picLocks noChangeAspect="1"/>
          </p:cNvPicPr>
          <p:nvPr/>
        </p:nvPicPr>
        <p:blipFill>
          <a:blip r:embed="rId2"/>
          <a:stretch>
            <a:fillRect/>
          </a:stretch>
        </p:blipFill>
        <p:spPr>
          <a:xfrm>
            <a:off x="6683078" y="2692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882" name="Grouper"/>
          <p:cNvGrpSpPr/>
          <p:nvPr/>
        </p:nvGrpSpPr>
        <p:grpSpPr>
          <a:xfrm>
            <a:off x="317500" y="1270000"/>
            <a:ext cx="9525000" cy="38100"/>
            <a:chOff x="0" y="0"/>
            <a:chExt cx="9525000" cy="38100"/>
          </a:xfrm>
        </p:grpSpPr>
        <p:sp>
          <p:nvSpPr>
            <p:cNvPr id="1880"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881"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883"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86</a:t>
            </a:fld>
            <a:endParaRPr/>
          </a:p>
        </p:txBody>
      </p:sp>
      <p:sp>
        <p:nvSpPr>
          <p:cNvPr id="1884" name="5 - Pont et commutateur"/>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5 - Pont et commutateur</a:t>
            </a:r>
          </a:p>
        </p:txBody>
      </p:sp>
      <p:sp>
        <p:nvSpPr>
          <p:cNvPr id="1885" name="Un commutateur Ethernet (Ethernet switch) est un pont multiport, agissant au niveau 2 du modèle OSI…"/>
          <p:cNvSpPr txBox="1">
            <a:spLocks noGrp="1"/>
          </p:cNvSpPr>
          <p:nvPr>
            <p:ph type="body" idx="1"/>
          </p:nvPr>
        </p:nvSpPr>
        <p:spPr>
          <a:xfrm>
            <a:off x="290202" y="1879600"/>
            <a:ext cx="9152724" cy="5475572"/>
          </a:xfrm>
          <a:prstGeom prst="rect">
            <a:avLst/>
          </a:prstGeom>
        </p:spPr>
        <p:txBody>
          <a:bodyPr lIns="25400" tIns="25400" rIns="25400" bIns="25400" anchor="t"/>
          <a:lstStyle/>
          <a:p>
            <a:pPr>
              <a:spcBef>
                <a:spcPts val="1500"/>
              </a:spcBef>
            </a:pPr>
            <a:r>
              <a:t>Un commutateur Ethernet (</a:t>
            </a:r>
            <a:r>
              <a:rPr i="1"/>
              <a:t>Ethernet switch</a:t>
            </a:r>
            <a:r>
              <a:t>) est un </a:t>
            </a:r>
            <a:r>
              <a:rPr b="1"/>
              <a:t>pont multiport</a:t>
            </a:r>
            <a:r>
              <a:t>, agissant au niveau 2 du modèle OSI</a:t>
            </a:r>
          </a:p>
          <a:p>
            <a:pPr>
              <a:spcBef>
                <a:spcPts val="1200"/>
              </a:spcBef>
            </a:pPr>
            <a:r>
              <a:t>Le commutateur analyse les trames arrivant sur ses ports d'entrée et filtre les données afin de les aiguiller uniquement sur les ports adéquats (on parle de commutation ou de réseaux commutés)</a:t>
            </a:r>
          </a:p>
          <a:p>
            <a:pPr>
              <a:spcBef>
                <a:spcPts val="1200"/>
              </a:spcBef>
            </a:pPr>
            <a:r>
              <a:t>La commutation est réalisée suivant deux techniques :</a:t>
            </a:r>
          </a:p>
          <a:p>
            <a:pPr marL="571500" lvl="1" indent="-254000">
              <a:buSzPct val="75000"/>
              <a:buChar char="‣"/>
            </a:pPr>
            <a:r>
              <a:rPr b="1" i="1"/>
              <a:t>Store &amp; Forward</a:t>
            </a:r>
            <a:r>
              <a:t> : la trame est stockée, vérifiée puis retransmise sur un port de sortie</a:t>
            </a:r>
          </a:p>
          <a:p>
            <a:pPr marL="571500" lvl="1" indent="-254000">
              <a:buSzPct val="75000"/>
              <a:buChar char="‣"/>
              <a:defRPr spc="-19"/>
            </a:pPr>
            <a:r>
              <a:rPr b="1" i="1"/>
              <a:t>Cut Through</a:t>
            </a:r>
            <a:r>
              <a:t> ou </a:t>
            </a:r>
            <a:r>
              <a:rPr b="1" i="1"/>
              <a:t>Fast Forward</a:t>
            </a:r>
            <a:r>
              <a:t> : le commutateur commence l'envoi de la trame sur un port de sortie dès la lecture de l’adresse destination de la trame</a:t>
            </a:r>
          </a:p>
          <a:p>
            <a:pPr>
              <a:spcBef>
                <a:spcPts val="1200"/>
              </a:spcBef>
            </a:pPr>
            <a:r>
              <a:t>La table de commutation est construite par </a:t>
            </a:r>
            <a:r>
              <a:rPr b="1"/>
              <a:t>apprentissage</a:t>
            </a:r>
          </a:p>
          <a:p>
            <a:pPr marL="571500" lvl="1" indent="-254000">
              <a:buSzPct val="75000"/>
              <a:buChar char="‣"/>
            </a:pPr>
            <a:r>
              <a:t>Lorsqu’une trame est reçue sur un port P, le commutateur examine l’adresse source et met à jour l’entrée (adresse S ; port P) de la table de commutation</a:t>
            </a:r>
          </a:p>
          <a:p>
            <a:pPr marL="571500" lvl="1" indent="-254000">
              <a:buSzPct val="75000"/>
              <a:buChar char="‣"/>
            </a:pPr>
            <a:r>
              <a:t>Si la destination est inconnue, on opère par inondation : la trame est transmise vers tous les ports (sauf P) </a:t>
            </a:r>
          </a:p>
          <a:p>
            <a:pPr marL="571500" lvl="1" indent="-254000">
              <a:buSzPct val="75000"/>
              <a:buChar char="‣"/>
            </a:pPr>
            <a:r>
              <a:t>Si la destination est connue, la trame est commutée vers le bon port</a:t>
            </a:r>
          </a:p>
        </p:txBody>
      </p:sp>
      <p:sp>
        <p:nvSpPr>
          <p:cNvPr id="1886" name="Commutateur Ethernet"/>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Commutateur Ethernet</a:t>
            </a:r>
          </a:p>
        </p:txBody>
      </p:sp>
      <p:sp>
        <p:nvSpPr>
          <p:cNvPr id="1887"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888" name="pasted-image.tif" descr="pasted-image.tif"/>
          <p:cNvPicPr>
            <a:picLocks noChangeAspect="1"/>
          </p:cNvPicPr>
          <p:nvPr/>
        </p:nvPicPr>
        <p:blipFill>
          <a:blip r:embed="rId3"/>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894" name="Grouper"/>
          <p:cNvGrpSpPr/>
          <p:nvPr/>
        </p:nvGrpSpPr>
        <p:grpSpPr>
          <a:xfrm>
            <a:off x="317500" y="1270000"/>
            <a:ext cx="9525000" cy="38100"/>
            <a:chOff x="0" y="0"/>
            <a:chExt cx="9525000" cy="38100"/>
          </a:xfrm>
        </p:grpSpPr>
        <p:sp>
          <p:nvSpPr>
            <p:cNvPr id="189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89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895"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87</a:t>
            </a:fld>
            <a:endParaRPr/>
          </a:p>
        </p:txBody>
      </p:sp>
      <p:sp>
        <p:nvSpPr>
          <p:cNvPr id="1896" name="5 - Pont et commutateur"/>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5 - Pont et commutateur</a:t>
            </a:r>
          </a:p>
        </p:txBody>
      </p:sp>
      <p:sp>
        <p:nvSpPr>
          <p:cNvPr id="1897" name="Les VLAN, Virtual Local Area Networks, permettent de segmenter les réseaux physiques en sous-réseaux logiques.…"/>
          <p:cNvSpPr txBox="1">
            <a:spLocks noGrp="1"/>
          </p:cNvSpPr>
          <p:nvPr>
            <p:ph type="body" idx="1"/>
          </p:nvPr>
        </p:nvSpPr>
        <p:spPr>
          <a:xfrm>
            <a:off x="290202" y="1879600"/>
            <a:ext cx="9152724" cy="5475572"/>
          </a:xfrm>
          <a:prstGeom prst="rect">
            <a:avLst/>
          </a:prstGeom>
        </p:spPr>
        <p:txBody>
          <a:bodyPr lIns="25400" tIns="25400" rIns="25400" bIns="25400" anchor="t"/>
          <a:lstStyle/>
          <a:p>
            <a:pPr>
              <a:spcBef>
                <a:spcPts val="1200"/>
              </a:spcBef>
            </a:pPr>
            <a:r>
              <a:t>Les VLAN, </a:t>
            </a:r>
            <a:r>
              <a:rPr i="1"/>
              <a:t>Virtual Local Area Networks</a:t>
            </a:r>
            <a:r>
              <a:t>, permettent de segmenter les réseaux physiques en sous-réseaux logiques.</a:t>
            </a:r>
          </a:p>
          <a:p>
            <a:pPr>
              <a:spcBef>
                <a:spcPts val="1200"/>
              </a:spcBef>
            </a:pPr>
            <a:r>
              <a:t>Un VLAN, réseau local virtuel, permet de regrouper des appareils indépendamment de leur emplacement physique. C’est donc un sous-réseau logique créé à l’intérieur d’un réseau physique.</a:t>
            </a:r>
          </a:p>
          <a:p>
            <a:pPr>
              <a:spcBef>
                <a:spcPts val="1200"/>
              </a:spcBef>
            </a:pPr>
            <a:r>
              <a:t>Fonctionnement :</a:t>
            </a:r>
          </a:p>
          <a:p>
            <a:pPr marL="571500" lvl="1" indent="-254000">
              <a:buSzPct val="75000"/>
              <a:buChar char="‣"/>
              <a:defRPr spc="-19"/>
            </a:pPr>
            <a:r>
              <a:t>Les VLAN sont configurés sur des </a:t>
            </a:r>
            <a:r>
              <a:rPr b="1"/>
              <a:t>commutateurs</a:t>
            </a:r>
            <a:r>
              <a:t>, où les ports sont assignés à différents VLAN. </a:t>
            </a:r>
          </a:p>
          <a:p>
            <a:pPr marL="571500" lvl="1" indent="-254000">
              <a:buSzPct val="75000"/>
              <a:buChar char="‣"/>
              <a:defRPr spc="-19"/>
            </a:pPr>
            <a:r>
              <a:t>La communication entre appareils d'un même VLAN est directe, tandis que le trafic entre VLAN nécessite un routeur. </a:t>
            </a:r>
          </a:p>
          <a:p>
            <a:pPr>
              <a:spcBef>
                <a:spcPts val="1200"/>
              </a:spcBef>
            </a:pPr>
            <a:r>
              <a:t>Avantages :</a:t>
            </a:r>
          </a:p>
          <a:p>
            <a:pPr marL="571500" lvl="1" indent="-254000">
              <a:buSzPct val="75000"/>
              <a:buChar char="‣"/>
            </a:pPr>
            <a:r>
              <a:rPr b="1"/>
              <a:t>Sécurité</a:t>
            </a:r>
            <a:r>
              <a:t> : Limite l'accès aux données sensibles à des groupes spécifiques.</a:t>
            </a:r>
          </a:p>
          <a:p>
            <a:pPr marL="571500" lvl="1" indent="-254000">
              <a:buSzPct val="75000"/>
              <a:buChar char="‣"/>
            </a:pPr>
            <a:r>
              <a:rPr b="1"/>
              <a:t>Performance</a:t>
            </a:r>
            <a:r>
              <a:t> : Réduit le trafic de diffusion et optimise l'utilisation du réseau.</a:t>
            </a:r>
          </a:p>
          <a:p>
            <a:pPr marL="571500" lvl="1" indent="-254000">
              <a:buSzPct val="75000"/>
              <a:buChar char="‣"/>
            </a:pPr>
            <a:r>
              <a:rPr b="1"/>
              <a:t>Flexibilité</a:t>
            </a:r>
            <a:r>
              <a:t> : Facilite la gestion et l'organisation des ressources réseau.</a:t>
            </a:r>
          </a:p>
        </p:txBody>
      </p:sp>
      <p:sp>
        <p:nvSpPr>
          <p:cNvPr id="1898" name="VLAN ; Virtuel Local Area Network"/>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VLAN ; Virtuel Local Area Network</a:t>
            </a:r>
          </a:p>
        </p:txBody>
      </p:sp>
      <p:sp>
        <p:nvSpPr>
          <p:cNvPr id="1899" name="La couche liaison de données             Ch.3"/>
          <p:cNvSpPr txBox="1"/>
          <p:nvPr/>
        </p:nvSpPr>
        <p:spPr>
          <a:xfrm>
            <a:off x="279400" y="139700"/>
            <a:ext cx="9601200"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liaison de données							</a:t>
            </a:r>
            <a:r>
              <a:rPr sz="2200" spc="-44">
                <a:latin typeface="Consolas"/>
                <a:ea typeface="Consolas"/>
                <a:cs typeface="Consolas"/>
                <a:sym typeface="Consolas"/>
              </a:rPr>
              <a:t>      Ch.3</a:t>
            </a:r>
          </a:p>
        </p:txBody>
      </p:sp>
      <p:pic>
        <p:nvPicPr>
          <p:cNvPr id="1900" name="pasted-image.tif" descr="pasted-image.tif"/>
          <p:cNvPicPr>
            <a:picLocks noChangeAspect="1"/>
          </p:cNvPicPr>
          <p:nvPr/>
        </p:nvPicPr>
        <p:blipFill>
          <a:blip r:embed="rId2"/>
          <a:stretch>
            <a:fillRect/>
          </a:stretch>
        </p:blipFill>
        <p:spPr>
          <a:xfrm>
            <a:off x="6683078" y="256589"/>
            <a:ext cx="2169263" cy="42662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904" name="Grouper"/>
          <p:cNvGrpSpPr/>
          <p:nvPr/>
        </p:nvGrpSpPr>
        <p:grpSpPr>
          <a:xfrm>
            <a:off x="317500" y="1270000"/>
            <a:ext cx="9525000" cy="38100"/>
            <a:chOff x="0" y="0"/>
            <a:chExt cx="9525000" cy="38100"/>
          </a:xfrm>
        </p:grpSpPr>
        <p:sp>
          <p:nvSpPr>
            <p:cNvPr id="190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90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905"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88</a:t>
            </a:fld>
            <a:endParaRPr/>
          </a:p>
        </p:txBody>
      </p:sp>
      <p:sp>
        <p:nvSpPr>
          <p:cNvPr id="1906" name="1 - Préambul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1 - Préambule</a:t>
            </a:r>
          </a:p>
        </p:txBody>
      </p:sp>
      <p:sp>
        <p:nvSpPr>
          <p:cNvPr id="1907" name="Grouper"/>
          <p:cNvSpPr txBox="1"/>
          <p:nvPr/>
        </p:nvSpPr>
        <p:spPr>
          <a:xfrm>
            <a:off x="279400" y="13970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sp>
        <p:nvSpPr>
          <p:cNvPr id="1908" name="Croisements et Destination…"/>
          <p:cNvSpPr txBox="1">
            <a:spLocks noGrp="1"/>
          </p:cNvSpPr>
          <p:nvPr>
            <p:ph type="body" idx="1"/>
          </p:nvPr>
        </p:nvSpPr>
        <p:spPr>
          <a:xfrm>
            <a:off x="304800" y="2057400"/>
            <a:ext cx="9601200" cy="5232400"/>
          </a:xfrm>
          <a:prstGeom prst="rect">
            <a:avLst/>
          </a:prstGeom>
        </p:spPr>
        <p:txBody>
          <a:bodyPr lIns="25400" tIns="25400" rIns="25400" bIns="25400"/>
          <a:lstStyle/>
          <a:p>
            <a:pPr marL="230909" indent="-230909">
              <a:buClr>
                <a:srgbClr val="5C86B9"/>
              </a:buClr>
              <a:buSzPct val="50000"/>
              <a:buFont typeface="Zapf Dingbats"/>
              <a:buChar char="✤"/>
            </a:pPr>
            <a:r>
              <a:rPr i="1"/>
              <a:t>Croisements et Destination</a:t>
            </a:r>
            <a:br>
              <a:rPr i="1"/>
            </a:br>
            <a:endParaRPr i="1"/>
          </a:p>
          <a:p>
            <a:pPr marL="571500" lvl="1" indent="-254000">
              <a:buSzPct val="75000"/>
              <a:buChar char="‣"/>
            </a:pPr>
            <a:r>
              <a:t>Adressage, tables de routage et l'expédition de données dans le réseau IP. Évolution de IPv4 à IPv6. </a:t>
            </a:r>
          </a:p>
        </p:txBody>
      </p:sp>
      <p:sp>
        <p:nvSpPr>
          <p:cNvPr id="1909" name="Contenu du chapitre"/>
          <p:cNvSpPr txBox="1"/>
          <p:nvPr/>
        </p:nvSpPr>
        <p:spPr>
          <a:xfrm>
            <a:off x="304865" y="1416050"/>
            <a:ext cx="60452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Contenu du chapitre</a:t>
            </a:r>
          </a:p>
        </p:txBody>
      </p:sp>
      <p:pic>
        <p:nvPicPr>
          <p:cNvPr id="1910"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914" name="Grouper"/>
          <p:cNvGrpSpPr/>
          <p:nvPr/>
        </p:nvGrpSpPr>
        <p:grpSpPr>
          <a:xfrm>
            <a:off x="317500" y="1270000"/>
            <a:ext cx="9525000" cy="38100"/>
            <a:chOff x="0" y="0"/>
            <a:chExt cx="9525000" cy="38100"/>
          </a:xfrm>
        </p:grpSpPr>
        <p:sp>
          <p:nvSpPr>
            <p:cNvPr id="1912"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913"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915"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89</a:t>
            </a:fld>
            <a:endParaRPr/>
          </a:p>
        </p:txBody>
      </p:sp>
      <p:sp>
        <p:nvSpPr>
          <p:cNvPr id="1916" name="1 - Objectif de la couche réseau"/>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1 - Objectif de la couche réseau</a:t>
            </a:r>
          </a:p>
        </p:txBody>
      </p:sp>
      <p:sp>
        <p:nvSpPr>
          <p:cNvPr id="1917" name="Couche réseau - Niveau paquet - Network layer…"/>
          <p:cNvSpPr txBox="1">
            <a:spLocks noGrp="1"/>
          </p:cNvSpPr>
          <p:nvPr>
            <p:ph type="body" idx="1"/>
          </p:nvPr>
        </p:nvSpPr>
        <p:spPr>
          <a:xfrm>
            <a:off x="290202" y="1879600"/>
            <a:ext cx="9152724" cy="5475572"/>
          </a:xfrm>
          <a:prstGeom prst="rect">
            <a:avLst/>
          </a:prstGeom>
        </p:spPr>
        <p:txBody>
          <a:bodyPr lIns="25400" tIns="25400" rIns="25400" bIns="25400" anchor="t"/>
          <a:lstStyle/>
          <a:p>
            <a:pPr>
              <a:spcBef>
                <a:spcPts val="1500"/>
              </a:spcBef>
              <a:defRPr b="1"/>
            </a:pPr>
            <a:r>
              <a:t>Couche réseau - Niveau paquet - </a:t>
            </a:r>
            <a:r>
              <a:rPr i="1"/>
              <a:t>Network layer</a:t>
            </a:r>
          </a:p>
          <a:p>
            <a:pPr marL="571500" lvl="1" indent="-254000">
              <a:buSzPct val="75000"/>
              <a:buChar char="‣"/>
            </a:pPr>
            <a:r>
              <a:rPr b="1"/>
              <a:t>Acheminer</a:t>
            </a:r>
            <a:r>
              <a:t> des paquets de la source jusqu’à la destination</a:t>
            </a:r>
          </a:p>
          <a:p>
            <a:pPr marL="571500" lvl="1" indent="-254000">
              <a:buSzPct val="75000"/>
              <a:buChar char="‣"/>
            </a:pPr>
            <a:r>
              <a:rPr b="1"/>
              <a:t>Choisir les chemins</a:t>
            </a:r>
            <a:r>
              <a:t> appropriés à travers le sous-réseau. Ces chemins passent par des </a:t>
            </a:r>
            <a:r>
              <a:rPr b="1"/>
              <a:t>routeurs</a:t>
            </a:r>
          </a:p>
          <a:p>
            <a:pPr marL="571500" lvl="1" indent="-254000">
              <a:buSzPct val="75000"/>
              <a:buChar char="‣"/>
            </a:pPr>
            <a:r>
              <a:t>Permettre le passage de paquets d’un réseau à un autre</a:t>
            </a:r>
          </a:p>
          <a:p>
            <a:pPr marL="571500" lvl="1" indent="-254000">
              <a:buSzPct val="75000"/>
              <a:buChar char="‣"/>
            </a:pPr>
            <a:r>
              <a:t>Gestion du sous-réseau de transport</a:t>
            </a:r>
          </a:p>
        </p:txBody>
      </p:sp>
      <p:sp>
        <p:nvSpPr>
          <p:cNvPr id="1918" name="Objectifs"/>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Objectifs</a:t>
            </a:r>
          </a:p>
        </p:txBody>
      </p:sp>
      <p:sp>
        <p:nvSpPr>
          <p:cNvPr id="1919" name="Fig 4.1 - Réseau maillé"/>
          <p:cNvSpPr txBox="1"/>
          <p:nvPr/>
        </p:nvSpPr>
        <p:spPr>
          <a:xfrm>
            <a:off x="887160" y="7188200"/>
            <a:ext cx="2441576"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4.1 - Réseau maillé</a:t>
            </a:r>
          </a:p>
        </p:txBody>
      </p:sp>
      <p:sp>
        <p:nvSpPr>
          <p:cNvPr id="1920" name="Grouper"/>
          <p:cNvSpPr txBox="1"/>
          <p:nvPr/>
        </p:nvSpPr>
        <p:spPr>
          <a:xfrm>
            <a:off x="279400" y="13970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1921"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grpSp>
        <p:nvGrpSpPr>
          <p:cNvPr id="1931" name="Grouper"/>
          <p:cNvGrpSpPr/>
          <p:nvPr/>
        </p:nvGrpSpPr>
        <p:grpSpPr>
          <a:xfrm>
            <a:off x="1966973" y="4076187"/>
            <a:ext cx="6284988" cy="2923379"/>
            <a:chOff x="0" y="0"/>
            <a:chExt cx="6284986" cy="2923378"/>
          </a:xfrm>
        </p:grpSpPr>
        <p:pic>
          <p:nvPicPr>
            <p:cNvPr id="1922" name="Network-png-4379380.png" descr="Network-png-4379380.png"/>
            <p:cNvPicPr>
              <a:picLocks noChangeAspect="1"/>
            </p:cNvPicPr>
            <p:nvPr/>
          </p:nvPicPr>
          <p:blipFill>
            <a:blip r:embed="rId3"/>
            <a:stretch>
              <a:fillRect/>
            </a:stretch>
          </p:blipFill>
          <p:spPr>
            <a:xfrm>
              <a:off x="338048" y="0"/>
              <a:ext cx="5719192" cy="2923379"/>
            </a:xfrm>
            <a:prstGeom prst="rect">
              <a:avLst/>
            </a:prstGeom>
            <a:ln w="12700" cap="flat">
              <a:noFill/>
              <a:miter lim="400000"/>
            </a:ln>
            <a:effectLst/>
          </p:spPr>
        </p:pic>
        <p:pic>
          <p:nvPicPr>
            <p:cNvPr id="1923" name="laptop-300.png" descr="laptop-300.png"/>
            <p:cNvPicPr>
              <a:picLocks noChangeAspect="1"/>
            </p:cNvPicPr>
            <p:nvPr/>
          </p:nvPicPr>
          <p:blipFill>
            <a:blip r:embed="rId4"/>
            <a:stretch>
              <a:fillRect/>
            </a:stretch>
          </p:blipFill>
          <p:spPr>
            <a:xfrm>
              <a:off x="0" y="1236398"/>
              <a:ext cx="783077" cy="668227"/>
            </a:xfrm>
            <a:prstGeom prst="rect">
              <a:avLst/>
            </a:prstGeom>
            <a:ln w="12700" cap="flat">
              <a:noFill/>
              <a:miter lim="400000"/>
            </a:ln>
            <a:effectLst/>
          </p:spPr>
        </p:pic>
        <p:pic>
          <p:nvPicPr>
            <p:cNvPr id="1924" name="Computer-100.png" descr="Computer-100.png"/>
            <p:cNvPicPr>
              <a:picLocks noChangeAspect="1"/>
            </p:cNvPicPr>
            <p:nvPr/>
          </p:nvPicPr>
          <p:blipFill>
            <a:blip r:embed="rId5"/>
            <a:stretch>
              <a:fillRect/>
            </a:stretch>
          </p:blipFill>
          <p:spPr>
            <a:xfrm>
              <a:off x="5796405" y="661592"/>
              <a:ext cx="488582" cy="757302"/>
            </a:xfrm>
            <a:prstGeom prst="rect">
              <a:avLst/>
            </a:prstGeom>
            <a:ln w="12700" cap="flat">
              <a:noFill/>
              <a:miter lim="400000"/>
            </a:ln>
            <a:effectLst/>
          </p:spPr>
        </p:pic>
        <p:grpSp>
          <p:nvGrpSpPr>
            <p:cNvPr id="1927" name="Grouper"/>
            <p:cNvGrpSpPr/>
            <p:nvPr/>
          </p:nvGrpSpPr>
          <p:grpSpPr>
            <a:xfrm>
              <a:off x="719849" y="1231030"/>
              <a:ext cx="243136" cy="495305"/>
              <a:chOff x="0" y="0"/>
              <a:chExt cx="243135" cy="495303"/>
            </a:xfrm>
          </p:grpSpPr>
          <p:sp>
            <p:nvSpPr>
              <p:cNvPr id="1925" name="Ligne"/>
              <p:cNvSpPr/>
              <p:nvPr/>
            </p:nvSpPr>
            <p:spPr>
              <a:xfrm flipV="1">
                <a:off x="96184" y="0"/>
                <a:ext cx="146952" cy="313579"/>
              </a:xfrm>
              <a:prstGeom prst="line">
                <a:avLst/>
              </a:prstGeom>
              <a:noFill/>
              <a:ln w="38100" cap="flat">
                <a:solidFill>
                  <a:srgbClr val="CF232B"/>
                </a:solidFill>
                <a:prstDash val="sysDot"/>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1926" name="Ligne"/>
              <p:cNvSpPr/>
              <p:nvPr/>
            </p:nvSpPr>
            <p:spPr>
              <a:xfrm flipV="1">
                <a:off x="-1" y="184038"/>
                <a:ext cx="145868" cy="311266"/>
              </a:xfrm>
              <a:prstGeom prst="line">
                <a:avLst/>
              </a:prstGeom>
              <a:noFill/>
              <a:ln w="38100" cap="flat">
                <a:solidFill>
                  <a:srgbClr val="CF232B"/>
                </a:solidFill>
                <a:prstDash val="sysDot"/>
                <a:miter lim="400000"/>
                <a:tailEnd type="triangle"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grpSp>
        <p:grpSp>
          <p:nvGrpSpPr>
            <p:cNvPr id="1930" name="Grouper"/>
            <p:cNvGrpSpPr/>
            <p:nvPr/>
          </p:nvGrpSpPr>
          <p:grpSpPr>
            <a:xfrm>
              <a:off x="5689425" y="1349081"/>
              <a:ext cx="243136" cy="495305"/>
              <a:chOff x="0" y="0"/>
              <a:chExt cx="243135" cy="495303"/>
            </a:xfrm>
          </p:grpSpPr>
          <p:sp>
            <p:nvSpPr>
              <p:cNvPr id="1928" name="Ligne"/>
              <p:cNvSpPr/>
              <p:nvPr/>
            </p:nvSpPr>
            <p:spPr>
              <a:xfrm flipV="1">
                <a:off x="96184" y="0"/>
                <a:ext cx="146952" cy="313579"/>
              </a:xfrm>
              <a:prstGeom prst="line">
                <a:avLst/>
              </a:prstGeom>
              <a:noFill/>
              <a:ln w="38100" cap="flat">
                <a:solidFill>
                  <a:srgbClr val="CF232B"/>
                </a:solidFill>
                <a:prstDash val="sysDot"/>
                <a:miter lim="400000"/>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1929" name="Ligne"/>
              <p:cNvSpPr/>
              <p:nvPr/>
            </p:nvSpPr>
            <p:spPr>
              <a:xfrm flipV="1">
                <a:off x="-1" y="184038"/>
                <a:ext cx="145868" cy="311266"/>
              </a:xfrm>
              <a:prstGeom prst="line">
                <a:avLst/>
              </a:prstGeom>
              <a:noFill/>
              <a:ln w="38100" cap="flat">
                <a:solidFill>
                  <a:srgbClr val="CF232B"/>
                </a:solidFill>
                <a:prstDash val="sysDot"/>
                <a:miter lim="400000"/>
                <a:tailEnd type="triangle"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grpSp>
      </p:grpSp>
      <p:sp>
        <p:nvSpPr>
          <p:cNvPr id="1932" name="Source"/>
          <p:cNvSpPr txBox="1"/>
          <p:nvPr/>
        </p:nvSpPr>
        <p:spPr>
          <a:xfrm>
            <a:off x="1667321" y="5945823"/>
            <a:ext cx="968787" cy="38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Source</a:t>
            </a:r>
          </a:p>
        </p:txBody>
      </p:sp>
      <p:sp>
        <p:nvSpPr>
          <p:cNvPr id="1933" name="Destination"/>
          <p:cNvSpPr txBox="1"/>
          <p:nvPr/>
        </p:nvSpPr>
        <p:spPr>
          <a:xfrm>
            <a:off x="7884117" y="5566201"/>
            <a:ext cx="1540868" cy="38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Destination</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sp>
        <p:nvSpPr>
          <p:cNvPr id="319" name="Architecture de communication en couches                 Ch.1"/>
          <p:cNvSpPr txBox="1">
            <a:spLocks noGrp="1"/>
          </p:cNvSpPr>
          <p:nvPr>
            <p:ph type="title"/>
          </p:nvPr>
        </p:nvSpPr>
        <p:spPr>
          <a:xfrm>
            <a:off x="279400" y="139700"/>
            <a:ext cx="9601200" cy="571500"/>
          </a:xfrm>
          <a:prstGeom prst="rect">
            <a:avLst/>
          </a:prstGeom>
        </p:spPr>
        <p:txBody>
          <a:bodyPr lIns="50800" tIns="50800" rIns="50800" bIns="50800"/>
          <a:lstStyle/>
          <a:p>
            <a:pPr>
              <a:defRPr sz="3300" spc="-131"/>
            </a:pPr>
            <a:r>
              <a:t>Architecture de communication en couches</a:t>
            </a:r>
            <a:r>
              <a:rPr sz="2200" spc="-87">
                <a:latin typeface="Consolas"/>
                <a:ea typeface="Consolas"/>
                <a:cs typeface="Consolas"/>
                <a:sym typeface="Consolas"/>
              </a:rPr>
              <a:t>                 Ch.1</a:t>
            </a:r>
          </a:p>
        </p:txBody>
      </p:sp>
      <p:sp>
        <p:nvSpPr>
          <p:cNvPr id="320" name="Rectangle"/>
          <p:cNvSpPr/>
          <p:nvPr/>
        </p:nvSpPr>
        <p:spPr>
          <a:xfrm>
            <a:off x="541338" y="1462696"/>
            <a:ext cx="8908425" cy="5358333"/>
          </a:xfrm>
          <a:prstGeom prst="rect">
            <a:avLst/>
          </a:prstGeom>
          <a:solidFill>
            <a:srgbClr val="FFFFFF"/>
          </a:solidFill>
          <a:ln w="12700">
            <a:solidFill>
              <a:srgbClr val="C0C0C0"/>
            </a:solidFill>
            <a:miter lim="400000"/>
          </a:ln>
          <a:effectLst>
            <a:outerShdw blurRad="127000" dist="50800" dir="2700000" rotWithShape="0">
              <a:srgbClr val="000000">
                <a:alpha val="75000"/>
              </a:srgbClr>
            </a:outerShdw>
          </a:effectLst>
        </p:spPr>
        <p:txBody>
          <a:bodyPr lIns="0" tIns="0" rIns="0" bIns="0"/>
          <a:lstStyle/>
          <a:p>
            <a:pPr defTabSz="450000">
              <a:lnSpc>
                <a:spcPct val="100000"/>
              </a:lnSpc>
              <a:spcBef>
                <a:spcPts val="0"/>
              </a:spcBef>
              <a:defRPr sz="1200" i="0" spc="0">
                <a:solidFill>
                  <a:srgbClr val="000000"/>
                </a:solidFill>
                <a:latin typeface="Helvetica"/>
                <a:ea typeface="Helvetica"/>
                <a:cs typeface="Helvetica"/>
                <a:sym typeface="Helvetica"/>
              </a:defRPr>
            </a:pPr>
            <a:endParaRPr/>
          </a:p>
        </p:txBody>
      </p:sp>
      <p:grpSp>
        <p:nvGrpSpPr>
          <p:cNvPr id="323" name="Grouper"/>
          <p:cNvGrpSpPr/>
          <p:nvPr/>
        </p:nvGrpSpPr>
        <p:grpSpPr>
          <a:xfrm>
            <a:off x="317500" y="1270000"/>
            <a:ext cx="9525000" cy="38100"/>
            <a:chOff x="0" y="0"/>
            <a:chExt cx="9525000" cy="38100"/>
          </a:xfrm>
        </p:grpSpPr>
        <p:sp>
          <p:nvSpPr>
            <p:cNvPr id="321"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322"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324" name="Numéro de diapositive"/>
          <p:cNvSpPr txBox="1">
            <a:spLocks noGrp="1"/>
          </p:cNvSpPr>
          <p:nvPr>
            <p:ph type="sldNum" sz="quarter" idx="4294967295"/>
          </p:nvPr>
        </p:nvSpPr>
        <p:spPr>
          <a:xfrm>
            <a:off x="9626600" y="7200900"/>
            <a:ext cx="266700"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325" name="Modifier : 2 clics"/>
          <p:cNvSpPr txBox="1">
            <a:spLocks noGrp="1"/>
          </p:cNvSpPr>
          <p:nvPr>
            <p:ph type="body" idx="1"/>
          </p:nvPr>
        </p:nvSpPr>
        <p:spPr>
          <a:xfrm>
            <a:off x="304800" y="1466034"/>
            <a:ext cx="9601200" cy="5582466"/>
          </a:xfrm>
          <a:prstGeom prst="rect">
            <a:avLst/>
          </a:prstGeom>
        </p:spPr>
        <p:txBody>
          <a:bodyPr lIns="25400" tIns="25400" rIns="25400" bIns="25400"/>
          <a:lstStyle>
            <a:lvl1pPr>
              <a:lnSpc>
                <a:spcPct val="100000"/>
              </a:lnSpc>
              <a:spcBef>
                <a:spcPts val="800"/>
              </a:spcBef>
              <a:buClrTx/>
              <a:buFontTx/>
              <a:defRPr sz="1800">
                <a:solidFill>
                  <a:srgbClr val="5C86B9"/>
                </a:solidFill>
              </a:defRPr>
            </a:lvl1pPr>
          </a:lstStyle>
          <a:p>
            <a:r>
              <a:t> </a:t>
            </a:r>
          </a:p>
        </p:txBody>
      </p:sp>
      <p:sp>
        <p:nvSpPr>
          <p:cNvPr id="326" name="2 - Définitions"/>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2 - Définitions</a:t>
            </a:r>
          </a:p>
        </p:txBody>
      </p:sp>
      <p:pic>
        <p:nvPicPr>
          <p:cNvPr id="327" name="OSIMODELET.png" descr="OSIMODELET.png"/>
          <p:cNvPicPr>
            <a:picLocks noChangeAspect="1"/>
          </p:cNvPicPr>
          <p:nvPr/>
        </p:nvPicPr>
        <p:blipFill>
          <a:blip r:embed="rId3"/>
          <a:stretch>
            <a:fillRect/>
          </a:stretch>
        </p:blipFill>
        <p:spPr>
          <a:xfrm>
            <a:off x="7278123" y="215830"/>
            <a:ext cx="1828801" cy="933407"/>
          </a:xfrm>
          <a:prstGeom prst="rect">
            <a:avLst/>
          </a:prstGeom>
          <a:ln w="12700">
            <a:miter lim="400000"/>
          </a:ln>
        </p:spPr>
      </p:pic>
      <p:sp>
        <p:nvSpPr>
          <p:cNvPr id="328" name="Fig 1.4 - Couches, services et protocoles"/>
          <p:cNvSpPr txBox="1"/>
          <p:nvPr/>
        </p:nvSpPr>
        <p:spPr>
          <a:xfrm>
            <a:off x="601218" y="6948141"/>
            <a:ext cx="4972564"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1.4 - Couches, services et protocoles</a:t>
            </a:r>
          </a:p>
        </p:txBody>
      </p:sp>
      <p:grpSp>
        <p:nvGrpSpPr>
          <p:cNvPr id="361" name="Grouper"/>
          <p:cNvGrpSpPr/>
          <p:nvPr/>
        </p:nvGrpSpPr>
        <p:grpSpPr>
          <a:xfrm>
            <a:off x="677550" y="1604593"/>
            <a:ext cx="8636001" cy="5074539"/>
            <a:chOff x="0" y="0"/>
            <a:chExt cx="8636000" cy="5074537"/>
          </a:xfrm>
        </p:grpSpPr>
        <p:sp>
          <p:nvSpPr>
            <p:cNvPr id="329" name="Rectangle"/>
            <p:cNvSpPr/>
            <p:nvPr/>
          </p:nvSpPr>
          <p:spPr>
            <a:xfrm>
              <a:off x="6814348" y="28736"/>
              <a:ext cx="1577623" cy="1681425"/>
            </a:xfrm>
            <a:prstGeom prst="rect">
              <a:avLst/>
            </a:prstGeom>
            <a:solidFill>
              <a:srgbClr val="C8D4E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ct val="100000"/>
                </a:lnSpc>
                <a:spcBef>
                  <a:spcPts val="0"/>
                </a:spcBef>
                <a:defRPr sz="1100" b="0" i="0" spc="0">
                  <a:solidFill>
                    <a:srgbClr val="000000"/>
                  </a:solidFill>
                  <a:latin typeface="Helvetica"/>
                  <a:ea typeface="Helvetica"/>
                  <a:cs typeface="Helvetica"/>
                  <a:sym typeface="Helvetica"/>
                </a:defRPr>
              </a:pPr>
              <a:endParaRPr/>
            </a:p>
          </p:txBody>
        </p:sp>
        <p:sp>
          <p:nvSpPr>
            <p:cNvPr id="330" name="Rectangle"/>
            <p:cNvSpPr/>
            <p:nvPr/>
          </p:nvSpPr>
          <p:spPr>
            <a:xfrm>
              <a:off x="1668907" y="0"/>
              <a:ext cx="3226549" cy="1681424"/>
            </a:xfrm>
            <a:prstGeom prst="rect">
              <a:avLst/>
            </a:prstGeom>
            <a:solidFill>
              <a:srgbClr val="C8D4E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ct val="100000"/>
                </a:lnSpc>
                <a:spcBef>
                  <a:spcPts val="0"/>
                </a:spcBef>
                <a:defRPr sz="1100" b="0" i="0" spc="0">
                  <a:solidFill>
                    <a:srgbClr val="000000"/>
                  </a:solidFill>
                  <a:latin typeface="Helvetica"/>
                  <a:ea typeface="Helvetica"/>
                  <a:cs typeface="Helvetica"/>
                  <a:sym typeface="Helvetica"/>
                </a:defRPr>
              </a:pPr>
              <a:endParaRPr/>
            </a:p>
          </p:txBody>
        </p:sp>
        <p:sp>
          <p:nvSpPr>
            <p:cNvPr id="331" name="Rectangle"/>
            <p:cNvSpPr/>
            <p:nvPr/>
          </p:nvSpPr>
          <p:spPr>
            <a:xfrm>
              <a:off x="1668907" y="1696556"/>
              <a:ext cx="3226549" cy="1681425"/>
            </a:xfrm>
            <a:prstGeom prst="rect">
              <a:avLst/>
            </a:prstGeom>
            <a:solidFill>
              <a:srgbClr val="BBD2D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lgn="ctr" defTabSz="457200">
                <a:lnSpc>
                  <a:spcPct val="100000"/>
                </a:lnSpc>
                <a:spcBef>
                  <a:spcPts val="0"/>
                </a:spcBef>
                <a:defRPr sz="12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332" name="Rectangle"/>
            <p:cNvSpPr/>
            <p:nvPr/>
          </p:nvSpPr>
          <p:spPr>
            <a:xfrm>
              <a:off x="1668907" y="3393113"/>
              <a:ext cx="3226549" cy="1681425"/>
            </a:xfrm>
            <a:prstGeom prst="rect">
              <a:avLst/>
            </a:prstGeom>
            <a:solidFill>
              <a:srgbClr val="ABC6CC"/>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lgn="ctr" defTabSz="457200">
                <a:lnSpc>
                  <a:spcPct val="100000"/>
                </a:lnSpc>
                <a:spcBef>
                  <a:spcPts val="0"/>
                </a:spcBef>
                <a:defRPr sz="12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333" name="Couche n+1"/>
            <p:cNvSpPr txBox="1"/>
            <p:nvPr/>
          </p:nvSpPr>
          <p:spPr>
            <a:xfrm>
              <a:off x="1677314" y="0"/>
              <a:ext cx="1806270" cy="5517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457200">
                <a:lnSpc>
                  <a:spcPct val="100000"/>
                </a:lnSpc>
                <a:spcBef>
                  <a:spcPts val="0"/>
                </a:spcBef>
                <a:defRPr sz="1200" spc="0">
                  <a:solidFill>
                    <a:srgbClr val="000000"/>
                  </a:solidFill>
                  <a:latin typeface="Helvetica"/>
                  <a:ea typeface="Helvetica"/>
                  <a:cs typeface="Helvetica"/>
                  <a:sym typeface="Helvetica"/>
                </a:defRPr>
              </a:lvl1pPr>
            </a:lstStyle>
            <a:p>
              <a:r>
                <a:t>Couche n+1</a:t>
              </a:r>
            </a:p>
          </p:txBody>
        </p:sp>
        <p:sp>
          <p:nvSpPr>
            <p:cNvPr id="334" name="Couche n"/>
            <p:cNvSpPr txBox="1"/>
            <p:nvPr/>
          </p:nvSpPr>
          <p:spPr>
            <a:xfrm>
              <a:off x="1677314" y="2841344"/>
              <a:ext cx="1806270" cy="5517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457200">
                <a:lnSpc>
                  <a:spcPct val="100000"/>
                </a:lnSpc>
                <a:spcBef>
                  <a:spcPts val="0"/>
                </a:spcBef>
                <a:defRPr sz="1200" spc="0">
                  <a:solidFill>
                    <a:srgbClr val="000000"/>
                  </a:solidFill>
                  <a:latin typeface="Helvetica"/>
                  <a:ea typeface="Helvetica"/>
                  <a:cs typeface="Helvetica"/>
                  <a:sym typeface="Helvetica"/>
                </a:defRPr>
              </a:lvl1pPr>
            </a:lstStyle>
            <a:p>
              <a:r>
                <a:t>Couche n</a:t>
              </a:r>
            </a:p>
          </p:txBody>
        </p:sp>
        <p:sp>
          <p:nvSpPr>
            <p:cNvPr id="335" name="Couche n-1"/>
            <p:cNvSpPr txBox="1"/>
            <p:nvPr/>
          </p:nvSpPr>
          <p:spPr>
            <a:xfrm>
              <a:off x="1677314" y="4522767"/>
              <a:ext cx="1806270" cy="5517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457200">
                <a:lnSpc>
                  <a:spcPct val="100000"/>
                </a:lnSpc>
                <a:spcBef>
                  <a:spcPts val="0"/>
                </a:spcBef>
                <a:defRPr sz="1200" spc="0">
                  <a:solidFill>
                    <a:srgbClr val="000000"/>
                  </a:solidFill>
                  <a:latin typeface="Helvetica"/>
                  <a:ea typeface="Helvetica"/>
                  <a:cs typeface="Helvetica"/>
                  <a:sym typeface="Helvetica"/>
                </a:defRPr>
              </a:lvl1pPr>
            </a:lstStyle>
            <a:p>
              <a:r>
                <a:t>Couche n-1</a:t>
              </a:r>
            </a:p>
          </p:txBody>
        </p:sp>
        <p:pic>
          <p:nvPicPr>
            <p:cNvPr id="336" name="Entité n Entité n" descr="Entité n Entité n"/>
            <p:cNvPicPr>
              <a:picLocks/>
            </p:cNvPicPr>
            <p:nvPr/>
          </p:nvPicPr>
          <p:blipFill>
            <a:blip r:embed="rId4"/>
            <a:stretch>
              <a:fillRect/>
            </a:stretch>
          </p:blipFill>
          <p:spPr>
            <a:xfrm>
              <a:off x="1985424" y="2088270"/>
              <a:ext cx="1865320" cy="647811"/>
            </a:xfrm>
            <a:prstGeom prst="rect">
              <a:avLst/>
            </a:prstGeom>
            <a:effectLst>
              <a:outerShdw blurRad="38100" dist="25400" dir="5400000" rotWithShape="0">
                <a:srgbClr val="000000">
                  <a:alpha val="50000"/>
                </a:srgbClr>
              </a:outerShdw>
            </a:effectLst>
          </p:spPr>
        </p:pic>
        <p:sp>
          <p:nvSpPr>
            <p:cNvPr id="337" name="Ligne"/>
            <p:cNvSpPr/>
            <p:nvPr/>
          </p:nvSpPr>
          <p:spPr>
            <a:xfrm flipH="1">
              <a:off x="966176" y="2889281"/>
              <a:ext cx="1" cy="501484"/>
            </a:xfrm>
            <a:prstGeom prst="line">
              <a:avLst/>
            </a:prstGeom>
            <a:noFill/>
            <a:ln w="25400" cap="flat">
              <a:solidFill>
                <a:srgbClr val="578726"/>
              </a:solidFill>
              <a:prstDash val="sysDot"/>
              <a:miter lim="400000"/>
              <a:headEnd type="triangle"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338" name="Primitive de service n"/>
            <p:cNvSpPr txBox="1"/>
            <p:nvPr/>
          </p:nvSpPr>
          <p:spPr>
            <a:xfrm>
              <a:off x="2901094" y="1154921"/>
              <a:ext cx="2458873" cy="5517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457200">
                <a:lnSpc>
                  <a:spcPct val="100000"/>
                </a:lnSpc>
                <a:spcBef>
                  <a:spcPts val="0"/>
                </a:spcBef>
                <a:defRPr sz="1100" i="0" spc="0">
                  <a:solidFill>
                    <a:srgbClr val="578726"/>
                  </a:solidFill>
                  <a:latin typeface="Helvetica"/>
                  <a:ea typeface="Helvetica"/>
                  <a:cs typeface="Helvetica"/>
                  <a:sym typeface="Helvetica"/>
                </a:defRPr>
              </a:lvl1pPr>
            </a:lstStyle>
            <a:p>
              <a:r>
                <a:t>Primitive de service n</a:t>
              </a:r>
            </a:p>
          </p:txBody>
        </p:sp>
        <p:sp>
          <p:nvSpPr>
            <p:cNvPr id="339" name="Primitive de service n-1"/>
            <p:cNvSpPr txBox="1"/>
            <p:nvPr/>
          </p:nvSpPr>
          <p:spPr>
            <a:xfrm>
              <a:off x="2894106" y="2928598"/>
              <a:ext cx="2458874" cy="5517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457200">
                <a:lnSpc>
                  <a:spcPct val="100000"/>
                </a:lnSpc>
                <a:spcBef>
                  <a:spcPts val="0"/>
                </a:spcBef>
                <a:defRPr sz="1100" i="0" spc="0">
                  <a:solidFill>
                    <a:srgbClr val="578726"/>
                  </a:solidFill>
                  <a:latin typeface="Helvetica"/>
                  <a:ea typeface="Helvetica"/>
                  <a:cs typeface="Helvetica"/>
                  <a:sym typeface="Helvetica"/>
                </a:defRPr>
              </a:lvl1pPr>
            </a:lstStyle>
            <a:p>
              <a:r>
                <a:t>Primitive de service n-1</a:t>
              </a:r>
            </a:p>
          </p:txBody>
        </p:sp>
        <p:sp>
          <p:nvSpPr>
            <p:cNvPr id="340" name="Ligne"/>
            <p:cNvSpPr/>
            <p:nvPr/>
          </p:nvSpPr>
          <p:spPr>
            <a:xfrm flipH="1">
              <a:off x="2901691" y="2719385"/>
              <a:ext cx="1" cy="1145680"/>
            </a:xfrm>
            <a:prstGeom prst="line">
              <a:avLst/>
            </a:prstGeom>
            <a:noFill/>
            <a:ln w="38100" cap="flat">
              <a:solidFill>
                <a:srgbClr val="578726"/>
              </a:solidFill>
              <a:prstDash val="sysDot"/>
              <a:miter lim="400000"/>
              <a:headEnd type="triangle" w="med" len="med"/>
              <a:tailEnd type="triangle"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341" name="Ovale"/>
            <p:cNvSpPr/>
            <p:nvPr/>
          </p:nvSpPr>
          <p:spPr>
            <a:xfrm>
              <a:off x="194455" y="3333088"/>
              <a:ext cx="1457638" cy="526955"/>
            </a:xfrm>
            <a:prstGeom prst="ellipse">
              <a:avLst/>
            </a:prstGeom>
            <a:solidFill>
              <a:srgbClr val="9CE159"/>
            </a:solidFill>
            <a:ln w="25400" cap="flat">
              <a:solidFill>
                <a:srgbClr val="578726"/>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ct val="100000"/>
                </a:lnSpc>
                <a:spcBef>
                  <a:spcPts val="0"/>
                </a:spcBef>
                <a:defRPr sz="1100" b="0" i="0" spc="0">
                  <a:solidFill>
                    <a:srgbClr val="000000"/>
                  </a:solidFill>
                  <a:latin typeface="Arial Narrow"/>
                  <a:ea typeface="Arial Narrow"/>
                  <a:cs typeface="Arial Narrow"/>
                  <a:sym typeface="Arial Narrow"/>
                </a:defRPr>
              </a:pPr>
              <a:endParaRPr/>
            </a:p>
          </p:txBody>
        </p:sp>
        <p:sp>
          <p:nvSpPr>
            <p:cNvPr id="342" name="Service n-1"/>
            <p:cNvSpPr txBox="1"/>
            <p:nvPr/>
          </p:nvSpPr>
          <p:spPr>
            <a:xfrm>
              <a:off x="409809" y="3316274"/>
              <a:ext cx="1046425" cy="5517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100" i="0" spc="0">
                  <a:solidFill>
                    <a:srgbClr val="000000"/>
                  </a:solidFill>
                  <a:latin typeface="Arial Narrow"/>
                  <a:ea typeface="Arial Narrow"/>
                  <a:cs typeface="Arial Narrow"/>
                  <a:sym typeface="Arial Narrow"/>
                </a:defRPr>
              </a:lvl1pPr>
            </a:lstStyle>
            <a:p>
              <a:r>
                <a:t>Service n-1</a:t>
              </a:r>
            </a:p>
          </p:txBody>
        </p:sp>
        <p:sp>
          <p:nvSpPr>
            <p:cNvPr id="343" name="Ovale"/>
            <p:cNvSpPr/>
            <p:nvPr/>
          </p:nvSpPr>
          <p:spPr>
            <a:xfrm>
              <a:off x="204202" y="1596124"/>
              <a:ext cx="1457638" cy="526955"/>
            </a:xfrm>
            <a:prstGeom prst="ellipse">
              <a:avLst/>
            </a:prstGeom>
            <a:solidFill>
              <a:srgbClr val="9CE159"/>
            </a:solidFill>
            <a:ln w="25400" cap="flat">
              <a:solidFill>
                <a:srgbClr val="578726"/>
              </a:solidFill>
              <a:prstDash val="solid"/>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ct val="100000"/>
                </a:lnSpc>
                <a:spcBef>
                  <a:spcPts val="0"/>
                </a:spcBef>
                <a:defRPr sz="1100" b="0" i="0" spc="0">
                  <a:solidFill>
                    <a:srgbClr val="000000"/>
                  </a:solidFill>
                  <a:latin typeface="Arial Narrow"/>
                  <a:ea typeface="Arial Narrow"/>
                  <a:cs typeface="Arial Narrow"/>
                  <a:sym typeface="Arial Narrow"/>
                </a:defRPr>
              </a:pPr>
              <a:endParaRPr/>
            </a:p>
          </p:txBody>
        </p:sp>
        <p:sp>
          <p:nvSpPr>
            <p:cNvPr id="344" name="Service n"/>
            <p:cNvSpPr txBox="1"/>
            <p:nvPr/>
          </p:nvSpPr>
          <p:spPr>
            <a:xfrm>
              <a:off x="456416" y="1612939"/>
              <a:ext cx="1046425" cy="5517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100" i="0" spc="0">
                  <a:solidFill>
                    <a:srgbClr val="000000"/>
                  </a:solidFill>
                  <a:latin typeface="Arial Narrow"/>
                  <a:ea typeface="Arial Narrow"/>
                  <a:cs typeface="Arial Narrow"/>
                  <a:sym typeface="Arial Narrow"/>
                </a:defRPr>
              </a:lvl1pPr>
            </a:lstStyle>
            <a:p>
              <a:r>
                <a:t>Service n</a:t>
              </a:r>
            </a:p>
          </p:txBody>
        </p:sp>
        <p:sp>
          <p:nvSpPr>
            <p:cNvPr id="345" name="Utilisé par la…"/>
            <p:cNvSpPr txBox="1"/>
            <p:nvPr/>
          </p:nvSpPr>
          <p:spPr>
            <a:xfrm>
              <a:off x="28479" y="2644335"/>
              <a:ext cx="1806270" cy="5517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defTabSz="457200">
                <a:lnSpc>
                  <a:spcPct val="100000"/>
                </a:lnSpc>
                <a:spcBef>
                  <a:spcPts val="0"/>
                </a:spcBef>
                <a:defRPr sz="1100" b="0" i="0" spc="0">
                  <a:solidFill>
                    <a:srgbClr val="000000"/>
                  </a:solidFill>
                  <a:latin typeface="Helvetica"/>
                  <a:ea typeface="Helvetica"/>
                  <a:cs typeface="Helvetica"/>
                  <a:sym typeface="Helvetica"/>
                </a:defRPr>
              </a:pPr>
              <a:r>
                <a:t>Utilisé par la </a:t>
              </a:r>
            </a:p>
            <a:p>
              <a:pPr defTabSz="457200">
                <a:lnSpc>
                  <a:spcPct val="100000"/>
                </a:lnSpc>
                <a:spcBef>
                  <a:spcPts val="0"/>
                </a:spcBef>
                <a:defRPr sz="1100" b="0" i="0" spc="0">
                  <a:solidFill>
                    <a:srgbClr val="000000"/>
                  </a:solidFill>
                  <a:latin typeface="Helvetica"/>
                  <a:ea typeface="Helvetica"/>
                  <a:cs typeface="Helvetica"/>
                  <a:sym typeface="Helvetica"/>
                </a:defRPr>
              </a:pPr>
              <a:r>
                <a:t>couche n</a:t>
              </a:r>
            </a:p>
          </p:txBody>
        </p:sp>
        <p:sp>
          <p:nvSpPr>
            <p:cNvPr id="346" name="Fourni par…"/>
            <p:cNvSpPr txBox="1"/>
            <p:nvPr/>
          </p:nvSpPr>
          <p:spPr>
            <a:xfrm>
              <a:off x="0" y="4124515"/>
              <a:ext cx="1806270" cy="6672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defTabSz="457200">
                <a:lnSpc>
                  <a:spcPct val="100000"/>
                </a:lnSpc>
                <a:spcBef>
                  <a:spcPts val="0"/>
                </a:spcBef>
                <a:defRPr sz="1100" b="0" i="0" spc="0">
                  <a:solidFill>
                    <a:srgbClr val="000000"/>
                  </a:solidFill>
                  <a:latin typeface="Helvetica"/>
                  <a:ea typeface="Helvetica"/>
                  <a:cs typeface="Helvetica"/>
                  <a:sym typeface="Helvetica"/>
                </a:defRPr>
              </a:pPr>
              <a:r>
                <a:t>Fourni par </a:t>
              </a:r>
            </a:p>
            <a:p>
              <a:pPr defTabSz="457200">
                <a:lnSpc>
                  <a:spcPct val="100000"/>
                </a:lnSpc>
                <a:spcBef>
                  <a:spcPts val="0"/>
                </a:spcBef>
                <a:defRPr sz="1100" b="0" i="0" spc="0">
                  <a:solidFill>
                    <a:srgbClr val="000000"/>
                  </a:solidFill>
                  <a:latin typeface="Helvetica"/>
                  <a:ea typeface="Helvetica"/>
                  <a:cs typeface="Helvetica"/>
                  <a:sym typeface="Helvetica"/>
                </a:defRPr>
              </a:pPr>
              <a:r>
                <a:t>la couche n-1</a:t>
              </a:r>
            </a:p>
          </p:txBody>
        </p:sp>
        <p:sp>
          <p:nvSpPr>
            <p:cNvPr id="347" name="Ligne"/>
            <p:cNvSpPr/>
            <p:nvPr/>
          </p:nvSpPr>
          <p:spPr>
            <a:xfrm flipH="1">
              <a:off x="966176" y="3868044"/>
              <a:ext cx="1" cy="501483"/>
            </a:xfrm>
            <a:prstGeom prst="line">
              <a:avLst/>
            </a:prstGeom>
            <a:noFill/>
            <a:ln w="25400" cap="flat">
              <a:solidFill>
                <a:srgbClr val="578726"/>
              </a:solidFill>
              <a:prstDash val="sysDot"/>
              <a:miter lim="400000"/>
              <a:headEnd type="triangle"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348" name="Ligne"/>
            <p:cNvSpPr/>
            <p:nvPr/>
          </p:nvSpPr>
          <p:spPr>
            <a:xfrm flipH="1">
              <a:off x="2901691" y="911700"/>
              <a:ext cx="1" cy="1232553"/>
            </a:xfrm>
            <a:prstGeom prst="line">
              <a:avLst/>
            </a:prstGeom>
            <a:noFill/>
            <a:ln w="38100" cap="flat">
              <a:solidFill>
                <a:srgbClr val="578726"/>
              </a:solidFill>
              <a:prstDash val="sysDot"/>
              <a:miter lim="400000"/>
              <a:headEnd type="triangle" w="med" len="med"/>
              <a:tailEnd type="triangle"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349" name="Ligne"/>
            <p:cNvSpPr/>
            <p:nvPr/>
          </p:nvSpPr>
          <p:spPr>
            <a:xfrm>
              <a:off x="1798703" y="1686681"/>
              <a:ext cx="2982242" cy="1"/>
            </a:xfrm>
            <a:prstGeom prst="line">
              <a:avLst/>
            </a:prstGeom>
            <a:noFill/>
            <a:ln w="50800" cap="flat">
              <a:solidFill>
                <a:srgbClr val="C69300">
                  <a:alpha val="35691"/>
                </a:srgbClr>
              </a:solidFill>
              <a:prstDash val="solid"/>
              <a:miter lim="400000"/>
              <a:headEnd type="arrow" w="med" len="med"/>
              <a:tailEnd type="arrow"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350" name="Interface n/(n+1)"/>
            <p:cNvSpPr txBox="1"/>
            <p:nvPr/>
          </p:nvSpPr>
          <p:spPr>
            <a:xfrm>
              <a:off x="4891556" y="1486101"/>
              <a:ext cx="1548902" cy="3329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100" i="0" spc="0">
                  <a:solidFill>
                    <a:srgbClr val="C69300"/>
                  </a:solidFill>
                  <a:latin typeface="Helvetica"/>
                  <a:ea typeface="Helvetica"/>
                  <a:cs typeface="Helvetica"/>
                  <a:sym typeface="Helvetica"/>
                </a:defRPr>
              </a:lvl1pPr>
            </a:lstStyle>
            <a:p>
              <a:r>
                <a:t>Interface n/(n+1)</a:t>
              </a:r>
            </a:p>
          </p:txBody>
        </p:sp>
        <p:sp>
          <p:nvSpPr>
            <p:cNvPr id="351" name="Rectangle"/>
            <p:cNvSpPr/>
            <p:nvPr/>
          </p:nvSpPr>
          <p:spPr>
            <a:xfrm>
              <a:off x="6814348" y="1736118"/>
              <a:ext cx="1577623" cy="1681425"/>
            </a:xfrm>
            <a:prstGeom prst="rect">
              <a:avLst/>
            </a:prstGeom>
            <a:solidFill>
              <a:srgbClr val="BBD2D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lgn="ctr" defTabSz="457200">
                <a:lnSpc>
                  <a:spcPct val="100000"/>
                </a:lnSpc>
                <a:spcBef>
                  <a:spcPts val="0"/>
                </a:spcBef>
                <a:defRPr sz="1200" i="0" spc="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352" name="Couche n"/>
            <p:cNvSpPr txBox="1"/>
            <p:nvPr/>
          </p:nvSpPr>
          <p:spPr>
            <a:xfrm>
              <a:off x="6829730" y="2874373"/>
              <a:ext cx="1806271" cy="5517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457200">
                <a:lnSpc>
                  <a:spcPct val="100000"/>
                </a:lnSpc>
                <a:spcBef>
                  <a:spcPts val="0"/>
                </a:spcBef>
                <a:defRPr sz="1200" spc="0">
                  <a:solidFill>
                    <a:srgbClr val="000000"/>
                  </a:solidFill>
                  <a:latin typeface="Helvetica"/>
                  <a:ea typeface="Helvetica"/>
                  <a:cs typeface="Helvetica"/>
                  <a:sym typeface="Helvetica"/>
                </a:defRPr>
              </a:lvl1pPr>
            </a:lstStyle>
            <a:p>
              <a:r>
                <a:t>Couche n</a:t>
              </a:r>
            </a:p>
          </p:txBody>
        </p:sp>
        <p:sp>
          <p:nvSpPr>
            <p:cNvPr id="353" name="Couche n+1"/>
            <p:cNvSpPr txBox="1"/>
            <p:nvPr/>
          </p:nvSpPr>
          <p:spPr>
            <a:xfrm>
              <a:off x="6829730" y="28736"/>
              <a:ext cx="1806271" cy="5517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457200">
                <a:lnSpc>
                  <a:spcPct val="100000"/>
                </a:lnSpc>
                <a:spcBef>
                  <a:spcPts val="0"/>
                </a:spcBef>
                <a:defRPr sz="1200" spc="0">
                  <a:solidFill>
                    <a:srgbClr val="000000"/>
                  </a:solidFill>
                  <a:latin typeface="Helvetica"/>
                  <a:ea typeface="Helvetica"/>
                  <a:cs typeface="Helvetica"/>
                  <a:sym typeface="Helvetica"/>
                </a:defRPr>
              </a:lvl1pPr>
            </a:lstStyle>
            <a:p>
              <a:r>
                <a:t>Couche n+1</a:t>
              </a:r>
            </a:p>
          </p:txBody>
        </p:sp>
        <p:pic>
          <p:nvPicPr>
            <p:cNvPr id="354" name="Entité n Entité n" descr="Entité n Entité n"/>
            <p:cNvPicPr>
              <a:picLocks/>
            </p:cNvPicPr>
            <p:nvPr/>
          </p:nvPicPr>
          <p:blipFill>
            <a:blip r:embed="rId5"/>
            <a:stretch>
              <a:fillRect/>
            </a:stretch>
          </p:blipFill>
          <p:spPr>
            <a:xfrm>
              <a:off x="6896620" y="2088270"/>
              <a:ext cx="1414681" cy="647811"/>
            </a:xfrm>
            <a:prstGeom prst="rect">
              <a:avLst/>
            </a:prstGeom>
            <a:effectLst>
              <a:outerShdw blurRad="38100" dist="25400" dir="5400000" rotWithShape="0">
                <a:srgbClr val="000000">
                  <a:alpha val="50000"/>
                </a:srgbClr>
              </a:outerShdw>
            </a:effectLst>
          </p:spPr>
        </p:pic>
        <p:sp>
          <p:nvSpPr>
            <p:cNvPr id="355" name="Protocole n"/>
            <p:cNvSpPr txBox="1"/>
            <p:nvPr/>
          </p:nvSpPr>
          <p:spPr>
            <a:xfrm>
              <a:off x="5431623" y="2031446"/>
              <a:ext cx="1394375" cy="5517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457200">
                <a:lnSpc>
                  <a:spcPct val="100000"/>
                </a:lnSpc>
                <a:spcBef>
                  <a:spcPts val="0"/>
                </a:spcBef>
                <a:defRPr sz="1100" i="0" spc="0">
                  <a:solidFill>
                    <a:srgbClr val="CF232B"/>
                  </a:solidFill>
                  <a:latin typeface="Helvetica"/>
                  <a:ea typeface="Helvetica"/>
                  <a:cs typeface="Helvetica"/>
                  <a:sym typeface="Helvetica"/>
                </a:defRPr>
              </a:lvl1pPr>
            </a:lstStyle>
            <a:p>
              <a:r>
                <a:t>Protocole n</a:t>
              </a:r>
            </a:p>
          </p:txBody>
        </p:sp>
        <p:pic>
          <p:nvPicPr>
            <p:cNvPr id="356" name="Ligne Ligne" descr="Ligne Ligne"/>
            <p:cNvPicPr>
              <a:picLocks/>
            </p:cNvPicPr>
            <p:nvPr/>
          </p:nvPicPr>
          <p:blipFill>
            <a:blip r:embed="rId6"/>
            <a:stretch>
              <a:fillRect/>
            </a:stretch>
          </p:blipFill>
          <p:spPr>
            <a:xfrm>
              <a:off x="4806762" y="2305440"/>
              <a:ext cx="2082241" cy="246915"/>
            </a:xfrm>
            <a:prstGeom prst="rect">
              <a:avLst/>
            </a:prstGeom>
            <a:effectLst/>
          </p:spPr>
        </p:pic>
        <p:sp>
          <p:nvSpPr>
            <p:cNvPr id="358" name="Ligne"/>
            <p:cNvSpPr/>
            <p:nvPr/>
          </p:nvSpPr>
          <p:spPr>
            <a:xfrm>
              <a:off x="1795866" y="3378349"/>
              <a:ext cx="2982241" cy="1"/>
            </a:xfrm>
            <a:prstGeom prst="line">
              <a:avLst/>
            </a:prstGeom>
            <a:noFill/>
            <a:ln w="50800" cap="flat">
              <a:solidFill>
                <a:srgbClr val="C69300">
                  <a:alpha val="35691"/>
                </a:srgbClr>
              </a:solidFill>
              <a:prstDash val="solid"/>
              <a:miter lim="400000"/>
              <a:headEnd type="arrow" w="med" len="med"/>
              <a:tailEnd type="arrow"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
          <p:nvSpPr>
            <p:cNvPr id="359" name="Interface (n-1)/n"/>
            <p:cNvSpPr txBox="1"/>
            <p:nvPr/>
          </p:nvSpPr>
          <p:spPr>
            <a:xfrm>
              <a:off x="4891556" y="3193059"/>
              <a:ext cx="1548902" cy="3329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100" i="0" spc="0">
                  <a:solidFill>
                    <a:srgbClr val="C69300"/>
                  </a:solidFill>
                  <a:latin typeface="Helvetica"/>
                  <a:ea typeface="Helvetica"/>
                  <a:cs typeface="Helvetica"/>
                  <a:sym typeface="Helvetica"/>
                </a:defRPr>
              </a:lvl1pPr>
            </a:lstStyle>
            <a:p>
              <a:r>
                <a:t>Interface (n-1)/n</a:t>
              </a:r>
            </a:p>
          </p:txBody>
        </p:sp>
        <p:sp>
          <p:nvSpPr>
            <p:cNvPr id="360" name="Ligne"/>
            <p:cNvSpPr/>
            <p:nvPr/>
          </p:nvSpPr>
          <p:spPr>
            <a:xfrm>
              <a:off x="6870795" y="1696556"/>
              <a:ext cx="1429077" cy="1"/>
            </a:xfrm>
            <a:prstGeom prst="line">
              <a:avLst/>
            </a:prstGeom>
            <a:noFill/>
            <a:ln w="50800" cap="flat">
              <a:solidFill>
                <a:srgbClr val="C69300">
                  <a:alpha val="35691"/>
                </a:srgbClr>
              </a:solidFill>
              <a:prstDash val="solid"/>
              <a:miter lim="400000"/>
              <a:headEnd type="arrow" w="med" len="med"/>
              <a:tailEnd type="arrow" w="med" len="med"/>
            </a:ln>
            <a:effectLst/>
          </p:spPr>
          <p:txBody>
            <a:bodyPr wrap="square" lIns="50800" tIns="50800" rIns="50800" bIns="50800" numCol="1" anchor="ctr">
              <a:noAutofit/>
            </a:bodyP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grpSp>
      <p:sp>
        <p:nvSpPr>
          <p:cNvPr id="362" name="Ligne"/>
          <p:cNvSpPr/>
          <p:nvPr/>
        </p:nvSpPr>
        <p:spPr>
          <a:xfrm>
            <a:off x="7566885" y="5010408"/>
            <a:ext cx="1429077" cy="1"/>
          </a:xfrm>
          <a:prstGeom prst="line">
            <a:avLst/>
          </a:prstGeom>
          <a:ln w="50800">
            <a:solidFill>
              <a:srgbClr val="C69300">
                <a:alpha val="35691"/>
              </a:srgbClr>
            </a:solidFill>
            <a:miter lim="400000"/>
            <a:headEnd type="arrow"/>
            <a:tailEnd type="arrow"/>
          </a:ln>
        </p:spPr>
        <p:txBody>
          <a:bodyPr lIns="50800" tIns="50800" rIns="50800" bIns="50800" anchor="ctr"/>
          <a:lstStyle/>
          <a:p>
            <a:pPr algn="ctr" defTabSz="457200">
              <a:lnSpc>
                <a:spcPct val="100000"/>
              </a:lnSpc>
              <a:spcBef>
                <a:spcPts val="0"/>
              </a:spcBef>
              <a:defRPr sz="1200" b="0" i="0" spc="0">
                <a:solidFill>
                  <a:srgbClr val="000000"/>
                </a:solidFill>
                <a:latin typeface="Helvetica Light"/>
                <a:ea typeface="Helvetica Light"/>
                <a:cs typeface="Helvetica Light"/>
                <a:sym typeface="Helvetica Light"/>
              </a:defRPr>
            </a:pPr>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937" name="Grouper"/>
          <p:cNvGrpSpPr/>
          <p:nvPr/>
        </p:nvGrpSpPr>
        <p:grpSpPr>
          <a:xfrm>
            <a:off x="317500" y="1270000"/>
            <a:ext cx="9525000" cy="38100"/>
            <a:chOff x="0" y="0"/>
            <a:chExt cx="9525000" cy="38100"/>
          </a:xfrm>
        </p:grpSpPr>
        <p:sp>
          <p:nvSpPr>
            <p:cNvPr id="1935"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936"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938"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90</a:t>
            </a:fld>
            <a:endParaRPr/>
          </a:p>
        </p:txBody>
      </p:sp>
      <p:sp>
        <p:nvSpPr>
          <p:cNvPr id="1939" name="1 - Objectif de la couche réseau"/>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1 - Objectif de la couche réseau</a:t>
            </a:r>
          </a:p>
        </p:txBody>
      </p:sp>
      <p:sp>
        <p:nvSpPr>
          <p:cNvPr id="1940" name="Ils sont fournis à la couche transport…"/>
          <p:cNvSpPr txBox="1">
            <a:spLocks noGrp="1"/>
          </p:cNvSpPr>
          <p:nvPr>
            <p:ph type="body" idx="1"/>
          </p:nvPr>
        </p:nvSpPr>
        <p:spPr>
          <a:xfrm>
            <a:off x="290202" y="1879600"/>
            <a:ext cx="9152724" cy="5475572"/>
          </a:xfrm>
          <a:prstGeom prst="rect">
            <a:avLst/>
          </a:prstGeom>
        </p:spPr>
        <p:txBody>
          <a:bodyPr lIns="25400" tIns="25400" rIns="25400" bIns="25400" anchor="t"/>
          <a:lstStyle/>
          <a:p>
            <a:pPr>
              <a:spcBef>
                <a:spcPts val="1500"/>
              </a:spcBef>
            </a:pPr>
            <a:r>
              <a:t>Ils sont fournis à la couche transport</a:t>
            </a:r>
          </a:p>
          <a:p>
            <a:pPr>
              <a:spcBef>
                <a:spcPts val="1500"/>
              </a:spcBef>
            </a:pPr>
            <a:endParaRPr/>
          </a:p>
          <a:p>
            <a:pPr>
              <a:spcBef>
                <a:spcPts val="1500"/>
              </a:spcBef>
            </a:pPr>
            <a:endParaRPr/>
          </a:p>
          <a:p>
            <a:pPr>
              <a:spcBef>
                <a:spcPts val="1500"/>
              </a:spcBef>
            </a:pPr>
            <a:endParaRPr/>
          </a:p>
          <a:p>
            <a:pPr>
              <a:spcBef>
                <a:spcPts val="1500"/>
              </a:spcBef>
            </a:pPr>
            <a:endParaRPr/>
          </a:p>
          <a:p>
            <a:pPr>
              <a:spcBef>
                <a:spcPts val="1500"/>
              </a:spcBef>
            </a:pPr>
            <a:r>
              <a:t>Types de service :</a:t>
            </a:r>
          </a:p>
        </p:txBody>
      </p:sp>
      <p:sp>
        <p:nvSpPr>
          <p:cNvPr id="1941" name="Services de la couche réseau"/>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Services de la couche réseau</a:t>
            </a:r>
          </a:p>
        </p:txBody>
      </p:sp>
      <p:sp>
        <p:nvSpPr>
          <p:cNvPr id="1942" name="Couche transport…"/>
          <p:cNvSpPr txBox="1"/>
          <p:nvPr/>
        </p:nvSpPr>
        <p:spPr>
          <a:xfrm>
            <a:off x="468768" y="2387599"/>
            <a:ext cx="4218664" cy="1310641"/>
          </a:xfrm>
          <a:prstGeom prst="rect">
            <a:avLst/>
          </a:prstGeom>
          <a:solidFill>
            <a:srgbClr val="FFFFFF"/>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nchor="ctr">
            <a:spAutoFit/>
          </a:bodyPr>
          <a:lstStyle/>
          <a:p>
            <a:pPr>
              <a:buClr>
                <a:srgbClr val="040F6A"/>
              </a:buClr>
              <a:buFont typeface="Lucida Grande"/>
              <a:defRPr sz="2000" spc="-39">
                <a:solidFill>
                  <a:srgbClr val="000000"/>
                </a:solidFill>
              </a:defRPr>
            </a:pPr>
            <a:r>
              <a:t>Couche transport</a:t>
            </a:r>
          </a:p>
          <a:p>
            <a:pPr>
              <a:buClr>
                <a:srgbClr val="040F6A"/>
              </a:buClr>
              <a:buFont typeface="Lucida Grande"/>
              <a:defRPr sz="2000" spc="-39">
                <a:solidFill>
                  <a:srgbClr val="000000"/>
                </a:solidFill>
              </a:defRPr>
            </a:pPr>
            <a:r>
              <a:t>---------------------------------</a:t>
            </a:r>
          </a:p>
          <a:p>
            <a:pPr>
              <a:buClr>
                <a:srgbClr val="040F6A"/>
              </a:buClr>
              <a:buFont typeface="Lucida Grande"/>
              <a:defRPr sz="2000" spc="-39">
                <a:solidFill>
                  <a:srgbClr val="000000"/>
                </a:solidFill>
              </a:defRPr>
            </a:pPr>
            <a:r>
              <a:t>Couche réseau</a:t>
            </a:r>
          </a:p>
        </p:txBody>
      </p:sp>
      <p:sp>
        <p:nvSpPr>
          <p:cNvPr id="1943" name="Client (utilisateur)…"/>
          <p:cNvSpPr txBox="1"/>
          <p:nvPr/>
        </p:nvSpPr>
        <p:spPr>
          <a:xfrm>
            <a:off x="4953996" y="2387600"/>
            <a:ext cx="4797867" cy="1196341"/>
          </a:xfrm>
          <a:prstGeom prst="rect">
            <a:avLst/>
          </a:prstGeom>
          <a:solidFill>
            <a:srgbClr val="FFFFFF"/>
          </a:solid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14300" tIns="114300" rIns="114300" bIns="114300" anchor="ctr">
            <a:spAutoFit/>
          </a:bodyPr>
          <a:lstStyle/>
          <a:p>
            <a:pPr>
              <a:buClr>
                <a:srgbClr val="040F6A"/>
              </a:buClr>
              <a:buFont typeface="Lucida Grande"/>
              <a:defRPr sz="2000" spc="-39">
                <a:solidFill>
                  <a:srgbClr val="000000"/>
                </a:solidFill>
              </a:defRPr>
            </a:pPr>
            <a:r>
              <a:t>Client (utilisateur)</a:t>
            </a:r>
          </a:p>
          <a:p>
            <a:pPr>
              <a:buClr>
                <a:srgbClr val="040F6A"/>
              </a:buClr>
              <a:buFont typeface="Lucida Grande"/>
              <a:defRPr sz="2000" spc="-39">
                <a:solidFill>
                  <a:srgbClr val="000000"/>
                </a:solidFill>
              </a:defRPr>
            </a:pPr>
            <a:r>
              <a:t>---------------------------------------</a:t>
            </a:r>
            <a:br/>
            <a:r>
              <a:t>Opérateur réseau (transporteur)</a:t>
            </a:r>
          </a:p>
        </p:txBody>
      </p:sp>
      <p:sp>
        <p:nvSpPr>
          <p:cNvPr id="1944" name="Rectangle"/>
          <p:cNvSpPr/>
          <p:nvPr/>
        </p:nvSpPr>
        <p:spPr>
          <a:xfrm>
            <a:off x="3335149" y="4514976"/>
            <a:ext cx="5310657" cy="2454568"/>
          </a:xfrm>
          <a:prstGeom prst="rect">
            <a:avLst/>
          </a:prstGeom>
          <a:solidFill>
            <a:srgbClr val="FFFFFF"/>
          </a:solidFill>
          <a:ln w="12700">
            <a:miter lim="400000"/>
          </a:ln>
          <a:effectLst>
            <a:outerShdw blurRad="190500" dist="8455" dir="5400000" rotWithShape="0">
              <a:srgbClr val="000000"/>
            </a:outerShdw>
          </a:effectLst>
        </p:spPr>
        <p:txBody>
          <a:bodyPr lIns="50800" tIns="50800" rIns="50800" bIns="50800" anchor="ctr"/>
          <a:lstStyle/>
          <a:p>
            <a: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pPr>
            <a:endParaRPr/>
          </a:p>
        </p:txBody>
      </p:sp>
      <p:sp>
        <p:nvSpPr>
          <p:cNvPr id="1945" name="Fig 4.2 - Service de la couche réseau"/>
          <p:cNvSpPr txBox="1"/>
          <p:nvPr/>
        </p:nvSpPr>
        <p:spPr>
          <a:xfrm>
            <a:off x="6000791" y="3835400"/>
            <a:ext cx="3867250"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4.2 - Service de la couche réseau</a:t>
            </a:r>
          </a:p>
        </p:txBody>
      </p:sp>
      <p:sp>
        <p:nvSpPr>
          <p:cNvPr id="1946" name="Fig 4.3 - Types de service"/>
          <p:cNvSpPr txBox="1"/>
          <p:nvPr/>
        </p:nvSpPr>
        <p:spPr>
          <a:xfrm>
            <a:off x="2522105" y="7093040"/>
            <a:ext cx="2747666"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0000">
              <a:lnSpc>
                <a:spcPct val="100000"/>
              </a:lnSpc>
              <a:spcBef>
                <a:spcPts val="0"/>
              </a:spcBef>
              <a:defRPr sz="1600" i="0" spc="0">
                <a:solidFill>
                  <a:srgbClr val="000000"/>
                </a:solidFill>
                <a:latin typeface="Lucida Sans Regular"/>
                <a:ea typeface="Lucida Sans Regular"/>
                <a:cs typeface="Lucida Sans Regular"/>
                <a:sym typeface="Lucida Sans Regular"/>
              </a:defRPr>
            </a:lvl1pPr>
          </a:lstStyle>
          <a:p>
            <a:r>
              <a:t>Fig 4.3 - Types de service</a:t>
            </a:r>
          </a:p>
        </p:txBody>
      </p:sp>
      <p:sp>
        <p:nvSpPr>
          <p:cNvPr id="1947" name="Grouper"/>
          <p:cNvSpPr txBox="1"/>
          <p:nvPr/>
        </p:nvSpPr>
        <p:spPr>
          <a:xfrm>
            <a:off x="279400" y="13970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1948"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pic>
        <p:nvPicPr>
          <p:cNvPr id="1949" name="4.3 Types de service.png" descr="4.3 Types de service.png"/>
          <p:cNvPicPr>
            <a:picLocks noChangeAspect="1"/>
          </p:cNvPicPr>
          <p:nvPr/>
        </p:nvPicPr>
        <p:blipFill>
          <a:blip r:embed="rId3"/>
          <a:stretch>
            <a:fillRect/>
          </a:stretch>
        </p:blipFill>
        <p:spPr>
          <a:xfrm>
            <a:off x="3469089" y="4556838"/>
            <a:ext cx="5208170" cy="2391787"/>
          </a:xfrm>
          <a:prstGeom prst="rect">
            <a:avLst/>
          </a:prstGeom>
          <a:ln w="12700">
            <a:miter lim="400000"/>
          </a:ln>
        </p:spPr>
      </p:pic>
      <p:grpSp>
        <p:nvGrpSpPr>
          <p:cNvPr id="1952" name="Grouper"/>
          <p:cNvGrpSpPr/>
          <p:nvPr/>
        </p:nvGrpSpPr>
        <p:grpSpPr>
          <a:xfrm>
            <a:off x="4881351" y="5365689"/>
            <a:ext cx="3365603" cy="1021136"/>
            <a:chOff x="0" y="0"/>
            <a:chExt cx="3365601" cy="1021134"/>
          </a:xfrm>
        </p:grpSpPr>
        <p:sp>
          <p:nvSpPr>
            <p:cNvPr id="1950" name="Mode datagramme"/>
            <p:cNvSpPr txBox="1"/>
            <p:nvPr/>
          </p:nvSpPr>
          <p:spPr>
            <a:xfrm>
              <a:off x="0" y="0"/>
              <a:ext cx="1793967" cy="304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a:defRPr sz="1300" spc="-26"/>
              </a:lvl1pPr>
            </a:lstStyle>
            <a:p>
              <a:r>
                <a:t>Mode datagramme</a:t>
              </a:r>
            </a:p>
          </p:txBody>
        </p:sp>
        <p:sp>
          <p:nvSpPr>
            <p:cNvPr id="1951" name="Circuit virtuel"/>
            <p:cNvSpPr txBox="1"/>
            <p:nvPr/>
          </p:nvSpPr>
          <p:spPr>
            <a:xfrm>
              <a:off x="2035494" y="716334"/>
              <a:ext cx="1330108" cy="304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a:defRPr sz="1300" spc="-26"/>
              </a:lvl1pPr>
            </a:lstStyle>
            <a:p>
              <a:r>
                <a:t>Circuit virtuel</a:t>
              </a:r>
            </a:p>
          </p:txBody>
        </p:sp>
      </p:gr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952"/>
                                        </p:tgtEl>
                                        <p:attrNameLst>
                                          <p:attrName>style.visibility</p:attrName>
                                        </p:attrNameLst>
                                      </p:cBhvr>
                                      <p:to>
                                        <p:strVal val="visible"/>
                                      </p:to>
                                    </p:set>
                                    <p:animEffect transition="in" filter="wipe(left)">
                                      <p:cBhvr>
                                        <p:cTn id="7" dur="1000"/>
                                        <p:tgtEl>
                                          <p:spTgt spid="1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 grpId="1" animBg="1" advAuto="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956" name="Grouper"/>
          <p:cNvGrpSpPr/>
          <p:nvPr/>
        </p:nvGrpSpPr>
        <p:grpSpPr>
          <a:xfrm>
            <a:off x="317500" y="1270000"/>
            <a:ext cx="9525000" cy="38100"/>
            <a:chOff x="0" y="0"/>
            <a:chExt cx="9525000" cy="38100"/>
          </a:xfrm>
        </p:grpSpPr>
        <p:sp>
          <p:nvSpPr>
            <p:cNvPr id="1954"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955"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957"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91</a:t>
            </a:fld>
            <a:endParaRPr/>
          </a:p>
        </p:txBody>
      </p:sp>
      <p:sp>
        <p:nvSpPr>
          <p:cNvPr id="1958" name="1 - Objectif de la couche réseau"/>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1 - Objectif de la couche réseau</a:t>
            </a:r>
          </a:p>
        </p:txBody>
      </p:sp>
      <p:sp>
        <p:nvSpPr>
          <p:cNvPr id="1959" name="Services de la couche réseau"/>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Services de la couche réseau</a:t>
            </a:r>
          </a:p>
        </p:txBody>
      </p:sp>
      <p:graphicFrame>
        <p:nvGraphicFramePr>
          <p:cNvPr id="1960" name="Tableau sans nom-1"/>
          <p:cNvGraphicFramePr/>
          <p:nvPr/>
        </p:nvGraphicFramePr>
        <p:xfrm>
          <a:off x="752712" y="1778000"/>
          <a:ext cx="8477144" cy="5552765"/>
        </p:xfrm>
        <a:graphic>
          <a:graphicData uri="http://schemas.openxmlformats.org/drawingml/2006/table">
            <a:tbl>
              <a:tblPr>
                <a:tableStyleId>{4C3C2611-4C71-4FC5-86AE-919BDF0F9419}</a:tableStyleId>
              </a:tblPr>
              <a:tblGrid>
                <a:gridCol w="3443253">
                  <a:extLst>
                    <a:ext uri="{9D8B030D-6E8A-4147-A177-3AD203B41FA5}">
                      <a16:colId xmlns:a16="http://schemas.microsoft.com/office/drawing/2014/main" val="20000"/>
                    </a:ext>
                  </a:extLst>
                </a:gridCol>
                <a:gridCol w="1573878">
                  <a:extLst>
                    <a:ext uri="{9D8B030D-6E8A-4147-A177-3AD203B41FA5}">
                      <a16:colId xmlns:a16="http://schemas.microsoft.com/office/drawing/2014/main" val="20001"/>
                    </a:ext>
                  </a:extLst>
                </a:gridCol>
                <a:gridCol w="3447311">
                  <a:extLst>
                    <a:ext uri="{9D8B030D-6E8A-4147-A177-3AD203B41FA5}">
                      <a16:colId xmlns:a16="http://schemas.microsoft.com/office/drawing/2014/main" val="20002"/>
                    </a:ext>
                  </a:extLst>
                </a:gridCol>
              </a:tblGrid>
              <a:tr h="772406">
                <a:tc>
                  <a:txBody>
                    <a:bodyPr/>
                    <a:lstStyle/>
                    <a:p>
                      <a:pPr algn="ctr" defTabSz="914400">
                        <a:lnSpc>
                          <a:spcPct val="100000"/>
                        </a:lnSpc>
                        <a:spcBef>
                          <a:spcPts val="0"/>
                        </a:spcBef>
                        <a:tabLst>
                          <a:tab pos="711200" algn="l"/>
                        </a:tabLst>
                        <a:defRPr sz="1800" b="0" i="0" spc="0">
                          <a:solidFill>
                            <a:srgbClr val="000000"/>
                          </a:solidFill>
                        </a:defRPr>
                      </a:pPr>
                      <a:r>
                        <a:rPr b="1">
                          <a:solidFill>
                            <a:srgbClr val="175778"/>
                          </a:solidFill>
                          <a:sym typeface="Book Antiqua"/>
                        </a:rPr>
                        <a:t>Service non fiable  en mode sans connexion</a:t>
                      </a:r>
                    </a:p>
                  </a:txBody>
                  <a:tcPr marL="38100" marR="38100" marT="38100" marB="38100" anchor="ctr" horzOverflow="overflow">
                    <a:lnL w="0">
                      <a:miter lim="400000"/>
                    </a:lnL>
                    <a:lnR w="0">
                      <a:miter lim="400000"/>
                    </a:lnR>
                    <a:lnT w="12700">
                      <a:miter lim="400000"/>
                    </a:lnT>
                  </a:tcPr>
                </a:tc>
                <a:tc>
                  <a:txBody>
                    <a:bodyPr/>
                    <a:lstStyle/>
                    <a:p>
                      <a:pPr algn="ctr" defTabSz="914400">
                        <a:spcBef>
                          <a:spcPts val="100"/>
                        </a:spcBef>
                        <a:tabLst>
                          <a:tab pos="711200" algn="l"/>
                        </a:tabLst>
                        <a:defRPr sz="2000" b="0" i="0" spc="0">
                          <a:solidFill>
                            <a:srgbClr val="175778"/>
                          </a:solidFill>
                          <a:sym typeface="Book Antiqua"/>
                        </a:defRPr>
                      </a:pPr>
                      <a:endParaRPr/>
                    </a:p>
                  </a:txBody>
                  <a:tcPr marL="38100" marR="38100" marT="38100" marB="38100" anchor="ctr" horzOverflow="overflow">
                    <a:lnL w="0">
                      <a:miter lim="400000"/>
                    </a:lnL>
                    <a:lnR w="0">
                      <a:miter lim="400000"/>
                    </a:lnR>
                    <a:lnT w="12700">
                      <a:miter lim="400000"/>
                    </a:lnT>
                  </a:tcPr>
                </a:tc>
                <a:tc>
                  <a:txBody>
                    <a:bodyPr/>
                    <a:lstStyle/>
                    <a:p>
                      <a:pPr algn="ctr" defTabSz="914400">
                        <a:lnSpc>
                          <a:spcPct val="100000"/>
                        </a:lnSpc>
                        <a:spcBef>
                          <a:spcPts val="0"/>
                        </a:spcBef>
                        <a:tabLst>
                          <a:tab pos="711200" algn="l"/>
                        </a:tabLst>
                        <a:defRPr sz="1800" b="0" i="0" spc="0">
                          <a:solidFill>
                            <a:srgbClr val="000000"/>
                          </a:solidFill>
                        </a:defRPr>
                      </a:pPr>
                      <a:r>
                        <a:rPr b="1">
                          <a:solidFill>
                            <a:srgbClr val="175778"/>
                          </a:solidFill>
                          <a:sym typeface="Book Antiqua"/>
                        </a:rPr>
                        <a:t>Service fiable  orienté connexion</a:t>
                      </a:r>
                    </a:p>
                  </a:txBody>
                  <a:tcPr marL="38100" marR="38100" marT="38100" marB="38100" anchor="ctr" horzOverflow="overflow">
                    <a:lnL w="0">
                      <a:miter lim="400000"/>
                    </a:lnL>
                    <a:lnR w="12700">
                      <a:miter lim="400000"/>
                    </a:lnR>
                    <a:lnT w="12700">
                      <a:miter lim="400000"/>
                    </a:lnT>
                  </a:tcPr>
                </a:tc>
                <a:extLst>
                  <a:ext uri="{0D108BD9-81ED-4DB2-BD59-A6C34878D82A}">
                    <a16:rowId xmlns:a16="http://schemas.microsoft.com/office/drawing/2014/main" val="10000"/>
                  </a:ext>
                </a:extLst>
              </a:tr>
              <a:tr h="490546">
                <a:tc>
                  <a:txBody>
                    <a:bodyPr/>
                    <a:lstStyle/>
                    <a:p>
                      <a:pPr algn="ctr" defTabSz="914400">
                        <a:lnSpc>
                          <a:spcPct val="100000"/>
                        </a:lnSpc>
                        <a:spcBef>
                          <a:spcPts val="0"/>
                        </a:spcBef>
                        <a:tabLst>
                          <a:tab pos="711200" algn="l"/>
                        </a:tabLst>
                        <a:defRPr sz="1800" b="0" i="0" spc="0">
                          <a:solidFill>
                            <a:srgbClr val="000000"/>
                          </a:solidFill>
                        </a:defRPr>
                      </a:pPr>
                      <a:r>
                        <a:rPr b="1">
                          <a:solidFill>
                            <a:schemeClr val="accent1">
                              <a:hueOff val="54751"/>
                              <a:satOff val="-1697"/>
                              <a:lumOff val="-18038"/>
                            </a:schemeClr>
                          </a:solidFill>
                          <a:sym typeface="Book Antiqua"/>
                        </a:rPr>
                        <a:t>Mode datagramme</a:t>
                      </a:r>
                    </a:p>
                  </a:txBody>
                  <a:tcPr marL="38100" marR="38100" marT="38100" marB="38100" anchor="ctr" horzOverflow="overflow">
                    <a:lnL w="0">
                      <a:miter lim="400000"/>
                    </a:lnL>
                    <a:lnR w="0">
                      <a:miter lim="400000"/>
                    </a:lnR>
                    <a:lnB w="12700">
                      <a:solidFill>
                        <a:schemeClr val="accent1">
                          <a:hueOff val="228644"/>
                          <a:lumOff val="-9058"/>
                        </a:schemeClr>
                      </a:solidFill>
                      <a:miter lim="400000"/>
                    </a:lnB>
                  </a:tcPr>
                </a:tc>
                <a:tc>
                  <a:txBody>
                    <a:bodyPr/>
                    <a:lstStyle/>
                    <a:p>
                      <a:pPr algn="ctr" defTabSz="914400">
                        <a:lnSpc>
                          <a:spcPct val="100000"/>
                        </a:lnSpc>
                        <a:spcBef>
                          <a:spcPts val="100"/>
                        </a:spcBef>
                        <a:tabLst>
                          <a:tab pos="711200" algn="l"/>
                        </a:tabLst>
                        <a:defRPr sz="2000" b="0" i="0" spc="0">
                          <a:solidFill>
                            <a:schemeClr val="accent1">
                              <a:hueOff val="54751"/>
                              <a:satOff val="-1697"/>
                              <a:lumOff val="-18038"/>
                            </a:schemeClr>
                          </a:solidFill>
                          <a:sym typeface="Book Antiqua"/>
                        </a:defRPr>
                      </a:pPr>
                      <a:endParaRPr/>
                    </a:p>
                  </a:txBody>
                  <a:tcPr marL="38100" marR="38100" marT="38100" marB="38100" anchor="ctr" horzOverflow="overflow">
                    <a:lnL w="0">
                      <a:miter lim="400000"/>
                    </a:lnL>
                    <a:lnR w="0">
                      <a:miter lim="400000"/>
                    </a:lnR>
                    <a:lnB w="12700">
                      <a:solidFill>
                        <a:schemeClr val="accent1">
                          <a:hueOff val="228644"/>
                          <a:lumOff val="-9058"/>
                        </a:schemeClr>
                      </a:solidFill>
                      <a:miter lim="400000"/>
                    </a:lnB>
                  </a:tcPr>
                </a:tc>
                <a:tc>
                  <a:txBody>
                    <a:bodyPr/>
                    <a:lstStyle/>
                    <a:p>
                      <a:pPr algn="ctr" defTabSz="914400">
                        <a:lnSpc>
                          <a:spcPct val="100000"/>
                        </a:lnSpc>
                        <a:spcBef>
                          <a:spcPts val="0"/>
                        </a:spcBef>
                        <a:tabLst>
                          <a:tab pos="711200" algn="l"/>
                        </a:tabLst>
                        <a:defRPr sz="1800" b="0" i="0" spc="0">
                          <a:solidFill>
                            <a:srgbClr val="000000"/>
                          </a:solidFill>
                        </a:defRPr>
                      </a:pPr>
                      <a:r>
                        <a:rPr b="1">
                          <a:solidFill>
                            <a:schemeClr val="accent1">
                              <a:hueOff val="54751"/>
                              <a:satOff val="-1697"/>
                              <a:lumOff val="-18038"/>
                            </a:schemeClr>
                          </a:solidFill>
                          <a:sym typeface="Book Antiqua"/>
                        </a:rPr>
                        <a:t>Circuit virtuel</a:t>
                      </a:r>
                    </a:p>
                  </a:txBody>
                  <a:tcPr marL="38100" marR="38100" marT="38100" marB="38100" anchor="ctr" horzOverflow="overflow">
                    <a:lnL w="0">
                      <a:miter lim="400000"/>
                    </a:lnL>
                    <a:lnR w="12700">
                      <a:miter lim="400000"/>
                    </a:lnR>
                    <a:lnB w="12700">
                      <a:solidFill>
                        <a:schemeClr val="accent1">
                          <a:hueOff val="228644"/>
                          <a:lumOff val="-9058"/>
                        </a:schemeClr>
                      </a:solidFill>
                      <a:miter lim="400000"/>
                    </a:lnB>
                  </a:tcPr>
                </a:tc>
                <a:extLst>
                  <a:ext uri="{0D108BD9-81ED-4DB2-BD59-A6C34878D82A}">
                    <a16:rowId xmlns:a16="http://schemas.microsoft.com/office/drawing/2014/main" val="10001"/>
                  </a:ext>
                </a:extLst>
              </a:tr>
              <a:tr h="834770">
                <a:tc>
                  <a:txBody>
                    <a:bodyPr/>
                    <a:lstStyle/>
                    <a:p>
                      <a:pPr algn="ctr" defTabSz="914400">
                        <a:lnSpc>
                          <a:spcPct val="100000"/>
                        </a:lnSpc>
                        <a:spcBef>
                          <a:spcPts val="0"/>
                        </a:spcBef>
                        <a:tabLst>
                          <a:tab pos="711200" algn="l"/>
                        </a:tabLst>
                        <a:defRPr sz="1800" b="0" i="0" spc="0">
                          <a:solidFill>
                            <a:srgbClr val="000000"/>
                          </a:solidFill>
                        </a:defRPr>
                      </a:pPr>
                      <a:r>
                        <a:rPr sz="2000">
                          <a:solidFill>
                            <a:schemeClr val="accent1">
                              <a:hueOff val="54751"/>
                              <a:satOff val="-1697"/>
                              <a:lumOff val="-18038"/>
                            </a:schemeClr>
                          </a:solidFill>
                          <a:sym typeface="Book Antiqua"/>
                        </a:rPr>
                        <a:t>Service postal</a:t>
                      </a:r>
                    </a:p>
                  </a:txBody>
                  <a:tcPr marL="38100" marR="38100" marT="38100" marB="38100" anchor="ctr" horzOverflow="overflow">
                    <a:lnL w="12700">
                      <a:solidFill>
                        <a:schemeClr val="accent1">
                          <a:hueOff val="228644"/>
                          <a:lumOff val="-9058"/>
                        </a:schemeClr>
                      </a:solidFill>
                      <a:miter lim="400000"/>
                    </a:lnL>
                    <a:lnR w="0">
                      <a:solidFill>
                        <a:srgbClr val="000000"/>
                      </a:solidFill>
                      <a:custDash/>
                      <a:miter lim="0"/>
                    </a:lnR>
                    <a:lnT w="12700">
                      <a:solidFill>
                        <a:schemeClr val="accent1">
                          <a:hueOff val="228644"/>
                          <a:lumOff val="-9058"/>
                        </a:schemeClr>
                      </a:solidFill>
                      <a:miter lim="400000"/>
                    </a:lnT>
                    <a:lnB w="12700">
                      <a:solidFill>
                        <a:schemeClr val="accent1">
                          <a:hueOff val="228644"/>
                          <a:lumOff val="-9058"/>
                        </a:schemeClr>
                      </a:solidFill>
                      <a:miter lim="400000"/>
                    </a:lnB>
                  </a:tcPr>
                </a:tc>
                <a:tc>
                  <a:txBody>
                    <a:bodyPr/>
                    <a:lstStyle/>
                    <a:p>
                      <a:pPr algn="ctr" defTabSz="457200">
                        <a:spcBef>
                          <a:spcPts val="0"/>
                        </a:spcBef>
                        <a:defRPr sz="1800" b="0" spc="0">
                          <a:solidFill>
                            <a:srgbClr val="000000"/>
                          </a:solidFill>
                          <a:sym typeface="Book Antiqua"/>
                        </a:defRPr>
                      </a:pPr>
                      <a:r>
                        <a:t>Analogie</a:t>
                      </a:r>
                    </a:p>
                  </a:txBody>
                  <a:tcPr marL="38100" marR="38100" marT="38100" marB="38100" horzOverflow="overflow">
                    <a:lnL w="0">
                      <a:solidFill>
                        <a:srgbClr val="000000"/>
                      </a:solidFill>
                      <a:custDash/>
                      <a:miter lim="0"/>
                    </a:lnL>
                    <a:lnR w="0">
                      <a:solidFill>
                        <a:srgbClr val="000000"/>
                      </a:solidFill>
                      <a:custDash/>
                      <a:miter lim="0"/>
                    </a:lnR>
                    <a:lnT w="12700">
                      <a:solidFill>
                        <a:schemeClr val="accent1">
                          <a:hueOff val="228644"/>
                          <a:lumOff val="-9058"/>
                        </a:schemeClr>
                      </a:solidFill>
                      <a:miter lim="400000"/>
                    </a:lnT>
                    <a:lnB w="12700">
                      <a:solidFill>
                        <a:schemeClr val="accent1">
                          <a:hueOff val="228644"/>
                          <a:lumOff val="-9058"/>
                        </a:schemeClr>
                      </a:solidFill>
                      <a:miter lim="400000"/>
                    </a:lnB>
                    <a:solidFill>
                      <a:srgbClr val="F9F9F9"/>
                    </a:solidFill>
                  </a:tcPr>
                </a:tc>
                <a:tc>
                  <a:txBody>
                    <a:bodyPr/>
                    <a:lstStyle/>
                    <a:p>
                      <a:pPr algn="ctr" defTabSz="914400">
                        <a:spcBef>
                          <a:spcPts val="0"/>
                        </a:spcBef>
                        <a:tabLst>
                          <a:tab pos="711200" algn="l"/>
                        </a:tabLst>
                        <a:defRPr sz="1800" b="0" i="0" spc="0">
                          <a:solidFill>
                            <a:srgbClr val="000000"/>
                          </a:solidFill>
                        </a:defRPr>
                      </a:pPr>
                      <a:r>
                        <a:rPr sz="2000">
                          <a:solidFill>
                            <a:schemeClr val="accent1">
                              <a:hueOff val="54751"/>
                              <a:satOff val="-1697"/>
                              <a:lumOff val="-18038"/>
                            </a:schemeClr>
                          </a:solidFill>
                          <a:sym typeface="Book Antiqua"/>
                        </a:rPr>
                        <a:t>Service téléphonique</a:t>
                      </a:r>
                    </a:p>
                  </a:txBody>
                  <a:tcPr marL="38100" marR="38100" marT="38100" marB="38100" anchor="ctr" horzOverflow="overflow">
                    <a:lnL w="0">
                      <a:solidFill>
                        <a:srgbClr val="000000"/>
                      </a:solidFill>
                      <a:custDash/>
                      <a:miter lim="0"/>
                    </a:lnL>
                    <a:lnR w="12700">
                      <a:solidFill>
                        <a:schemeClr val="accent1">
                          <a:hueOff val="228644"/>
                          <a:lumOff val="-9058"/>
                        </a:schemeClr>
                      </a:solidFill>
                      <a:miter lim="400000"/>
                    </a:lnR>
                    <a:lnT w="12700">
                      <a:solidFill>
                        <a:schemeClr val="accent1">
                          <a:hueOff val="228644"/>
                          <a:lumOff val="-9058"/>
                        </a:schemeClr>
                      </a:solidFill>
                      <a:miter lim="400000"/>
                    </a:lnT>
                    <a:lnB w="12700">
                      <a:solidFill>
                        <a:schemeClr val="accent1">
                          <a:hueOff val="228644"/>
                          <a:lumOff val="-9058"/>
                        </a:schemeClr>
                      </a:solidFill>
                      <a:miter lim="400000"/>
                    </a:lnB>
                  </a:tcPr>
                </a:tc>
                <a:extLst>
                  <a:ext uri="{0D108BD9-81ED-4DB2-BD59-A6C34878D82A}">
                    <a16:rowId xmlns:a16="http://schemas.microsoft.com/office/drawing/2014/main" val="10002"/>
                  </a:ext>
                </a:extLst>
              </a:tr>
              <a:tr h="907299">
                <a:tc>
                  <a:txBody>
                    <a:bodyPr/>
                    <a:lstStyle/>
                    <a:p>
                      <a:pPr algn="ctr" defTabSz="914400">
                        <a:lnSpc>
                          <a:spcPct val="100000"/>
                        </a:lnSpc>
                        <a:spcBef>
                          <a:spcPts val="0"/>
                        </a:spcBef>
                        <a:tabLst>
                          <a:tab pos="711200" algn="l"/>
                        </a:tabLst>
                        <a:defRPr sz="1800" b="0" i="0" spc="0">
                          <a:solidFill>
                            <a:srgbClr val="000000"/>
                          </a:solidFill>
                        </a:defRPr>
                      </a:pPr>
                      <a:r>
                        <a:rPr sz="2000">
                          <a:solidFill>
                            <a:schemeClr val="accent1">
                              <a:hueOff val="54751"/>
                              <a:satOff val="-1697"/>
                              <a:lumOff val="-18038"/>
                            </a:schemeClr>
                          </a:solidFill>
                          <a:sym typeface="Book Antiqua"/>
                        </a:rPr>
                        <a:t>En couche transport (sur  les machines d’extrémité)</a:t>
                      </a:r>
                    </a:p>
                  </a:txBody>
                  <a:tcPr marL="38100" marR="38100" marT="38100" marB="38100" anchor="ctr" horzOverflow="overflow">
                    <a:lnL w="12700">
                      <a:solidFill>
                        <a:schemeClr val="accent1">
                          <a:hueOff val="228644"/>
                          <a:lumOff val="-9058"/>
                        </a:schemeClr>
                      </a:solidFill>
                      <a:miter lim="400000"/>
                    </a:lnL>
                    <a:lnR w="0">
                      <a:solidFill>
                        <a:srgbClr val="000000"/>
                      </a:solidFill>
                      <a:custDash/>
                      <a:miter lim="0"/>
                    </a:lnR>
                    <a:lnT w="12700">
                      <a:solidFill>
                        <a:schemeClr val="accent1">
                          <a:hueOff val="228644"/>
                          <a:lumOff val="-9058"/>
                        </a:schemeClr>
                      </a:solidFill>
                      <a:miter lim="400000"/>
                    </a:lnT>
                    <a:lnB w="12700">
                      <a:solidFill>
                        <a:schemeClr val="accent1">
                          <a:hueOff val="228644"/>
                          <a:lumOff val="-9058"/>
                        </a:schemeClr>
                      </a:solidFill>
                      <a:miter lim="400000"/>
                    </a:lnB>
                  </a:tcPr>
                </a:tc>
                <a:tc>
                  <a:txBody>
                    <a:bodyPr/>
                    <a:lstStyle/>
                    <a:p>
                      <a:pPr algn="ctr" defTabSz="457200">
                        <a:spcBef>
                          <a:spcPts val="0"/>
                        </a:spcBef>
                        <a:defRPr sz="1800" b="0" spc="0">
                          <a:solidFill>
                            <a:srgbClr val="000000"/>
                          </a:solidFill>
                          <a:sym typeface="Book Antiqua"/>
                        </a:defRPr>
                      </a:pPr>
                      <a:r>
                        <a:t>Complexité</a:t>
                      </a:r>
                    </a:p>
                  </a:txBody>
                  <a:tcPr marL="38100" marR="38100" marT="38100" marB="38100" horzOverflow="overflow">
                    <a:lnL w="0">
                      <a:solidFill>
                        <a:srgbClr val="000000"/>
                      </a:solidFill>
                      <a:custDash/>
                      <a:miter lim="0"/>
                    </a:lnL>
                    <a:lnR w="0">
                      <a:solidFill>
                        <a:srgbClr val="000000"/>
                      </a:solidFill>
                      <a:custDash/>
                      <a:miter lim="0"/>
                    </a:lnR>
                    <a:lnT w="12700">
                      <a:solidFill>
                        <a:schemeClr val="accent1">
                          <a:hueOff val="228644"/>
                          <a:lumOff val="-9058"/>
                        </a:schemeClr>
                      </a:solidFill>
                      <a:miter lim="400000"/>
                    </a:lnT>
                    <a:lnB w="12700">
                      <a:solidFill>
                        <a:schemeClr val="accent1">
                          <a:hueOff val="228644"/>
                          <a:lumOff val="-9058"/>
                        </a:schemeClr>
                      </a:solidFill>
                      <a:miter lim="400000"/>
                    </a:lnB>
                    <a:solidFill>
                      <a:srgbClr val="F9F9F9"/>
                    </a:solidFill>
                  </a:tcPr>
                </a:tc>
                <a:tc>
                  <a:txBody>
                    <a:bodyPr/>
                    <a:lstStyle/>
                    <a:p>
                      <a:pPr algn="ctr" defTabSz="914400">
                        <a:spcBef>
                          <a:spcPts val="0"/>
                        </a:spcBef>
                        <a:tabLst>
                          <a:tab pos="711200" algn="l"/>
                        </a:tabLst>
                        <a:defRPr sz="1800" b="0" i="0" spc="0">
                          <a:solidFill>
                            <a:srgbClr val="000000"/>
                          </a:solidFill>
                        </a:defRPr>
                      </a:pPr>
                      <a:r>
                        <a:rPr sz="2000">
                          <a:solidFill>
                            <a:schemeClr val="accent1">
                              <a:hueOff val="54751"/>
                              <a:satOff val="-1697"/>
                              <a:lumOff val="-18038"/>
                            </a:schemeClr>
                          </a:solidFill>
                          <a:sym typeface="Book Antiqua"/>
                        </a:rPr>
                        <a:t>en couche réseau (au sein  du sous-réseau)</a:t>
                      </a:r>
                    </a:p>
                  </a:txBody>
                  <a:tcPr marL="38100" marR="38100" marT="38100" marB="38100" anchor="ctr" horzOverflow="overflow">
                    <a:lnL w="0">
                      <a:solidFill>
                        <a:srgbClr val="000000"/>
                      </a:solidFill>
                      <a:custDash/>
                      <a:miter lim="0"/>
                    </a:lnL>
                    <a:lnR w="12700">
                      <a:solidFill>
                        <a:schemeClr val="accent1">
                          <a:hueOff val="228644"/>
                          <a:lumOff val="-9058"/>
                        </a:schemeClr>
                      </a:solidFill>
                      <a:miter lim="400000"/>
                    </a:lnR>
                    <a:lnT w="12700">
                      <a:solidFill>
                        <a:schemeClr val="accent1">
                          <a:hueOff val="228644"/>
                          <a:lumOff val="-9058"/>
                        </a:schemeClr>
                      </a:solidFill>
                      <a:miter lim="400000"/>
                    </a:lnT>
                    <a:lnB w="12700">
                      <a:solidFill>
                        <a:schemeClr val="accent1">
                          <a:hueOff val="228644"/>
                          <a:lumOff val="-9058"/>
                        </a:schemeClr>
                      </a:solidFill>
                      <a:miter lim="400000"/>
                    </a:lnB>
                  </a:tcPr>
                </a:tc>
                <a:extLst>
                  <a:ext uri="{0D108BD9-81ED-4DB2-BD59-A6C34878D82A}">
                    <a16:rowId xmlns:a16="http://schemas.microsoft.com/office/drawing/2014/main" val="10003"/>
                  </a:ext>
                </a:extLst>
              </a:tr>
              <a:tr h="898448">
                <a:tc>
                  <a:txBody>
                    <a:bodyPr/>
                    <a:lstStyle/>
                    <a:p>
                      <a:pPr algn="ctr" defTabSz="914400">
                        <a:lnSpc>
                          <a:spcPct val="100000"/>
                        </a:lnSpc>
                        <a:spcBef>
                          <a:spcPts val="0"/>
                        </a:spcBef>
                        <a:tabLst>
                          <a:tab pos="711200" algn="l"/>
                        </a:tabLst>
                        <a:defRPr sz="1800" b="0" i="0" spc="0">
                          <a:solidFill>
                            <a:srgbClr val="000000"/>
                          </a:solidFill>
                        </a:defRPr>
                      </a:pPr>
                      <a:r>
                        <a:rPr sz="2000">
                          <a:solidFill>
                            <a:schemeClr val="accent1">
                              <a:hueOff val="54751"/>
                              <a:satOff val="-1697"/>
                              <a:lumOff val="-18038"/>
                            </a:schemeClr>
                          </a:solidFill>
                          <a:sym typeface="Book Antiqua"/>
                        </a:rPr>
                        <a:t>Couche Internet</a:t>
                      </a:r>
                    </a:p>
                  </a:txBody>
                  <a:tcPr marL="38100" marR="38100" marT="38100" marB="38100" anchor="ctr" horzOverflow="overflow">
                    <a:lnL w="12700">
                      <a:solidFill>
                        <a:schemeClr val="accent1">
                          <a:hueOff val="228644"/>
                          <a:lumOff val="-9058"/>
                        </a:schemeClr>
                      </a:solidFill>
                      <a:miter lim="400000"/>
                    </a:lnL>
                    <a:lnR w="0">
                      <a:solidFill>
                        <a:srgbClr val="000000"/>
                      </a:solidFill>
                      <a:custDash/>
                      <a:miter lim="0"/>
                    </a:lnR>
                    <a:lnT w="12700">
                      <a:solidFill>
                        <a:schemeClr val="accent1">
                          <a:hueOff val="228644"/>
                          <a:lumOff val="-9058"/>
                        </a:schemeClr>
                      </a:solidFill>
                      <a:miter lim="400000"/>
                    </a:lnT>
                    <a:lnB w="12700">
                      <a:solidFill>
                        <a:schemeClr val="accent1">
                          <a:hueOff val="228644"/>
                          <a:lumOff val="-9058"/>
                        </a:schemeClr>
                      </a:solidFill>
                      <a:miter lim="400000"/>
                    </a:lnB>
                  </a:tcPr>
                </a:tc>
                <a:tc>
                  <a:txBody>
                    <a:bodyPr/>
                    <a:lstStyle/>
                    <a:p>
                      <a:pPr algn="ctr" defTabSz="457200">
                        <a:spcBef>
                          <a:spcPts val="0"/>
                        </a:spcBef>
                        <a:defRPr sz="1800" b="0" spc="0">
                          <a:solidFill>
                            <a:srgbClr val="000000"/>
                          </a:solidFill>
                          <a:sym typeface="Book Antiqua"/>
                        </a:defRPr>
                      </a:pPr>
                      <a:r>
                        <a:t>Exemple</a:t>
                      </a:r>
                    </a:p>
                  </a:txBody>
                  <a:tcPr marL="38100" marR="38100" marT="38100" marB="38100" horzOverflow="overflow">
                    <a:lnL w="0">
                      <a:solidFill>
                        <a:srgbClr val="000000"/>
                      </a:solidFill>
                      <a:custDash/>
                      <a:miter lim="0"/>
                    </a:lnL>
                    <a:lnR w="0">
                      <a:solidFill>
                        <a:srgbClr val="000000"/>
                      </a:solidFill>
                      <a:custDash/>
                      <a:miter lim="0"/>
                    </a:lnR>
                    <a:lnT w="12700">
                      <a:solidFill>
                        <a:schemeClr val="accent1">
                          <a:hueOff val="228644"/>
                          <a:lumOff val="-9058"/>
                        </a:schemeClr>
                      </a:solidFill>
                      <a:miter lim="400000"/>
                    </a:lnT>
                    <a:lnB w="12700">
                      <a:solidFill>
                        <a:schemeClr val="accent1">
                          <a:hueOff val="228644"/>
                          <a:lumOff val="-9058"/>
                        </a:schemeClr>
                      </a:solidFill>
                      <a:miter lim="400000"/>
                    </a:lnB>
                    <a:solidFill>
                      <a:srgbClr val="F9F9F9"/>
                    </a:solidFill>
                  </a:tcPr>
                </a:tc>
                <a:tc>
                  <a:txBody>
                    <a:bodyPr/>
                    <a:lstStyle/>
                    <a:p>
                      <a:pPr algn="ctr" defTabSz="914400">
                        <a:spcBef>
                          <a:spcPts val="0"/>
                        </a:spcBef>
                        <a:tabLst>
                          <a:tab pos="711200" algn="l"/>
                        </a:tabLst>
                        <a:defRPr sz="1800" b="0" i="0" spc="0">
                          <a:solidFill>
                            <a:srgbClr val="000000"/>
                          </a:solidFill>
                        </a:defRPr>
                      </a:pPr>
                      <a:r>
                        <a:rPr sz="2000">
                          <a:solidFill>
                            <a:schemeClr val="accent1">
                              <a:hueOff val="54751"/>
                              <a:satOff val="-1697"/>
                              <a:lumOff val="-18038"/>
                            </a:schemeClr>
                          </a:solidFill>
                          <a:sym typeface="Book Antiqua"/>
                        </a:rPr>
                        <a:t>ATM ; Relai de trame ; MPLS</a:t>
                      </a:r>
                    </a:p>
                  </a:txBody>
                  <a:tcPr marL="38100" marR="38100" marT="38100" marB="38100" anchor="ctr" horzOverflow="overflow">
                    <a:lnL w="0">
                      <a:solidFill>
                        <a:srgbClr val="000000"/>
                      </a:solidFill>
                      <a:custDash/>
                      <a:miter lim="0"/>
                    </a:lnL>
                    <a:lnR w="12700">
                      <a:solidFill>
                        <a:schemeClr val="accent1">
                          <a:hueOff val="228644"/>
                          <a:lumOff val="-9058"/>
                        </a:schemeClr>
                      </a:solidFill>
                      <a:miter lim="400000"/>
                    </a:lnR>
                    <a:lnT w="12700">
                      <a:solidFill>
                        <a:schemeClr val="accent1">
                          <a:hueOff val="228644"/>
                          <a:lumOff val="-9058"/>
                        </a:schemeClr>
                      </a:solidFill>
                      <a:miter lim="400000"/>
                    </a:lnT>
                    <a:lnB w="12700">
                      <a:solidFill>
                        <a:schemeClr val="accent1">
                          <a:hueOff val="228644"/>
                          <a:lumOff val="-9058"/>
                        </a:schemeClr>
                      </a:solidFill>
                      <a:miter lim="400000"/>
                    </a:lnB>
                  </a:tcPr>
                </a:tc>
                <a:extLst>
                  <a:ext uri="{0D108BD9-81ED-4DB2-BD59-A6C34878D82A}">
                    <a16:rowId xmlns:a16="http://schemas.microsoft.com/office/drawing/2014/main" val="10004"/>
                  </a:ext>
                </a:extLst>
              </a:tr>
              <a:tr h="1636593">
                <a:tc>
                  <a:txBody>
                    <a:bodyPr/>
                    <a:lstStyle/>
                    <a:p>
                      <a:pPr algn="ctr" defTabSz="914400">
                        <a:spcBef>
                          <a:spcPts val="0"/>
                        </a:spcBef>
                        <a:tabLst>
                          <a:tab pos="711200" algn="l"/>
                        </a:tabLst>
                        <a:defRPr sz="1800" b="0" i="0" spc="0">
                          <a:solidFill>
                            <a:srgbClr val="000000"/>
                          </a:solidFill>
                        </a:defRPr>
                      </a:pPr>
                      <a:r>
                        <a:rPr sz="1900">
                          <a:solidFill>
                            <a:schemeClr val="accent1">
                              <a:hueOff val="54751"/>
                              <a:satOff val="-1697"/>
                              <a:lumOff val="-18038"/>
                            </a:schemeClr>
                          </a:solidFill>
                          <a:sym typeface="Book Antiqua"/>
                        </a:rPr>
                        <a:t>Aucune route n’est choisie  à l’avance</a:t>
                      </a:r>
                    </a:p>
                  </a:txBody>
                  <a:tcPr marL="38100" marR="38100" marT="38100" marB="38100" anchor="ctr" horzOverflow="overflow">
                    <a:lnL w="12700">
                      <a:solidFill>
                        <a:schemeClr val="accent1">
                          <a:hueOff val="228644"/>
                          <a:lumOff val="-9058"/>
                        </a:schemeClr>
                      </a:solidFill>
                      <a:miter lim="400000"/>
                    </a:lnL>
                    <a:lnR w="0">
                      <a:solidFill>
                        <a:srgbClr val="000000"/>
                      </a:solidFill>
                      <a:custDash/>
                      <a:miter lim="0"/>
                    </a:lnR>
                    <a:lnT w="12700">
                      <a:solidFill>
                        <a:schemeClr val="accent1">
                          <a:hueOff val="228644"/>
                          <a:lumOff val="-9058"/>
                        </a:schemeClr>
                      </a:solidFill>
                      <a:miter lim="400000"/>
                    </a:lnT>
                    <a:lnB w="12700">
                      <a:solidFill>
                        <a:schemeClr val="accent1">
                          <a:hueOff val="228644"/>
                          <a:lumOff val="-9058"/>
                        </a:schemeClr>
                      </a:solidFill>
                      <a:miter lim="400000"/>
                    </a:lnB>
                  </a:tcPr>
                </a:tc>
                <a:tc>
                  <a:txBody>
                    <a:bodyPr/>
                    <a:lstStyle/>
                    <a:p>
                      <a:pPr algn="ctr" defTabSz="457200">
                        <a:spcBef>
                          <a:spcPts val="0"/>
                        </a:spcBef>
                        <a:defRPr sz="1800" b="0" spc="0">
                          <a:solidFill>
                            <a:srgbClr val="000000"/>
                          </a:solidFill>
                          <a:sym typeface="Book Antiqua"/>
                        </a:defRPr>
                      </a:pPr>
                      <a:r>
                        <a:t>Organisation</a:t>
                      </a:r>
                    </a:p>
                  </a:txBody>
                  <a:tcPr marL="38100" marR="38100" marT="38100" marB="38100" horzOverflow="overflow">
                    <a:lnL w="0">
                      <a:solidFill>
                        <a:srgbClr val="000000"/>
                      </a:solidFill>
                      <a:custDash/>
                      <a:miter lim="0"/>
                    </a:lnL>
                    <a:lnR w="0">
                      <a:solidFill>
                        <a:srgbClr val="000000"/>
                      </a:solidFill>
                      <a:custDash/>
                      <a:miter lim="0"/>
                    </a:lnR>
                    <a:lnT w="12700">
                      <a:solidFill>
                        <a:schemeClr val="accent1">
                          <a:hueOff val="228644"/>
                          <a:lumOff val="-9058"/>
                        </a:schemeClr>
                      </a:solidFill>
                      <a:miter lim="400000"/>
                    </a:lnT>
                    <a:lnB w="12700">
                      <a:solidFill>
                        <a:schemeClr val="accent1">
                          <a:hueOff val="228644"/>
                          <a:lumOff val="-9058"/>
                        </a:schemeClr>
                      </a:solidFill>
                      <a:miter lim="400000"/>
                    </a:lnB>
                    <a:solidFill>
                      <a:srgbClr val="F9F9F9"/>
                    </a:solidFill>
                  </a:tcPr>
                </a:tc>
                <a:tc>
                  <a:txBody>
                    <a:bodyPr/>
                    <a:lstStyle/>
                    <a:p>
                      <a:pPr algn="ctr" defTabSz="914400">
                        <a:spcBef>
                          <a:spcPts val="0"/>
                        </a:spcBef>
                        <a:tabLst>
                          <a:tab pos="711200" algn="l"/>
                        </a:tabLst>
                        <a:defRPr sz="1800" b="0" i="0" spc="0">
                          <a:solidFill>
                            <a:srgbClr val="000000"/>
                          </a:solidFill>
                        </a:defRPr>
                      </a:pPr>
                      <a:r>
                        <a:rPr sz="1900">
                          <a:solidFill>
                            <a:schemeClr val="accent1">
                              <a:hueOff val="54751"/>
                              <a:satOff val="-1697"/>
                              <a:lumOff val="-18038"/>
                            </a:schemeClr>
                          </a:solidFill>
                          <a:sym typeface="Book Antiqua"/>
                        </a:rPr>
                        <a:t>La route est choisie à la connexion et mémorisé.
Elle est utilisée pour tout le trafic lié à cette connexion </a:t>
                      </a:r>
                    </a:p>
                  </a:txBody>
                  <a:tcPr marL="38100" marR="38100" marT="38100" marB="38100" anchor="ctr" horzOverflow="overflow">
                    <a:lnL w="0">
                      <a:solidFill>
                        <a:srgbClr val="000000"/>
                      </a:solidFill>
                      <a:custDash/>
                      <a:miter lim="0"/>
                    </a:lnL>
                    <a:lnR w="12700">
                      <a:solidFill>
                        <a:schemeClr val="accent1">
                          <a:hueOff val="228644"/>
                          <a:lumOff val="-9058"/>
                        </a:schemeClr>
                      </a:solidFill>
                      <a:miter lim="400000"/>
                    </a:lnR>
                    <a:lnT w="12700">
                      <a:solidFill>
                        <a:schemeClr val="accent1">
                          <a:hueOff val="228644"/>
                          <a:lumOff val="-9058"/>
                        </a:schemeClr>
                      </a:solidFill>
                      <a:miter lim="400000"/>
                    </a:lnT>
                    <a:lnB w="12700">
                      <a:solidFill>
                        <a:schemeClr val="accent1">
                          <a:hueOff val="228644"/>
                          <a:lumOff val="-9058"/>
                        </a:schemeClr>
                      </a:solidFill>
                      <a:miter lim="400000"/>
                    </a:lnB>
                  </a:tcPr>
                </a:tc>
                <a:extLst>
                  <a:ext uri="{0D108BD9-81ED-4DB2-BD59-A6C34878D82A}">
                    <a16:rowId xmlns:a16="http://schemas.microsoft.com/office/drawing/2014/main" val="10005"/>
                  </a:ext>
                </a:extLst>
              </a:tr>
            </a:tbl>
          </a:graphicData>
        </a:graphic>
      </p:graphicFrame>
      <p:sp>
        <p:nvSpPr>
          <p:cNvPr id="1961" name="Grouper"/>
          <p:cNvSpPr txBox="1"/>
          <p:nvPr/>
        </p:nvSpPr>
        <p:spPr>
          <a:xfrm>
            <a:off x="279400" y="13970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1962"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966" name="Grouper"/>
          <p:cNvGrpSpPr/>
          <p:nvPr/>
        </p:nvGrpSpPr>
        <p:grpSpPr>
          <a:xfrm>
            <a:off x="317500" y="1270000"/>
            <a:ext cx="9525000" cy="38100"/>
            <a:chOff x="0" y="0"/>
            <a:chExt cx="9525000" cy="38100"/>
          </a:xfrm>
        </p:grpSpPr>
        <p:sp>
          <p:nvSpPr>
            <p:cNvPr id="1964"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965"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967"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92</a:t>
            </a:fld>
            <a:endParaRPr/>
          </a:p>
        </p:txBody>
      </p:sp>
      <p:sp>
        <p:nvSpPr>
          <p:cNvPr id="1968" name="1 - Objectif de la couche réseau"/>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1 - Objectif de la couche réseau</a:t>
            </a:r>
          </a:p>
        </p:txBody>
      </p:sp>
      <p:sp>
        <p:nvSpPr>
          <p:cNvPr id="1969" name="Services de la couche réseau"/>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Services de la couche réseau</a:t>
            </a:r>
          </a:p>
        </p:txBody>
      </p:sp>
      <p:graphicFrame>
        <p:nvGraphicFramePr>
          <p:cNvPr id="1970" name="Tableau sans nom-1"/>
          <p:cNvGraphicFramePr/>
          <p:nvPr/>
        </p:nvGraphicFramePr>
        <p:xfrm>
          <a:off x="752712" y="1778000"/>
          <a:ext cx="8468769" cy="5603734"/>
        </p:xfrm>
        <a:graphic>
          <a:graphicData uri="http://schemas.openxmlformats.org/drawingml/2006/table">
            <a:tbl>
              <a:tblPr>
                <a:tableStyleId>{4C3C2611-4C71-4FC5-86AE-919BDF0F9419}</a:tableStyleId>
              </a:tblPr>
              <a:tblGrid>
                <a:gridCol w="3439847">
                  <a:extLst>
                    <a:ext uri="{9D8B030D-6E8A-4147-A177-3AD203B41FA5}">
                      <a16:colId xmlns:a16="http://schemas.microsoft.com/office/drawing/2014/main" val="20000"/>
                    </a:ext>
                  </a:extLst>
                </a:gridCol>
                <a:gridCol w="1572320">
                  <a:extLst>
                    <a:ext uri="{9D8B030D-6E8A-4147-A177-3AD203B41FA5}">
                      <a16:colId xmlns:a16="http://schemas.microsoft.com/office/drawing/2014/main" val="20001"/>
                    </a:ext>
                  </a:extLst>
                </a:gridCol>
                <a:gridCol w="3443899">
                  <a:extLst>
                    <a:ext uri="{9D8B030D-6E8A-4147-A177-3AD203B41FA5}">
                      <a16:colId xmlns:a16="http://schemas.microsoft.com/office/drawing/2014/main" val="20002"/>
                    </a:ext>
                  </a:extLst>
                </a:gridCol>
              </a:tblGrid>
              <a:tr h="772406">
                <a:tc>
                  <a:txBody>
                    <a:bodyPr/>
                    <a:lstStyle/>
                    <a:p>
                      <a:pPr algn="ctr" defTabSz="914400">
                        <a:lnSpc>
                          <a:spcPct val="100000"/>
                        </a:lnSpc>
                        <a:spcBef>
                          <a:spcPts val="0"/>
                        </a:spcBef>
                        <a:tabLst>
                          <a:tab pos="711200" algn="l"/>
                        </a:tabLst>
                        <a:defRPr sz="1800" b="0" i="0" spc="0">
                          <a:solidFill>
                            <a:srgbClr val="000000"/>
                          </a:solidFill>
                        </a:defRPr>
                      </a:pPr>
                      <a:r>
                        <a:rPr b="1">
                          <a:solidFill>
                            <a:srgbClr val="175778"/>
                          </a:solidFill>
                          <a:sym typeface="Book Antiqua"/>
                        </a:rPr>
                        <a:t>Service non fiable  en mode sans connexion</a:t>
                      </a:r>
                    </a:p>
                  </a:txBody>
                  <a:tcPr marL="38100" marR="38100" marT="38100" marB="38100" anchor="ctr" horzOverflow="overflow">
                    <a:lnL w="0">
                      <a:miter lim="400000"/>
                    </a:lnL>
                    <a:lnR w="0">
                      <a:miter lim="400000"/>
                    </a:lnR>
                    <a:lnT w="12700">
                      <a:miter lim="400000"/>
                    </a:lnT>
                  </a:tcPr>
                </a:tc>
                <a:tc>
                  <a:txBody>
                    <a:bodyPr/>
                    <a:lstStyle/>
                    <a:p>
                      <a:pPr algn="ctr" defTabSz="914400">
                        <a:spcBef>
                          <a:spcPts val="100"/>
                        </a:spcBef>
                        <a:tabLst>
                          <a:tab pos="711200" algn="l"/>
                        </a:tabLst>
                        <a:defRPr sz="2000" b="0" i="0" spc="0">
                          <a:solidFill>
                            <a:srgbClr val="175778"/>
                          </a:solidFill>
                          <a:sym typeface="Book Antiqua"/>
                        </a:defRPr>
                      </a:pPr>
                      <a:endParaRPr/>
                    </a:p>
                  </a:txBody>
                  <a:tcPr marL="38100" marR="38100" marT="38100" marB="38100" anchor="ctr" horzOverflow="overflow">
                    <a:lnL w="0">
                      <a:miter lim="400000"/>
                    </a:lnL>
                    <a:lnR w="0">
                      <a:miter lim="400000"/>
                    </a:lnR>
                    <a:lnT w="12700">
                      <a:miter lim="400000"/>
                    </a:lnT>
                  </a:tcPr>
                </a:tc>
                <a:tc>
                  <a:txBody>
                    <a:bodyPr/>
                    <a:lstStyle/>
                    <a:p>
                      <a:pPr algn="ctr" defTabSz="914400">
                        <a:lnSpc>
                          <a:spcPct val="100000"/>
                        </a:lnSpc>
                        <a:spcBef>
                          <a:spcPts val="0"/>
                        </a:spcBef>
                        <a:tabLst>
                          <a:tab pos="711200" algn="l"/>
                        </a:tabLst>
                        <a:defRPr sz="1800" b="0" i="0" spc="0">
                          <a:solidFill>
                            <a:srgbClr val="000000"/>
                          </a:solidFill>
                        </a:defRPr>
                      </a:pPr>
                      <a:r>
                        <a:rPr b="1">
                          <a:solidFill>
                            <a:srgbClr val="175778"/>
                          </a:solidFill>
                          <a:sym typeface="Book Antiqua"/>
                        </a:rPr>
                        <a:t>Service fiable  orienté connexion</a:t>
                      </a:r>
                    </a:p>
                  </a:txBody>
                  <a:tcPr marL="38100" marR="38100" marT="38100" marB="38100" anchor="ctr" horzOverflow="overflow">
                    <a:lnL w="0">
                      <a:miter lim="400000"/>
                    </a:lnL>
                    <a:lnR w="12700">
                      <a:miter lim="400000"/>
                    </a:lnR>
                    <a:lnT w="12700">
                      <a:miter lim="400000"/>
                    </a:lnT>
                  </a:tcPr>
                </a:tc>
                <a:extLst>
                  <a:ext uri="{0D108BD9-81ED-4DB2-BD59-A6C34878D82A}">
                    <a16:rowId xmlns:a16="http://schemas.microsoft.com/office/drawing/2014/main" val="10000"/>
                  </a:ext>
                </a:extLst>
              </a:tr>
              <a:tr h="490546">
                <a:tc>
                  <a:txBody>
                    <a:bodyPr/>
                    <a:lstStyle/>
                    <a:p>
                      <a:pPr algn="ctr" defTabSz="914400">
                        <a:lnSpc>
                          <a:spcPct val="100000"/>
                        </a:lnSpc>
                        <a:spcBef>
                          <a:spcPts val="0"/>
                        </a:spcBef>
                        <a:tabLst>
                          <a:tab pos="711200" algn="l"/>
                        </a:tabLst>
                        <a:defRPr sz="1800" b="0" i="0" spc="0">
                          <a:solidFill>
                            <a:srgbClr val="000000"/>
                          </a:solidFill>
                        </a:defRPr>
                      </a:pPr>
                      <a:r>
                        <a:rPr b="1">
                          <a:solidFill>
                            <a:schemeClr val="accent1">
                              <a:hueOff val="54751"/>
                              <a:satOff val="-1697"/>
                              <a:lumOff val="-18038"/>
                            </a:schemeClr>
                          </a:solidFill>
                          <a:sym typeface="Book Antiqua"/>
                        </a:rPr>
                        <a:t>Mode datagramme</a:t>
                      </a:r>
                    </a:p>
                  </a:txBody>
                  <a:tcPr marL="38100" marR="38100" marT="38100" marB="38100" anchor="ctr" horzOverflow="overflow">
                    <a:lnL w="0">
                      <a:miter lim="400000"/>
                    </a:lnL>
                    <a:lnR w="0">
                      <a:miter lim="400000"/>
                    </a:lnR>
                    <a:lnB w="12700">
                      <a:solidFill>
                        <a:schemeClr val="accent1">
                          <a:hueOff val="228644"/>
                          <a:lumOff val="-9058"/>
                        </a:schemeClr>
                      </a:solidFill>
                      <a:miter lim="400000"/>
                    </a:lnB>
                  </a:tcPr>
                </a:tc>
                <a:tc>
                  <a:txBody>
                    <a:bodyPr/>
                    <a:lstStyle/>
                    <a:p>
                      <a:pPr algn="ctr" defTabSz="914400">
                        <a:lnSpc>
                          <a:spcPct val="100000"/>
                        </a:lnSpc>
                        <a:spcBef>
                          <a:spcPts val="100"/>
                        </a:spcBef>
                        <a:tabLst>
                          <a:tab pos="711200" algn="l"/>
                        </a:tabLst>
                        <a:defRPr sz="2000" b="0" i="0" spc="0">
                          <a:solidFill>
                            <a:schemeClr val="accent1">
                              <a:hueOff val="54751"/>
                              <a:satOff val="-1697"/>
                              <a:lumOff val="-18038"/>
                            </a:schemeClr>
                          </a:solidFill>
                          <a:sym typeface="Book Antiqua"/>
                        </a:defRPr>
                      </a:pPr>
                      <a:endParaRPr/>
                    </a:p>
                  </a:txBody>
                  <a:tcPr marL="38100" marR="38100" marT="38100" marB="38100" anchor="ctr" horzOverflow="overflow">
                    <a:lnL w="0">
                      <a:miter lim="400000"/>
                    </a:lnL>
                    <a:lnR w="0">
                      <a:miter lim="400000"/>
                    </a:lnR>
                    <a:lnB w="12700">
                      <a:solidFill>
                        <a:schemeClr val="accent1">
                          <a:hueOff val="228644"/>
                          <a:lumOff val="-9058"/>
                        </a:schemeClr>
                      </a:solidFill>
                      <a:miter lim="400000"/>
                    </a:lnB>
                  </a:tcPr>
                </a:tc>
                <a:tc>
                  <a:txBody>
                    <a:bodyPr/>
                    <a:lstStyle/>
                    <a:p>
                      <a:pPr algn="ctr" defTabSz="914400">
                        <a:lnSpc>
                          <a:spcPct val="100000"/>
                        </a:lnSpc>
                        <a:spcBef>
                          <a:spcPts val="0"/>
                        </a:spcBef>
                        <a:tabLst>
                          <a:tab pos="711200" algn="l"/>
                        </a:tabLst>
                        <a:defRPr sz="1800" b="0" i="0" spc="0">
                          <a:solidFill>
                            <a:srgbClr val="000000"/>
                          </a:solidFill>
                        </a:defRPr>
                      </a:pPr>
                      <a:r>
                        <a:rPr b="1">
                          <a:solidFill>
                            <a:schemeClr val="accent1">
                              <a:hueOff val="54751"/>
                              <a:satOff val="-1697"/>
                              <a:lumOff val="-18038"/>
                            </a:schemeClr>
                          </a:solidFill>
                          <a:sym typeface="Book Antiqua"/>
                        </a:rPr>
                        <a:t>Circuit virtuel</a:t>
                      </a:r>
                    </a:p>
                  </a:txBody>
                  <a:tcPr marL="38100" marR="38100" marT="38100" marB="38100" anchor="ctr" horzOverflow="overflow">
                    <a:lnL w="0">
                      <a:miter lim="400000"/>
                    </a:lnL>
                    <a:lnR w="12700">
                      <a:miter lim="400000"/>
                    </a:lnR>
                    <a:lnB w="12700">
                      <a:solidFill>
                        <a:schemeClr val="accent1">
                          <a:hueOff val="228644"/>
                          <a:lumOff val="-9058"/>
                        </a:schemeClr>
                      </a:solidFill>
                      <a:miter lim="400000"/>
                    </a:lnB>
                  </a:tcPr>
                </a:tc>
                <a:extLst>
                  <a:ext uri="{0D108BD9-81ED-4DB2-BD59-A6C34878D82A}">
                    <a16:rowId xmlns:a16="http://schemas.microsoft.com/office/drawing/2014/main" val="10001"/>
                  </a:ext>
                </a:extLst>
              </a:tr>
              <a:tr h="1414751">
                <a:tc>
                  <a:txBody>
                    <a:bodyPr/>
                    <a:lstStyle/>
                    <a:p>
                      <a:pPr algn="ctr" defTabSz="914400">
                        <a:lnSpc>
                          <a:spcPct val="100000"/>
                        </a:lnSpc>
                        <a:spcBef>
                          <a:spcPts val="0"/>
                        </a:spcBef>
                        <a:tabLst>
                          <a:tab pos="711200" algn="l"/>
                        </a:tabLst>
                        <a:defRPr sz="1800" b="0" i="0" spc="0">
                          <a:solidFill>
                            <a:srgbClr val="000000"/>
                          </a:solidFill>
                        </a:defRPr>
                      </a:pPr>
                      <a:r>
                        <a:rPr sz="1900">
                          <a:solidFill>
                            <a:schemeClr val="accent1">
                              <a:hueOff val="54751"/>
                              <a:satOff val="-1697"/>
                              <a:lumOff val="-18038"/>
                            </a:schemeClr>
                          </a:solidFill>
                          <a:sym typeface="Book Antiqua"/>
                        </a:rPr>
                        <a:t>Chaque datagramme contient l’adresse de destination et est acheminé indépendamment des autres</a:t>
                      </a:r>
                    </a:p>
                  </a:txBody>
                  <a:tcPr marL="38100" marR="38100" marT="38100" marB="38100" anchor="ctr" horzOverflow="overflow">
                    <a:lnL w="12700">
                      <a:solidFill>
                        <a:schemeClr val="accent1">
                          <a:hueOff val="228644"/>
                          <a:lumOff val="-9058"/>
                        </a:schemeClr>
                      </a:solidFill>
                      <a:miter lim="400000"/>
                    </a:lnL>
                    <a:lnR w="0">
                      <a:solidFill>
                        <a:srgbClr val="000000"/>
                      </a:solidFill>
                      <a:custDash/>
                      <a:miter lim="0"/>
                    </a:lnR>
                    <a:lnT w="12700">
                      <a:solidFill>
                        <a:schemeClr val="accent1">
                          <a:hueOff val="228644"/>
                          <a:lumOff val="-9058"/>
                        </a:schemeClr>
                      </a:solidFill>
                      <a:miter lim="400000"/>
                    </a:lnT>
                    <a:lnB w="12700">
                      <a:solidFill>
                        <a:schemeClr val="accent1">
                          <a:hueOff val="228644"/>
                          <a:lumOff val="-9058"/>
                        </a:schemeClr>
                      </a:solidFill>
                      <a:miter lim="400000"/>
                    </a:lnB>
                  </a:tcPr>
                </a:tc>
                <a:tc>
                  <a:txBody>
                    <a:bodyPr/>
                    <a:lstStyle/>
                    <a:p>
                      <a:pPr algn="ctr" defTabSz="457200">
                        <a:spcBef>
                          <a:spcPts val="0"/>
                        </a:spcBef>
                        <a:defRPr sz="1800" b="0" spc="0">
                          <a:solidFill>
                            <a:srgbClr val="000000"/>
                          </a:solidFill>
                          <a:sym typeface="Book Antiqua"/>
                        </a:defRPr>
                      </a:pPr>
                      <a:r>
                        <a:t>Organisation</a:t>
                      </a:r>
                    </a:p>
                  </a:txBody>
                  <a:tcPr marL="38100" marR="38100" marT="38100" marB="38100" horzOverflow="overflow">
                    <a:lnL w="0">
                      <a:solidFill>
                        <a:srgbClr val="000000"/>
                      </a:solidFill>
                      <a:custDash/>
                      <a:miter lim="0"/>
                    </a:lnL>
                    <a:lnR w="0">
                      <a:solidFill>
                        <a:srgbClr val="000000"/>
                      </a:solidFill>
                      <a:custDash/>
                      <a:miter lim="0"/>
                    </a:lnR>
                    <a:lnT w="12700">
                      <a:solidFill>
                        <a:schemeClr val="accent1">
                          <a:hueOff val="228644"/>
                          <a:lumOff val="-9058"/>
                        </a:schemeClr>
                      </a:solidFill>
                      <a:miter lim="400000"/>
                    </a:lnT>
                    <a:lnB w="12700">
                      <a:solidFill>
                        <a:schemeClr val="accent1">
                          <a:hueOff val="228644"/>
                          <a:lumOff val="-9058"/>
                        </a:schemeClr>
                      </a:solidFill>
                      <a:miter lim="400000"/>
                    </a:lnB>
                    <a:solidFill>
                      <a:srgbClr val="F9F9F9"/>
                    </a:solidFill>
                  </a:tcPr>
                </a:tc>
                <a:tc>
                  <a:txBody>
                    <a:bodyPr/>
                    <a:lstStyle/>
                    <a:p>
                      <a:pPr algn="ctr" defTabSz="914400">
                        <a:spcBef>
                          <a:spcPts val="0"/>
                        </a:spcBef>
                        <a:tabLst>
                          <a:tab pos="711200" algn="l"/>
                        </a:tabLst>
                        <a:defRPr sz="1800" b="0" i="0" spc="0">
                          <a:solidFill>
                            <a:srgbClr val="000000"/>
                          </a:solidFill>
                        </a:defRPr>
                      </a:pPr>
                      <a:r>
                        <a:rPr sz="1900">
                          <a:solidFill>
                            <a:schemeClr val="accent1">
                              <a:hueOff val="54751"/>
                              <a:satOff val="-1697"/>
                              <a:lumOff val="-18038"/>
                            </a:schemeClr>
                          </a:solidFill>
                          <a:sym typeface="Book Antiqua"/>
                        </a:rPr>
                        <a:t>Le CV disparait à la libération de la connexion</a:t>
                      </a:r>
                    </a:p>
                  </a:txBody>
                  <a:tcPr marL="38100" marR="38100" marT="38100" marB="38100" anchor="ctr" horzOverflow="overflow">
                    <a:lnL w="0">
                      <a:solidFill>
                        <a:srgbClr val="000000"/>
                      </a:solidFill>
                      <a:custDash/>
                      <a:miter lim="0"/>
                    </a:lnL>
                    <a:lnR w="12700">
                      <a:solidFill>
                        <a:schemeClr val="accent1">
                          <a:hueOff val="228644"/>
                          <a:lumOff val="-9058"/>
                        </a:schemeClr>
                      </a:solidFill>
                      <a:miter lim="400000"/>
                    </a:lnR>
                    <a:lnT w="12700">
                      <a:solidFill>
                        <a:schemeClr val="accent1">
                          <a:hueOff val="228644"/>
                          <a:lumOff val="-9058"/>
                        </a:schemeClr>
                      </a:solidFill>
                      <a:miter lim="400000"/>
                    </a:lnT>
                    <a:lnB w="12700">
                      <a:solidFill>
                        <a:schemeClr val="accent1">
                          <a:hueOff val="228644"/>
                          <a:lumOff val="-9058"/>
                        </a:schemeClr>
                      </a:solidFill>
                      <a:miter lim="400000"/>
                    </a:lnB>
                  </a:tcPr>
                </a:tc>
                <a:extLst>
                  <a:ext uri="{0D108BD9-81ED-4DB2-BD59-A6C34878D82A}">
                    <a16:rowId xmlns:a16="http://schemas.microsoft.com/office/drawing/2014/main" val="10002"/>
                  </a:ext>
                </a:extLst>
              </a:tr>
              <a:tr h="1129000">
                <a:tc>
                  <a:txBody>
                    <a:bodyPr/>
                    <a:lstStyle/>
                    <a:p>
                      <a:pPr algn="ctr" defTabSz="914400">
                        <a:lnSpc>
                          <a:spcPct val="100000"/>
                        </a:lnSpc>
                        <a:spcBef>
                          <a:spcPts val="0"/>
                        </a:spcBef>
                        <a:tabLst>
                          <a:tab pos="711200" algn="l"/>
                        </a:tabLst>
                        <a:defRPr sz="1800" b="0" i="0" spc="0">
                          <a:solidFill>
                            <a:srgbClr val="000000"/>
                          </a:solidFill>
                        </a:defRPr>
                      </a:pPr>
                      <a:r>
                        <a:rPr sz="1900">
                          <a:solidFill>
                            <a:schemeClr val="accent1">
                              <a:hueOff val="54751"/>
                              <a:satOff val="-1697"/>
                              <a:lumOff val="-18038"/>
                            </a:schemeClr>
                          </a:solidFill>
                          <a:sym typeface="Book Antiqua"/>
                        </a:rPr>
                        <a:t>Chaque routeur maintient  une table de routage (@destination ; ligne de sortie)</a:t>
                      </a:r>
                    </a:p>
                  </a:txBody>
                  <a:tcPr marL="38100" marR="38100" marT="38100" marB="38100" anchor="ctr" horzOverflow="overflow">
                    <a:lnL w="12700">
                      <a:solidFill>
                        <a:schemeClr val="accent1">
                          <a:hueOff val="228644"/>
                          <a:lumOff val="-9058"/>
                        </a:schemeClr>
                      </a:solidFill>
                      <a:miter lim="400000"/>
                    </a:lnL>
                    <a:lnR w="0">
                      <a:solidFill>
                        <a:srgbClr val="000000"/>
                      </a:solidFill>
                      <a:custDash/>
                      <a:miter lim="0"/>
                    </a:lnR>
                    <a:lnT w="12700">
                      <a:solidFill>
                        <a:schemeClr val="accent1">
                          <a:hueOff val="228644"/>
                          <a:lumOff val="-9058"/>
                        </a:schemeClr>
                      </a:solidFill>
                      <a:miter lim="400000"/>
                    </a:lnT>
                    <a:lnB w="12700">
                      <a:solidFill>
                        <a:schemeClr val="accent1">
                          <a:hueOff val="228644"/>
                          <a:lumOff val="-9058"/>
                        </a:schemeClr>
                      </a:solidFill>
                      <a:miter lim="400000"/>
                    </a:lnB>
                  </a:tcPr>
                </a:tc>
                <a:tc>
                  <a:txBody>
                    <a:bodyPr/>
                    <a:lstStyle/>
                    <a:p>
                      <a:pPr algn="ctr" defTabSz="457200">
                        <a:spcBef>
                          <a:spcPts val="0"/>
                        </a:spcBef>
                        <a:defRPr sz="1800" b="0" spc="0">
                          <a:solidFill>
                            <a:srgbClr val="000000"/>
                          </a:solidFill>
                          <a:sym typeface="Book Antiqua"/>
                        </a:defRPr>
                      </a:pPr>
                      <a:r>
                        <a:t>Routage</a:t>
                      </a:r>
                    </a:p>
                  </a:txBody>
                  <a:tcPr marL="38100" marR="38100" marT="38100" marB="38100" horzOverflow="overflow">
                    <a:lnL w="0">
                      <a:solidFill>
                        <a:srgbClr val="000000"/>
                      </a:solidFill>
                      <a:custDash/>
                      <a:miter lim="0"/>
                    </a:lnL>
                    <a:lnR w="0">
                      <a:solidFill>
                        <a:srgbClr val="000000"/>
                      </a:solidFill>
                      <a:custDash/>
                      <a:miter lim="0"/>
                    </a:lnR>
                    <a:lnT w="12700">
                      <a:solidFill>
                        <a:schemeClr val="accent1">
                          <a:hueOff val="228644"/>
                          <a:lumOff val="-9058"/>
                        </a:schemeClr>
                      </a:solidFill>
                      <a:miter lim="400000"/>
                    </a:lnT>
                    <a:lnB w="12700">
                      <a:solidFill>
                        <a:schemeClr val="accent1">
                          <a:hueOff val="228644"/>
                          <a:lumOff val="-9058"/>
                        </a:schemeClr>
                      </a:solidFill>
                      <a:miter lim="400000"/>
                    </a:lnB>
                    <a:solidFill>
                      <a:srgbClr val="F9F9F9"/>
                    </a:solidFill>
                  </a:tcPr>
                </a:tc>
                <a:tc>
                  <a:txBody>
                    <a:bodyPr/>
                    <a:lstStyle/>
                    <a:p>
                      <a:pPr algn="ctr" defTabSz="914400">
                        <a:spcBef>
                          <a:spcPts val="0"/>
                        </a:spcBef>
                        <a:tabLst>
                          <a:tab pos="711200" algn="l"/>
                        </a:tabLst>
                        <a:defRPr sz="1800" b="0" i="0" spc="0">
                          <a:solidFill>
                            <a:srgbClr val="000000"/>
                          </a:solidFill>
                        </a:defRPr>
                      </a:pPr>
                      <a:r>
                        <a:rPr sz="1900">
                          <a:solidFill>
                            <a:schemeClr val="accent1">
                              <a:hueOff val="54751"/>
                              <a:satOff val="-1697"/>
                              <a:lumOff val="-18038"/>
                            </a:schemeClr>
                          </a:solidFill>
                          <a:sym typeface="Book Antiqua"/>
                        </a:rPr>
                        <a:t>Chaque routeur maintient une table de routage (n° CV ; ligne de sortie)</a:t>
                      </a:r>
                    </a:p>
                  </a:txBody>
                  <a:tcPr marL="38100" marR="38100" marT="38100" marB="38100" anchor="ctr" horzOverflow="overflow">
                    <a:lnL w="0">
                      <a:solidFill>
                        <a:srgbClr val="000000"/>
                      </a:solidFill>
                      <a:custDash/>
                      <a:miter lim="0"/>
                    </a:lnL>
                    <a:lnR w="12700">
                      <a:solidFill>
                        <a:schemeClr val="accent1">
                          <a:hueOff val="228644"/>
                          <a:lumOff val="-9058"/>
                        </a:schemeClr>
                      </a:solidFill>
                      <a:miter lim="400000"/>
                    </a:lnR>
                    <a:lnT w="12700">
                      <a:solidFill>
                        <a:schemeClr val="accent1">
                          <a:hueOff val="228644"/>
                          <a:lumOff val="-9058"/>
                        </a:schemeClr>
                      </a:solidFill>
                      <a:miter lim="400000"/>
                    </a:lnT>
                    <a:lnB w="12700">
                      <a:solidFill>
                        <a:schemeClr val="accent1">
                          <a:hueOff val="228644"/>
                          <a:lumOff val="-9058"/>
                        </a:schemeClr>
                      </a:solidFill>
                      <a:miter lim="400000"/>
                    </a:lnB>
                  </a:tcPr>
                </a:tc>
                <a:extLst>
                  <a:ext uri="{0D108BD9-81ED-4DB2-BD59-A6C34878D82A}">
                    <a16:rowId xmlns:a16="http://schemas.microsoft.com/office/drawing/2014/main" val="10003"/>
                  </a:ext>
                </a:extLst>
              </a:tr>
              <a:tr h="980009">
                <a:tc>
                  <a:txBody>
                    <a:bodyPr/>
                    <a:lstStyle/>
                    <a:p>
                      <a:pPr algn="ctr" defTabSz="914400">
                        <a:lnSpc>
                          <a:spcPct val="100000"/>
                        </a:lnSpc>
                        <a:spcBef>
                          <a:spcPts val="0"/>
                        </a:spcBef>
                        <a:tabLst>
                          <a:tab pos="711200" algn="l"/>
                        </a:tabLst>
                        <a:defRPr sz="1800" b="0" i="0" spc="0">
                          <a:solidFill>
                            <a:srgbClr val="000000"/>
                          </a:solidFill>
                        </a:defRPr>
                      </a:pPr>
                      <a:r>
                        <a:rPr sz="2000">
                          <a:solidFill>
                            <a:schemeClr val="accent1">
                              <a:hueOff val="54751"/>
                              <a:satOff val="-1697"/>
                              <a:lumOff val="-18038"/>
                            </a:schemeClr>
                          </a:solidFill>
                          <a:sym typeface="Book Antiqua"/>
                        </a:rPr>
                        <a:t>Adaptatif aux défaillances  et congestions</a:t>
                      </a:r>
                    </a:p>
                  </a:txBody>
                  <a:tcPr marL="38100" marR="38100" marT="38100" marB="38100" anchor="ctr" horzOverflow="overflow">
                    <a:lnL w="12700">
                      <a:solidFill>
                        <a:schemeClr val="accent1">
                          <a:hueOff val="228644"/>
                          <a:lumOff val="-9058"/>
                        </a:schemeClr>
                      </a:solidFill>
                      <a:miter lim="400000"/>
                    </a:lnL>
                    <a:lnR w="0">
                      <a:solidFill>
                        <a:srgbClr val="000000"/>
                      </a:solidFill>
                      <a:custDash/>
                      <a:miter lim="0"/>
                    </a:lnR>
                    <a:lnT w="12700">
                      <a:solidFill>
                        <a:schemeClr val="accent1">
                          <a:hueOff val="228644"/>
                          <a:lumOff val="-9058"/>
                        </a:schemeClr>
                      </a:solidFill>
                      <a:miter lim="400000"/>
                    </a:lnT>
                    <a:lnB w="12700">
                      <a:solidFill>
                        <a:schemeClr val="accent1">
                          <a:hueOff val="228644"/>
                          <a:lumOff val="-9058"/>
                        </a:schemeClr>
                      </a:solidFill>
                      <a:miter lim="400000"/>
                    </a:lnB>
                  </a:tcPr>
                </a:tc>
                <a:tc>
                  <a:txBody>
                    <a:bodyPr/>
                    <a:lstStyle/>
                    <a:p>
                      <a:pPr algn="ctr" defTabSz="457200">
                        <a:spcBef>
                          <a:spcPts val="0"/>
                        </a:spcBef>
                        <a:defRPr sz="1800" b="0" spc="0">
                          <a:solidFill>
                            <a:srgbClr val="000000"/>
                          </a:solidFill>
                          <a:sym typeface="Book Antiqua"/>
                        </a:defRPr>
                      </a:pPr>
                      <a:r>
                        <a:t>Tolérance </a:t>
                      </a:r>
                      <a:br/>
                      <a:r>
                        <a:t>aux pannes</a:t>
                      </a:r>
                    </a:p>
                  </a:txBody>
                  <a:tcPr marL="38100" marR="38100" marT="38100" marB="38100" horzOverflow="overflow">
                    <a:lnL w="0">
                      <a:solidFill>
                        <a:srgbClr val="000000"/>
                      </a:solidFill>
                      <a:custDash/>
                      <a:miter lim="0"/>
                    </a:lnL>
                    <a:lnR w="0">
                      <a:solidFill>
                        <a:srgbClr val="000000"/>
                      </a:solidFill>
                      <a:custDash/>
                      <a:miter lim="0"/>
                    </a:lnR>
                    <a:lnT w="12700">
                      <a:solidFill>
                        <a:schemeClr val="accent1">
                          <a:hueOff val="228644"/>
                          <a:lumOff val="-9058"/>
                        </a:schemeClr>
                      </a:solidFill>
                      <a:miter lim="400000"/>
                    </a:lnT>
                    <a:lnB w="12700">
                      <a:solidFill>
                        <a:schemeClr val="accent1">
                          <a:hueOff val="228644"/>
                          <a:lumOff val="-9058"/>
                        </a:schemeClr>
                      </a:solidFill>
                      <a:miter lim="400000"/>
                    </a:lnB>
                    <a:solidFill>
                      <a:srgbClr val="F9F9F9"/>
                    </a:solidFill>
                  </a:tcPr>
                </a:tc>
                <a:tc>
                  <a:txBody>
                    <a:bodyPr/>
                    <a:lstStyle/>
                    <a:p>
                      <a:pPr algn="ctr" defTabSz="914400">
                        <a:spcBef>
                          <a:spcPts val="0"/>
                        </a:spcBef>
                        <a:tabLst>
                          <a:tab pos="711200" algn="l"/>
                        </a:tabLst>
                        <a:defRPr sz="1800" b="0" i="0" spc="0">
                          <a:solidFill>
                            <a:srgbClr val="000000"/>
                          </a:solidFill>
                        </a:defRPr>
                      </a:pPr>
                      <a:r>
                        <a:rPr sz="2000">
                          <a:solidFill>
                            <a:schemeClr val="accent1">
                              <a:hueOff val="54751"/>
                              <a:satOff val="-1697"/>
                              <a:lumOff val="-18038"/>
                            </a:schemeClr>
                          </a:solidFill>
                          <a:sym typeface="Book Antiqua"/>
                        </a:rPr>
                        <a:t>La défaillance d’une route  =&gt; celle du CV entier</a:t>
                      </a:r>
                    </a:p>
                  </a:txBody>
                  <a:tcPr marL="38100" marR="38100" marT="38100" marB="38100" anchor="ctr" horzOverflow="overflow">
                    <a:lnL w="0">
                      <a:solidFill>
                        <a:srgbClr val="000000"/>
                      </a:solidFill>
                      <a:custDash/>
                      <a:miter lim="0"/>
                    </a:lnL>
                    <a:lnR w="12700">
                      <a:solidFill>
                        <a:schemeClr val="accent1">
                          <a:hueOff val="228644"/>
                          <a:lumOff val="-9058"/>
                        </a:schemeClr>
                      </a:solidFill>
                      <a:miter lim="400000"/>
                    </a:lnR>
                    <a:lnT w="12700">
                      <a:solidFill>
                        <a:schemeClr val="accent1">
                          <a:hueOff val="228644"/>
                          <a:lumOff val="-9058"/>
                        </a:schemeClr>
                      </a:solidFill>
                      <a:miter lim="400000"/>
                    </a:lnT>
                    <a:lnB w="12700">
                      <a:solidFill>
                        <a:schemeClr val="accent1">
                          <a:hueOff val="228644"/>
                          <a:lumOff val="-9058"/>
                        </a:schemeClr>
                      </a:solidFill>
                      <a:miter lim="400000"/>
                    </a:lnB>
                  </a:tcPr>
                </a:tc>
                <a:extLst>
                  <a:ext uri="{0D108BD9-81ED-4DB2-BD59-A6C34878D82A}">
                    <a16:rowId xmlns:a16="http://schemas.microsoft.com/office/drawing/2014/main" val="10004"/>
                  </a:ext>
                </a:extLst>
              </a:tr>
              <a:tr h="804319">
                <a:tc>
                  <a:txBody>
                    <a:bodyPr/>
                    <a:lstStyle/>
                    <a:p>
                      <a:pPr algn="ctr" defTabSz="914400">
                        <a:spcBef>
                          <a:spcPts val="0"/>
                        </a:spcBef>
                        <a:tabLst>
                          <a:tab pos="711200" algn="l"/>
                        </a:tabLst>
                        <a:defRPr sz="1800" b="0" i="0" spc="0">
                          <a:solidFill>
                            <a:srgbClr val="000000"/>
                          </a:solidFill>
                        </a:defRPr>
                      </a:pPr>
                      <a:r>
                        <a:rPr sz="2000">
                          <a:solidFill>
                            <a:schemeClr val="accent1">
                              <a:hueOff val="54751"/>
                              <a:satOff val="-1697"/>
                              <a:lumOff val="-18038"/>
                            </a:schemeClr>
                          </a:solidFill>
                          <a:sym typeface="Book Antiqua"/>
                        </a:rPr>
                        <a:t>Temps d’analyse des  paquets important</a:t>
                      </a:r>
                    </a:p>
                  </a:txBody>
                  <a:tcPr marL="38100" marR="38100" marT="38100" marB="38100" anchor="ctr" horzOverflow="overflow">
                    <a:lnL w="12700">
                      <a:solidFill>
                        <a:schemeClr val="accent1">
                          <a:hueOff val="228644"/>
                          <a:lumOff val="-9058"/>
                        </a:schemeClr>
                      </a:solidFill>
                      <a:miter lim="400000"/>
                    </a:lnL>
                    <a:lnR w="0">
                      <a:solidFill>
                        <a:srgbClr val="000000"/>
                      </a:solidFill>
                      <a:custDash/>
                      <a:miter lim="0"/>
                    </a:lnR>
                    <a:lnT w="12700">
                      <a:solidFill>
                        <a:schemeClr val="accent1">
                          <a:hueOff val="228644"/>
                          <a:lumOff val="-9058"/>
                        </a:schemeClr>
                      </a:solidFill>
                      <a:miter lim="400000"/>
                    </a:lnT>
                    <a:lnB w="12700">
                      <a:solidFill>
                        <a:schemeClr val="accent1">
                          <a:hueOff val="228644"/>
                          <a:lumOff val="-9058"/>
                        </a:schemeClr>
                      </a:solidFill>
                      <a:miter lim="400000"/>
                    </a:lnB>
                  </a:tcPr>
                </a:tc>
                <a:tc>
                  <a:txBody>
                    <a:bodyPr/>
                    <a:lstStyle/>
                    <a:p>
                      <a:pPr algn="ctr" defTabSz="457200">
                        <a:spcBef>
                          <a:spcPts val="0"/>
                        </a:spcBef>
                        <a:defRPr sz="1800" b="0" spc="0">
                          <a:solidFill>
                            <a:srgbClr val="000000"/>
                          </a:solidFill>
                          <a:sym typeface="Book Antiqua"/>
                        </a:defRPr>
                      </a:pPr>
                      <a:r>
                        <a:t>Efficacité</a:t>
                      </a:r>
                    </a:p>
                  </a:txBody>
                  <a:tcPr marL="38100" marR="38100" marT="38100" marB="38100" horzOverflow="overflow">
                    <a:lnL w="0">
                      <a:solidFill>
                        <a:srgbClr val="000000"/>
                      </a:solidFill>
                      <a:custDash/>
                      <a:miter lim="0"/>
                    </a:lnL>
                    <a:lnR w="0">
                      <a:solidFill>
                        <a:srgbClr val="000000"/>
                      </a:solidFill>
                      <a:custDash/>
                      <a:miter lim="0"/>
                    </a:lnR>
                    <a:lnT w="12700">
                      <a:solidFill>
                        <a:schemeClr val="accent1">
                          <a:hueOff val="228644"/>
                          <a:lumOff val="-9058"/>
                        </a:schemeClr>
                      </a:solidFill>
                      <a:miter lim="400000"/>
                    </a:lnT>
                    <a:lnB w="12700">
                      <a:solidFill>
                        <a:schemeClr val="accent1">
                          <a:hueOff val="228644"/>
                          <a:lumOff val="-9058"/>
                        </a:schemeClr>
                      </a:solidFill>
                      <a:miter lim="400000"/>
                    </a:lnB>
                    <a:solidFill>
                      <a:srgbClr val="F9F9F9"/>
                    </a:solidFill>
                  </a:tcPr>
                </a:tc>
                <a:tc>
                  <a:txBody>
                    <a:bodyPr/>
                    <a:lstStyle/>
                    <a:p>
                      <a:pPr algn="ctr" defTabSz="914400">
                        <a:spcBef>
                          <a:spcPts val="0"/>
                        </a:spcBef>
                        <a:tabLst>
                          <a:tab pos="711200" algn="l"/>
                        </a:tabLst>
                        <a:defRPr sz="1800" b="0" i="0" spc="0">
                          <a:solidFill>
                            <a:srgbClr val="000000"/>
                          </a:solidFill>
                        </a:defRPr>
                      </a:pPr>
                      <a:r>
                        <a:rPr sz="2000">
                          <a:solidFill>
                            <a:schemeClr val="accent1">
                              <a:hueOff val="54751"/>
                              <a:satOff val="-1697"/>
                              <a:lumOff val="-18038"/>
                            </a:schemeClr>
                          </a:solidFill>
                          <a:sym typeface="Book Antiqua"/>
                        </a:rPr>
                        <a:t>Analyse des paquets  très rapide</a:t>
                      </a:r>
                    </a:p>
                  </a:txBody>
                  <a:tcPr marL="38100" marR="38100" marT="38100" marB="38100" anchor="ctr" horzOverflow="overflow">
                    <a:lnL w="0">
                      <a:solidFill>
                        <a:srgbClr val="000000"/>
                      </a:solidFill>
                      <a:custDash/>
                      <a:miter lim="0"/>
                    </a:lnL>
                    <a:lnR w="12700">
                      <a:solidFill>
                        <a:schemeClr val="accent1">
                          <a:hueOff val="228644"/>
                          <a:lumOff val="-9058"/>
                        </a:schemeClr>
                      </a:solidFill>
                      <a:miter lim="400000"/>
                    </a:lnR>
                    <a:lnT w="12700">
                      <a:solidFill>
                        <a:schemeClr val="accent1">
                          <a:hueOff val="228644"/>
                          <a:lumOff val="-9058"/>
                        </a:schemeClr>
                      </a:solidFill>
                      <a:miter lim="400000"/>
                    </a:lnT>
                    <a:lnB w="12700">
                      <a:solidFill>
                        <a:schemeClr val="accent1">
                          <a:hueOff val="228644"/>
                          <a:lumOff val="-9058"/>
                        </a:schemeClr>
                      </a:solidFill>
                      <a:miter lim="400000"/>
                    </a:lnB>
                  </a:tcPr>
                </a:tc>
                <a:extLst>
                  <a:ext uri="{0D108BD9-81ED-4DB2-BD59-A6C34878D82A}">
                    <a16:rowId xmlns:a16="http://schemas.microsoft.com/office/drawing/2014/main" val="10005"/>
                  </a:ext>
                </a:extLst>
              </a:tr>
            </a:tbl>
          </a:graphicData>
        </a:graphic>
      </p:graphicFrame>
      <p:sp>
        <p:nvSpPr>
          <p:cNvPr id="1971" name="Grouper"/>
          <p:cNvSpPr txBox="1"/>
          <p:nvPr/>
        </p:nvSpPr>
        <p:spPr>
          <a:xfrm>
            <a:off x="279400" y="13970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1972"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978" name="Grouper"/>
          <p:cNvGrpSpPr/>
          <p:nvPr/>
        </p:nvGrpSpPr>
        <p:grpSpPr>
          <a:xfrm>
            <a:off x="317500" y="1270000"/>
            <a:ext cx="9525000" cy="38100"/>
            <a:chOff x="0" y="0"/>
            <a:chExt cx="9525000" cy="38100"/>
          </a:xfrm>
        </p:grpSpPr>
        <p:sp>
          <p:nvSpPr>
            <p:cNvPr id="1976"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977"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979"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93</a:t>
            </a:fld>
            <a:endParaRPr/>
          </a:p>
        </p:txBody>
      </p:sp>
      <p:sp>
        <p:nvSpPr>
          <p:cNvPr id="1980" name="2 - Algorithme de routag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2 - Algorithme de routage</a:t>
            </a:r>
          </a:p>
        </p:txBody>
      </p:sp>
      <p:sp>
        <p:nvSpPr>
          <p:cNvPr id="1981" name="Chemin : suite de liens et de nœuds intermédiaires parcourus pour aller de la source à la destination dans le réseau…"/>
          <p:cNvSpPr txBox="1">
            <a:spLocks noGrp="1"/>
          </p:cNvSpPr>
          <p:nvPr>
            <p:ph type="body" idx="1"/>
          </p:nvPr>
        </p:nvSpPr>
        <p:spPr>
          <a:xfrm>
            <a:off x="290202" y="1879600"/>
            <a:ext cx="9152724" cy="5475572"/>
          </a:xfrm>
          <a:prstGeom prst="rect">
            <a:avLst/>
          </a:prstGeom>
        </p:spPr>
        <p:txBody>
          <a:bodyPr lIns="25400" tIns="25400" rIns="25400" bIns="25400" anchor="t"/>
          <a:lstStyle/>
          <a:p>
            <a:pPr>
              <a:spcBef>
                <a:spcPts val="1500"/>
              </a:spcBef>
            </a:pPr>
            <a:r>
              <a:rPr b="1"/>
              <a:t>Chemin</a:t>
            </a:r>
            <a:r>
              <a:t> : suite de liens et de nœuds intermédiaires parcourus pour aller de la source à la destination dans le réseau</a:t>
            </a:r>
          </a:p>
          <a:p>
            <a:pPr>
              <a:spcBef>
                <a:spcPts val="1500"/>
              </a:spcBef>
            </a:pPr>
            <a:r>
              <a:t>Un </a:t>
            </a:r>
            <a:r>
              <a:rPr b="1"/>
              <a:t>algorithme de routage</a:t>
            </a:r>
            <a:r>
              <a:t> est la partie du logiciel de réseau responsable du </a:t>
            </a:r>
            <a:r>
              <a:rPr b="1"/>
              <a:t>choix d’une ligne de sortie</a:t>
            </a:r>
            <a:r>
              <a:t> d’un routeur en fonction de la destination d’un paquet entrant</a:t>
            </a:r>
          </a:p>
          <a:p>
            <a:pPr>
              <a:spcBef>
                <a:spcPts val="1500"/>
              </a:spcBef>
            </a:pPr>
            <a:r>
              <a:t>À cette fin, chaque routeur gère </a:t>
            </a:r>
            <a:r>
              <a:rPr b="1"/>
              <a:t>une table de routage</a:t>
            </a:r>
          </a:p>
          <a:p>
            <a:pPr>
              <a:spcBef>
                <a:spcPts val="1500"/>
              </a:spcBef>
            </a:pPr>
            <a:r>
              <a:t>On distingue :</a:t>
            </a:r>
          </a:p>
          <a:p>
            <a:pPr marL="571500" lvl="1" indent="-254000">
              <a:buSzPct val="75000"/>
              <a:buChar char="‣"/>
            </a:pPr>
            <a:r>
              <a:t>Des algorithmes non adaptatifs</a:t>
            </a:r>
          </a:p>
          <a:p>
            <a:pPr marL="889000" lvl="2" indent="-254000">
              <a:buSzPct val="75000"/>
            </a:pPr>
            <a:r>
              <a:t>Le routage est </a:t>
            </a:r>
            <a:r>
              <a:rPr b="1"/>
              <a:t>statique</a:t>
            </a:r>
          </a:p>
          <a:p>
            <a:pPr marL="889000" lvl="2" indent="-254000">
              <a:buSzPct val="75000"/>
            </a:pPr>
            <a:r>
              <a:t>Les routes sont calculées à l’avance</a:t>
            </a:r>
          </a:p>
          <a:p>
            <a:pPr marL="889000" lvl="2" indent="-254000">
              <a:buSzPct val="75000"/>
            </a:pPr>
            <a:r>
              <a:t>Cf. commande </a:t>
            </a:r>
            <a:r>
              <a:rPr b="1"/>
              <a:t>route</a:t>
            </a:r>
            <a:r>
              <a:t> des systèmes Unix et Linux</a:t>
            </a:r>
          </a:p>
          <a:p>
            <a:pPr marL="571500" lvl="1" indent="-254000">
              <a:buSzPct val="75000"/>
              <a:buChar char="‣"/>
            </a:pPr>
            <a:r>
              <a:t>Des algorithmes adaptatifs</a:t>
            </a:r>
          </a:p>
          <a:p>
            <a:pPr marL="889000" lvl="2" indent="-254000">
              <a:buSzPct val="75000"/>
            </a:pPr>
            <a:r>
              <a:t>Le routage est </a:t>
            </a:r>
            <a:r>
              <a:rPr b="1"/>
              <a:t>dynamique</a:t>
            </a:r>
          </a:p>
          <a:p>
            <a:pPr marL="889000" lvl="2" indent="-254000">
              <a:buSzPct val="75000"/>
            </a:pPr>
            <a:r>
              <a:t>Les décisions de routage sont modifiées en fonction de changements (trafic, topologie, etc.)</a:t>
            </a:r>
          </a:p>
        </p:txBody>
      </p:sp>
      <p:sp>
        <p:nvSpPr>
          <p:cNvPr id="1982" name="Définitions ; introduction"/>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Définitions ; introduction</a:t>
            </a:r>
          </a:p>
        </p:txBody>
      </p:sp>
      <p:sp>
        <p:nvSpPr>
          <p:cNvPr id="1983" name="Grouper"/>
          <p:cNvSpPr txBox="1"/>
          <p:nvPr/>
        </p:nvSpPr>
        <p:spPr>
          <a:xfrm>
            <a:off x="279400" y="13970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1984"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1990" name="Grouper"/>
          <p:cNvGrpSpPr/>
          <p:nvPr/>
        </p:nvGrpSpPr>
        <p:grpSpPr>
          <a:xfrm>
            <a:off x="317500" y="1270000"/>
            <a:ext cx="9525000" cy="38100"/>
            <a:chOff x="0" y="0"/>
            <a:chExt cx="9525000" cy="38100"/>
          </a:xfrm>
        </p:grpSpPr>
        <p:sp>
          <p:nvSpPr>
            <p:cNvPr id="1988"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989"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1991"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94</a:t>
            </a:fld>
            <a:endParaRPr/>
          </a:p>
        </p:txBody>
      </p:sp>
      <p:sp>
        <p:nvSpPr>
          <p:cNvPr id="1992" name="2 - Algorithme de routag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2 - Algorithme de routage</a:t>
            </a:r>
          </a:p>
        </p:txBody>
      </p:sp>
      <p:sp>
        <p:nvSpPr>
          <p:cNvPr id="1993" name="La métrique utilisée est une fonction de :…"/>
          <p:cNvSpPr txBox="1">
            <a:spLocks noGrp="1"/>
          </p:cNvSpPr>
          <p:nvPr>
            <p:ph type="body" idx="1"/>
          </p:nvPr>
        </p:nvSpPr>
        <p:spPr>
          <a:xfrm>
            <a:off x="290202" y="1879600"/>
            <a:ext cx="9152724" cy="5475572"/>
          </a:xfrm>
          <a:prstGeom prst="rect">
            <a:avLst/>
          </a:prstGeom>
        </p:spPr>
        <p:txBody>
          <a:bodyPr lIns="25400" tIns="25400" rIns="25400" bIns="25400" anchor="t"/>
          <a:lstStyle/>
          <a:p>
            <a:pPr>
              <a:spcBef>
                <a:spcPts val="1500"/>
              </a:spcBef>
            </a:pPr>
            <a:r>
              <a:t>La </a:t>
            </a:r>
            <a:r>
              <a:rPr b="1"/>
              <a:t>métrique</a:t>
            </a:r>
            <a:r>
              <a:t> utilisée est une fonction de :</a:t>
            </a:r>
          </a:p>
          <a:p>
            <a:pPr marL="571500" lvl="1" indent="-254000">
              <a:buSzPct val="75000"/>
              <a:buChar char="‣"/>
            </a:pPr>
            <a:r>
              <a:t>La distance géographique</a:t>
            </a:r>
          </a:p>
          <a:p>
            <a:pPr marL="571500" lvl="1" indent="-254000">
              <a:buSzPct val="75000"/>
              <a:buChar char="‣"/>
            </a:pPr>
            <a:r>
              <a:t>Le nombre de sauts</a:t>
            </a:r>
          </a:p>
          <a:p>
            <a:pPr marL="571500" lvl="1" indent="-254000">
              <a:buSzPct val="75000"/>
              <a:buChar char="‣"/>
            </a:pPr>
            <a:r>
              <a:t>Le temps d’acheminement (temps de transit + délais d’attente dans les routeurs)</a:t>
            </a:r>
          </a:p>
          <a:p>
            <a:pPr marL="571500" lvl="1" indent="-254000">
              <a:buSzPct val="75000"/>
              <a:buChar char="‣"/>
            </a:pPr>
            <a:r>
              <a:t>Le coût de transport</a:t>
            </a:r>
          </a:p>
          <a:p>
            <a:pPr marL="571500" lvl="1" indent="-254000">
              <a:buSzPct val="75000"/>
              <a:buChar char="‣"/>
            </a:pPr>
            <a:r>
              <a:t>…</a:t>
            </a:r>
          </a:p>
          <a:p>
            <a:pPr marL="571500" lvl="1" indent="-254000">
              <a:buSzPct val="75000"/>
              <a:buChar char="‣"/>
            </a:pPr>
            <a:r>
              <a:t>Ou bien une </a:t>
            </a:r>
            <a:r>
              <a:rPr b="1"/>
              <a:t>fonction pondérée</a:t>
            </a:r>
            <a:r>
              <a:t> de variables ci-dessus</a:t>
            </a:r>
          </a:p>
          <a:p>
            <a:pPr>
              <a:spcBef>
                <a:spcPts val="1500"/>
              </a:spcBef>
            </a:pPr>
            <a:r>
              <a:t>La </a:t>
            </a:r>
            <a:r>
              <a:rPr b="1"/>
              <a:t>table de routage</a:t>
            </a:r>
            <a:r>
              <a:t> est utilisée pour la fonction de </a:t>
            </a:r>
            <a:r>
              <a:rPr b="1"/>
              <a:t>relayage</a:t>
            </a:r>
            <a:r>
              <a:t> de paquets</a:t>
            </a:r>
          </a:p>
          <a:p>
            <a:pPr marL="571500" lvl="1" indent="-254000">
              <a:buSzPct val="75000"/>
              <a:buChar char="‣"/>
            </a:pPr>
            <a:r>
              <a:t>Pour </a:t>
            </a:r>
            <a:r>
              <a:rPr b="1"/>
              <a:t>acheminer</a:t>
            </a:r>
            <a:r>
              <a:t> le paquet vers le prochain saut</a:t>
            </a:r>
          </a:p>
          <a:p>
            <a:pPr marL="571500" lvl="1" indent="-254000">
              <a:buSzPct val="75000"/>
              <a:buChar char="‣"/>
            </a:pPr>
            <a:r>
              <a:t>FIB, </a:t>
            </a:r>
            <a:r>
              <a:rPr i="1"/>
              <a:t>Forwarding Information Base</a:t>
            </a:r>
            <a:r>
              <a:t>, table d’information d’acheminement</a:t>
            </a:r>
          </a:p>
          <a:p>
            <a:pPr>
              <a:spcBef>
                <a:spcPts val="1500"/>
              </a:spcBef>
            </a:pPr>
            <a:r>
              <a:t>RIB, </a:t>
            </a:r>
            <a:r>
              <a:rPr i="1"/>
              <a:t>Routing Information Base</a:t>
            </a:r>
            <a:r>
              <a:t>, table de routage :</a:t>
            </a:r>
          </a:p>
          <a:p>
            <a:pPr marL="571500" lvl="1" indent="-254000">
              <a:buSzPct val="75000"/>
              <a:buChar char="‣"/>
            </a:pPr>
            <a:r>
              <a:t>Permet de </a:t>
            </a:r>
            <a:r>
              <a:rPr b="1"/>
              <a:t>calculer</a:t>
            </a:r>
            <a:r>
              <a:t> et de choisir les chemins</a:t>
            </a:r>
          </a:p>
          <a:p>
            <a:pPr marL="571500" lvl="1" indent="-254000">
              <a:buSzPct val="75000"/>
              <a:buChar char="‣"/>
            </a:pPr>
            <a:r>
              <a:t>RIB est mis à jour par l’algorithme de routage</a:t>
            </a:r>
          </a:p>
          <a:p>
            <a:pPr lvl="1" indent="228600">
              <a:spcBef>
                <a:spcPts val="1500"/>
              </a:spcBef>
              <a:buClrTx/>
              <a:buSzTx/>
              <a:buFontTx/>
              <a:buNone/>
            </a:pPr>
            <a:r>
              <a:t>Voir : </a:t>
            </a:r>
            <a:r>
              <a:rPr u="sng">
                <a:hlinkClick r:id="rId2"/>
              </a:rPr>
              <a:t>https://www.youtube.com/watch?v=EPo7QyB7Yss</a:t>
            </a:r>
          </a:p>
        </p:txBody>
      </p:sp>
      <p:sp>
        <p:nvSpPr>
          <p:cNvPr id="1994" name="Définitions ; introduction"/>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Définitions ; introduction</a:t>
            </a:r>
          </a:p>
        </p:txBody>
      </p:sp>
      <p:sp>
        <p:nvSpPr>
          <p:cNvPr id="1995" name="Grouper"/>
          <p:cNvSpPr txBox="1"/>
          <p:nvPr/>
        </p:nvSpPr>
        <p:spPr>
          <a:xfrm>
            <a:off x="279400" y="13970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1996" name="Internet-transit-3.png" descr="Internet-transit-3.png"/>
          <p:cNvPicPr>
            <a:picLocks noChangeAspect="1"/>
          </p:cNvPicPr>
          <p:nvPr/>
        </p:nvPicPr>
        <p:blipFill>
          <a:blip r:embed="rId3"/>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000" name="Grouper"/>
          <p:cNvGrpSpPr/>
          <p:nvPr/>
        </p:nvGrpSpPr>
        <p:grpSpPr>
          <a:xfrm>
            <a:off x="317500" y="1270000"/>
            <a:ext cx="9525000" cy="38100"/>
            <a:chOff x="0" y="0"/>
            <a:chExt cx="9525000" cy="38100"/>
          </a:xfrm>
        </p:grpSpPr>
        <p:sp>
          <p:nvSpPr>
            <p:cNvPr id="1998"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1999"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001"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95</a:t>
            </a:fld>
            <a:endParaRPr/>
          </a:p>
        </p:txBody>
      </p:sp>
      <p:sp>
        <p:nvSpPr>
          <p:cNvPr id="2002" name="2 - Algorithme de routag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2 - Algorithme de routage</a:t>
            </a:r>
          </a:p>
        </p:txBody>
      </p:sp>
      <p:sp>
        <p:nvSpPr>
          <p:cNvPr id="2003" name="Routage du plus court chemin - Shortest Path Routing…"/>
          <p:cNvSpPr txBox="1">
            <a:spLocks noGrp="1"/>
          </p:cNvSpPr>
          <p:nvPr>
            <p:ph type="body" idx="1"/>
          </p:nvPr>
        </p:nvSpPr>
        <p:spPr>
          <a:xfrm>
            <a:off x="290202" y="1879600"/>
            <a:ext cx="9152724" cy="5475572"/>
          </a:xfrm>
          <a:prstGeom prst="rect">
            <a:avLst/>
          </a:prstGeom>
        </p:spPr>
        <p:txBody>
          <a:bodyPr lIns="25400" tIns="25400" rIns="25400" bIns="25400" anchor="t"/>
          <a:lstStyle/>
          <a:p>
            <a:pPr>
              <a:spcBef>
                <a:spcPts val="1500"/>
              </a:spcBef>
            </a:pPr>
            <a:r>
              <a:rPr b="1"/>
              <a:t>Routage du plus court chemin</a:t>
            </a:r>
            <a:r>
              <a:t> - </a:t>
            </a:r>
            <a:r>
              <a:rPr i="1"/>
              <a:t>Shortest Path Routing</a:t>
            </a:r>
            <a:br>
              <a:rPr i="1"/>
            </a:br>
            <a:endParaRPr sz="1200"/>
          </a:p>
          <a:p>
            <a:pPr marL="571500" lvl="1" indent="-254000">
              <a:buSzPct val="75000"/>
              <a:buChar char="‣"/>
            </a:pPr>
            <a:r>
              <a:t>Algorithme de </a:t>
            </a:r>
            <a:r>
              <a:rPr b="1"/>
              <a:t>Dijkstra</a:t>
            </a:r>
          </a:p>
          <a:p>
            <a:pPr marL="571500" lvl="1" indent="-254000">
              <a:buSzPct val="75000"/>
              <a:buChar char="‣"/>
            </a:pPr>
            <a:r>
              <a:t>Voir </a:t>
            </a:r>
            <a:r>
              <a:rPr sz="1700" u="sng">
                <a:hlinkClick r:id="rId3"/>
              </a:rPr>
              <a:t>https://licence-math.univ-lyon1.fr/lib/exe/fetch.php?media=gla:dijkstra.pdf</a:t>
            </a:r>
            <a:endParaRPr sz="1700"/>
          </a:p>
          <a:p>
            <a:pPr>
              <a:spcBef>
                <a:spcPts val="0"/>
              </a:spcBef>
            </a:pPr>
            <a:endParaRPr sz="1200"/>
          </a:p>
          <a:p>
            <a:pPr marL="571500" lvl="1" indent="-254000">
              <a:buSzPct val="75000"/>
              <a:buChar char="‣"/>
            </a:pPr>
            <a:r>
              <a:t>Exercice : </a:t>
            </a:r>
          </a:p>
          <a:p>
            <a:pPr marL="571500" lvl="1" indent="-254000">
              <a:buSzPct val="75000"/>
              <a:buChar char="‣"/>
            </a:pPr>
            <a:r>
              <a:t>Voir</a:t>
            </a:r>
            <a:r>
              <a:rPr sz="1700"/>
              <a:t> </a:t>
            </a:r>
            <a:r>
              <a:rPr sz="1700" u="sng">
                <a:hlinkClick r:id="rId4"/>
              </a:rPr>
              <a:t>https://utc505.seancetenante.com/documents/Exercices-UTC505-algorithme-de-Dijkstra.docx</a:t>
            </a:r>
          </a:p>
          <a:p>
            <a:pPr marL="889000" lvl="2" indent="-254000">
              <a:buSzPct val="75000"/>
            </a:pPr>
            <a:r>
              <a:t>Calculer le plus court chemin entre A et G. </a:t>
            </a:r>
          </a:p>
          <a:p>
            <a:pPr marL="1524000" lvl="4" indent="-254000">
              <a:buSzPct val="75000"/>
              <a:defRPr sz="1700"/>
            </a:pPr>
            <a:r>
              <a:t>Par quels nœuds passe ce chemin ?  Quel coût a ce chemin entre A et G ?</a:t>
            </a:r>
          </a:p>
        </p:txBody>
      </p:sp>
      <p:sp>
        <p:nvSpPr>
          <p:cNvPr id="2004" name="Exemples de routage"/>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Exemples de routage</a:t>
            </a:r>
          </a:p>
        </p:txBody>
      </p:sp>
      <p:sp>
        <p:nvSpPr>
          <p:cNvPr id="2005" name="Grouper"/>
          <p:cNvSpPr txBox="1"/>
          <p:nvPr/>
        </p:nvSpPr>
        <p:spPr>
          <a:xfrm>
            <a:off x="279400" y="13970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006" name="Internet-transit-3.png" descr="Internet-transit-3.png"/>
          <p:cNvPicPr>
            <a:picLocks noChangeAspect="1"/>
          </p:cNvPicPr>
          <p:nvPr/>
        </p:nvPicPr>
        <p:blipFill>
          <a:blip r:embed="rId5"/>
          <a:stretch>
            <a:fillRect/>
          </a:stretch>
        </p:blipFill>
        <p:spPr>
          <a:xfrm>
            <a:off x="7082925" y="46153"/>
            <a:ext cx="1316973" cy="921881"/>
          </a:xfrm>
          <a:prstGeom prst="rect">
            <a:avLst/>
          </a:prstGeom>
          <a:ln w="12700">
            <a:miter lim="400000"/>
          </a:ln>
        </p:spPr>
      </p:pic>
      <p:grpSp>
        <p:nvGrpSpPr>
          <p:cNvPr id="2043" name="Grouper"/>
          <p:cNvGrpSpPr/>
          <p:nvPr/>
        </p:nvGrpSpPr>
        <p:grpSpPr>
          <a:xfrm>
            <a:off x="2327792" y="4823888"/>
            <a:ext cx="4328426" cy="2566787"/>
            <a:chOff x="0" y="0"/>
            <a:chExt cx="4328424" cy="2566786"/>
          </a:xfrm>
        </p:grpSpPr>
        <p:sp>
          <p:nvSpPr>
            <p:cNvPr id="2007" name="Cercle"/>
            <p:cNvSpPr/>
            <p:nvPr/>
          </p:nvSpPr>
          <p:spPr>
            <a:xfrm>
              <a:off x="261819" y="1013481"/>
              <a:ext cx="437239" cy="437238"/>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lgn="ctr" defTabSz="584200">
                <a:lnSpc>
                  <a:spcPct val="100000"/>
                </a:lnSpc>
                <a:spcBef>
                  <a:spcPts val="0"/>
                </a:spcBef>
                <a:defRPr sz="1200" i="0" spc="0">
                  <a:solidFill>
                    <a:srgbClr val="FFFFFF"/>
                  </a:solidFill>
                  <a:latin typeface="Helvetica Neue"/>
                  <a:ea typeface="Helvetica Neue"/>
                  <a:cs typeface="Helvetica Neue"/>
                  <a:sym typeface="Helvetica Neue"/>
                </a:defRPr>
              </a:pPr>
              <a:endParaRPr/>
            </a:p>
          </p:txBody>
        </p:sp>
        <p:sp>
          <p:nvSpPr>
            <p:cNvPr id="2008" name="Cercle"/>
            <p:cNvSpPr/>
            <p:nvPr/>
          </p:nvSpPr>
          <p:spPr>
            <a:xfrm>
              <a:off x="1232099" y="40661"/>
              <a:ext cx="437238" cy="437238"/>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lgn="ctr" defTabSz="584200">
                <a:lnSpc>
                  <a:spcPct val="100000"/>
                </a:lnSpc>
                <a:spcBef>
                  <a:spcPts val="0"/>
                </a:spcBef>
                <a:defRPr sz="1200" i="0" spc="0">
                  <a:solidFill>
                    <a:srgbClr val="FFFFFF"/>
                  </a:solidFill>
                  <a:latin typeface="Helvetica Neue"/>
                  <a:ea typeface="Helvetica Neue"/>
                  <a:cs typeface="Helvetica Neue"/>
                  <a:sym typeface="Helvetica Neue"/>
                </a:defRPr>
              </a:pPr>
              <a:endParaRPr/>
            </a:p>
          </p:txBody>
        </p:sp>
        <p:sp>
          <p:nvSpPr>
            <p:cNvPr id="2009" name="Cercle"/>
            <p:cNvSpPr/>
            <p:nvPr/>
          </p:nvSpPr>
          <p:spPr>
            <a:xfrm>
              <a:off x="1232099" y="1013481"/>
              <a:ext cx="437238" cy="437238"/>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lgn="ctr" defTabSz="584200">
                <a:lnSpc>
                  <a:spcPct val="100000"/>
                </a:lnSpc>
                <a:spcBef>
                  <a:spcPts val="0"/>
                </a:spcBef>
                <a:defRPr sz="1200" i="0" spc="0">
                  <a:solidFill>
                    <a:srgbClr val="FFFFFF"/>
                  </a:solidFill>
                  <a:latin typeface="Helvetica Neue"/>
                  <a:ea typeface="Helvetica Neue"/>
                  <a:cs typeface="Helvetica Neue"/>
                  <a:sym typeface="Helvetica Neue"/>
                </a:defRPr>
              </a:pPr>
              <a:endParaRPr/>
            </a:p>
          </p:txBody>
        </p:sp>
        <p:sp>
          <p:nvSpPr>
            <p:cNvPr id="2010" name="Cercle"/>
            <p:cNvSpPr/>
            <p:nvPr/>
          </p:nvSpPr>
          <p:spPr>
            <a:xfrm>
              <a:off x="2624019" y="1013481"/>
              <a:ext cx="437239" cy="437238"/>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lgn="ctr" defTabSz="584200">
                <a:lnSpc>
                  <a:spcPct val="100000"/>
                </a:lnSpc>
                <a:spcBef>
                  <a:spcPts val="0"/>
                </a:spcBef>
                <a:defRPr sz="1200" i="0" spc="0">
                  <a:solidFill>
                    <a:srgbClr val="FFFFFF"/>
                  </a:solidFill>
                  <a:latin typeface="Helvetica Neue"/>
                  <a:ea typeface="Helvetica Neue"/>
                  <a:cs typeface="Helvetica Neue"/>
                  <a:sym typeface="Helvetica Neue"/>
                </a:defRPr>
              </a:pPr>
              <a:endParaRPr/>
            </a:p>
          </p:txBody>
        </p:sp>
        <p:sp>
          <p:nvSpPr>
            <p:cNvPr id="2011" name="Cercle"/>
            <p:cNvSpPr/>
            <p:nvPr/>
          </p:nvSpPr>
          <p:spPr>
            <a:xfrm>
              <a:off x="1232099" y="1986301"/>
              <a:ext cx="437238" cy="437238"/>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lgn="ctr" defTabSz="584200">
                <a:lnSpc>
                  <a:spcPct val="100000"/>
                </a:lnSpc>
                <a:spcBef>
                  <a:spcPts val="0"/>
                </a:spcBef>
                <a:defRPr sz="1200" i="0" spc="0">
                  <a:solidFill>
                    <a:srgbClr val="FFFFFF"/>
                  </a:solidFill>
                  <a:latin typeface="Helvetica Neue"/>
                  <a:ea typeface="Helvetica Neue"/>
                  <a:cs typeface="Helvetica Neue"/>
                  <a:sym typeface="Helvetica Neue"/>
                </a:defRPr>
              </a:pPr>
              <a:endParaRPr/>
            </a:p>
          </p:txBody>
        </p:sp>
        <p:sp>
          <p:nvSpPr>
            <p:cNvPr id="2012" name="Cercle"/>
            <p:cNvSpPr/>
            <p:nvPr/>
          </p:nvSpPr>
          <p:spPr>
            <a:xfrm>
              <a:off x="2624019" y="1986301"/>
              <a:ext cx="437239" cy="437238"/>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lgn="ctr" defTabSz="584200">
                <a:lnSpc>
                  <a:spcPct val="100000"/>
                </a:lnSpc>
                <a:spcBef>
                  <a:spcPts val="0"/>
                </a:spcBef>
                <a:defRPr sz="1200" i="0" spc="0">
                  <a:solidFill>
                    <a:srgbClr val="FFFFFF"/>
                  </a:solidFill>
                  <a:latin typeface="Helvetica Neue"/>
                  <a:ea typeface="Helvetica Neue"/>
                  <a:cs typeface="Helvetica Neue"/>
                  <a:sym typeface="Helvetica Neue"/>
                </a:defRPr>
              </a:pPr>
              <a:endParaRPr/>
            </a:p>
          </p:txBody>
        </p:sp>
        <p:sp>
          <p:nvSpPr>
            <p:cNvPr id="2013" name="Cercle"/>
            <p:cNvSpPr/>
            <p:nvPr/>
          </p:nvSpPr>
          <p:spPr>
            <a:xfrm>
              <a:off x="3878488" y="1022261"/>
              <a:ext cx="437238" cy="437238"/>
            </a:xfrm>
            <a:prstGeom prst="ellipse">
              <a:avLst/>
            </a:prstGeom>
            <a:noFill/>
            <a:ln w="25400" cap="flat">
              <a:solidFill>
                <a:srgbClr val="000000"/>
              </a:solidFill>
              <a:prstDash val="solid"/>
              <a:miter lim="400000"/>
            </a:ln>
            <a:effectLst/>
          </p:spPr>
          <p:txBody>
            <a:bodyPr wrap="square" lIns="50800" tIns="50800" rIns="50800" bIns="50800" numCol="1" anchor="ctr">
              <a:noAutofit/>
            </a:bodyPr>
            <a:lstStyle/>
            <a:p>
              <a:pPr algn="ctr" defTabSz="584200">
                <a:lnSpc>
                  <a:spcPct val="100000"/>
                </a:lnSpc>
                <a:spcBef>
                  <a:spcPts val="0"/>
                </a:spcBef>
                <a:defRPr sz="1200" i="0" spc="0">
                  <a:solidFill>
                    <a:srgbClr val="FFFFFF"/>
                  </a:solidFill>
                  <a:latin typeface="Helvetica Neue"/>
                  <a:ea typeface="Helvetica Neue"/>
                  <a:cs typeface="Helvetica Neue"/>
                  <a:sym typeface="Helvetica Neue"/>
                </a:defRPr>
              </a:pPr>
              <a:endParaRPr/>
            </a:p>
          </p:txBody>
        </p:sp>
        <p:sp>
          <p:nvSpPr>
            <p:cNvPr id="2014" name="A"/>
            <p:cNvSpPr txBox="1"/>
            <p:nvPr/>
          </p:nvSpPr>
          <p:spPr>
            <a:xfrm>
              <a:off x="0" y="1206699"/>
              <a:ext cx="432000" cy="432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900" i="0" spc="0">
                  <a:solidFill>
                    <a:srgbClr val="000000"/>
                  </a:solidFill>
                  <a:latin typeface="Helvetica Neue"/>
                  <a:ea typeface="Helvetica Neue"/>
                  <a:cs typeface="Helvetica Neue"/>
                  <a:sym typeface="Helvetica Neue"/>
                </a:defRPr>
              </a:lvl1pPr>
            </a:lstStyle>
            <a:p>
              <a:r>
                <a:t>A</a:t>
              </a:r>
            </a:p>
          </p:txBody>
        </p:sp>
        <p:sp>
          <p:nvSpPr>
            <p:cNvPr id="2015" name="B"/>
            <p:cNvSpPr txBox="1"/>
            <p:nvPr/>
          </p:nvSpPr>
          <p:spPr>
            <a:xfrm>
              <a:off x="899995" y="0"/>
              <a:ext cx="432001" cy="432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900" i="0" spc="0">
                  <a:solidFill>
                    <a:srgbClr val="000000"/>
                  </a:solidFill>
                  <a:latin typeface="Helvetica Neue"/>
                  <a:ea typeface="Helvetica Neue"/>
                  <a:cs typeface="Helvetica Neue"/>
                  <a:sym typeface="Helvetica Neue"/>
                </a:defRPr>
              </a:lvl1pPr>
            </a:lstStyle>
            <a:p>
              <a:r>
                <a:t>B</a:t>
              </a:r>
            </a:p>
          </p:txBody>
        </p:sp>
        <p:sp>
          <p:nvSpPr>
            <p:cNvPr id="2016" name="C"/>
            <p:cNvSpPr txBox="1"/>
            <p:nvPr/>
          </p:nvSpPr>
          <p:spPr>
            <a:xfrm>
              <a:off x="899995" y="1150620"/>
              <a:ext cx="432001" cy="432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900" i="0" spc="0">
                  <a:solidFill>
                    <a:srgbClr val="000000"/>
                  </a:solidFill>
                  <a:latin typeface="Helvetica Neue"/>
                  <a:ea typeface="Helvetica Neue"/>
                  <a:cs typeface="Helvetica Neue"/>
                  <a:sym typeface="Helvetica Neue"/>
                </a:defRPr>
              </a:lvl1pPr>
            </a:lstStyle>
            <a:p>
              <a:r>
                <a:t>C</a:t>
              </a:r>
            </a:p>
          </p:txBody>
        </p:sp>
        <p:sp>
          <p:nvSpPr>
            <p:cNvPr id="2017" name="D"/>
            <p:cNvSpPr txBox="1"/>
            <p:nvPr/>
          </p:nvSpPr>
          <p:spPr>
            <a:xfrm>
              <a:off x="899995" y="1988920"/>
              <a:ext cx="432001" cy="432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900" i="0" spc="0">
                  <a:solidFill>
                    <a:srgbClr val="000000"/>
                  </a:solidFill>
                  <a:latin typeface="Helvetica Neue"/>
                  <a:ea typeface="Helvetica Neue"/>
                  <a:cs typeface="Helvetica Neue"/>
                  <a:sym typeface="Helvetica Neue"/>
                </a:defRPr>
              </a:lvl1pPr>
            </a:lstStyle>
            <a:p>
              <a:r>
                <a:t>D</a:t>
              </a:r>
            </a:p>
          </p:txBody>
        </p:sp>
        <p:sp>
          <p:nvSpPr>
            <p:cNvPr id="2018" name="E"/>
            <p:cNvSpPr txBox="1"/>
            <p:nvPr/>
          </p:nvSpPr>
          <p:spPr>
            <a:xfrm>
              <a:off x="2341879" y="1232099"/>
              <a:ext cx="432001" cy="432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900" i="0" spc="0">
                  <a:solidFill>
                    <a:srgbClr val="000000"/>
                  </a:solidFill>
                  <a:latin typeface="Helvetica Neue"/>
                  <a:ea typeface="Helvetica Neue"/>
                  <a:cs typeface="Helvetica Neue"/>
                  <a:sym typeface="Helvetica Neue"/>
                </a:defRPr>
              </a:lvl1pPr>
            </a:lstStyle>
            <a:p>
              <a:r>
                <a:t>E</a:t>
              </a:r>
            </a:p>
          </p:txBody>
        </p:sp>
        <p:sp>
          <p:nvSpPr>
            <p:cNvPr id="2019" name="F"/>
            <p:cNvSpPr txBox="1"/>
            <p:nvPr/>
          </p:nvSpPr>
          <p:spPr>
            <a:xfrm>
              <a:off x="2951780" y="1988920"/>
              <a:ext cx="432001" cy="432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900" i="0" spc="0">
                  <a:solidFill>
                    <a:srgbClr val="000000"/>
                  </a:solidFill>
                  <a:latin typeface="Helvetica Neue"/>
                  <a:ea typeface="Helvetica Neue"/>
                  <a:cs typeface="Helvetica Neue"/>
                  <a:sym typeface="Helvetica Neue"/>
                </a:defRPr>
              </a:lvl1pPr>
            </a:lstStyle>
            <a:p>
              <a:r>
                <a:t>F</a:t>
              </a:r>
            </a:p>
          </p:txBody>
        </p:sp>
        <p:sp>
          <p:nvSpPr>
            <p:cNvPr id="2020" name="G"/>
            <p:cNvSpPr txBox="1"/>
            <p:nvPr/>
          </p:nvSpPr>
          <p:spPr>
            <a:xfrm>
              <a:off x="3896424" y="660377"/>
              <a:ext cx="432001" cy="432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900" i="0" spc="0">
                  <a:solidFill>
                    <a:srgbClr val="000000"/>
                  </a:solidFill>
                  <a:latin typeface="Helvetica Neue"/>
                  <a:ea typeface="Helvetica Neue"/>
                  <a:cs typeface="Helvetica Neue"/>
                  <a:sym typeface="Helvetica Neue"/>
                </a:defRPr>
              </a:lvl1pPr>
            </a:lstStyle>
            <a:p>
              <a:r>
                <a:t>G</a:t>
              </a:r>
            </a:p>
          </p:txBody>
        </p:sp>
        <p:sp>
          <p:nvSpPr>
            <p:cNvPr id="2021" name="Ligne"/>
            <p:cNvSpPr/>
            <p:nvPr/>
          </p:nvSpPr>
          <p:spPr>
            <a:xfrm flipV="1">
              <a:off x="626989" y="374663"/>
              <a:ext cx="679607" cy="684518"/>
            </a:xfrm>
            <a:prstGeom prst="line">
              <a:avLst/>
            </a:prstGeom>
            <a:noFill/>
            <a:ln w="25400" cap="flat">
              <a:solidFill>
                <a:srgbClr val="07AED5"/>
              </a:solidFill>
              <a:prstDash val="solid"/>
              <a:miter lim="400000"/>
              <a:tailEnd type="triangle" w="med" len="med"/>
            </a:ln>
            <a:effectLst/>
          </p:spPr>
          <p:txBody>
            <a:bodyPr wrap="square" lIns="50800" tIns="50800" rIns="50800" bIns="50800" numCol="1" anchor="t">
              <a:noAutofit/>
            </a:bodyPr>
            <a:lstStyle/>
            <a:p>
              <a:pPr defTabSz="457200">
                <a:lnSpc>
                  <a:spcPct val="100000"/>
                </a:lnSpc>
                <a:spcBef>
                  <a:spcPts val="0"/>
                </a:spcBef>
                <a:defRPr sz="1100" b="0" i="0" spc="0">
                  <a:solidFill>
                    <a:srgbClr val="000000"/>
                  </a:solidFill>
                  <a:latin typeface="Helvetica Neue"/>
                  <a:ea typeface="Helvetica Neue"/>
                  <a:cs typeface="Helvetica Neue"/>
                  <a:sym typeface="Helvetica Neue"/>
                </a:defRPr>
              </a:pPr>
              <a:endParaRPr/>
            </a:p>
          </p:txBody>
        </p:sp>
        <p:sp>
          <p:nvSpPr>
            <p:cNvPr id="2022" name="Ligne"/>
            <p:cNvSpPr/>
            <p:nvPr/>
          </p:nvSpPr>
          <p:spPr>
            <a:xfrm>
              <a:off x="618177" y="1388288"/>
              <a:ext cx="690123" cy="690124"/>
            </a:xfrm>
            <a:prstGeom prst="line">
              <a:avLst/>
            </a:prstGeom>
            <a:noFill/>
            <a:ln w="25400" cap="flat">
              <a:solidFill>
                <a:srgbClr val="07AED5"/>
              </a:solidFill>
              <a:prstDash val="solid"/>
              <a:miter lim="400000"/>
              <a:tailEnd type="triangle" w="med" len="med"/>
            </a:ln>
            <a:effectLst/>
          </p:spPr>
          <p:txBody>
            <a:bodyPr wrap="square" lIns="50800" tIns="50800" rIns="50800" bIns="50800" numCol="1" anchor="t">
              <a:noAutofit/>
            </a:bodyPr>
            <a:lstStyle/>
            <a:p>
              <a:pPr defTabSz="457200">
                <a:lnSpc>
                  <a:spcPct val="100000"/>
                </a:lnSpc>
                <a:spcBef>
                  <a:spcPts val="0"/>
                </a:spcBef>
                <a:defRPr sz="1100" b="0" i="0" spc="0">
                  <a:solidFill>
                    <a:srgbClr val="000000"/>
                  </a:solidFill>
                  <a:latin typeface="Helvetica Neue"/>
                  <a:ea typeface="Helvetica Neue"/>
                  <a:cs typeface="Helvetica Neue"/>
                  <a:sym typeface="Helvetica Neue"/>
                </a:defRPr>
              </a:pPr>
              <a:endParaRPr/>
            </a:p>
          </p:txBody>
        </p:sp>
        <p:sp>
          <p:nvSpPr>
            <p:cNvPr id="2023" name="Ligne"/>
            <p:cNvSpPr/>
            <p:nvPr/>
          </p:nvSpPr>
          <p:spPr>
            <a:xfrm flipH="1">
              <a:off x="1446782" y="488702"/>
              <a:ext cx="1" cy="512080"/>
            </a:xfrm>
            <a:prstGeom prst="line">
              <a:avLst/>
            </a:prstGeom>
            <a:noFill/>
            <a:ln w="25400" cap="flat">
              <a:solidFill>
                <a:srgbClr val="07AED5"/>
              </a:solidFill>
              <a:prstDash val="solid"/>
              <a:miter lim="400000"/>
              <a:tailEnd type="triangle" w="med" len="med"/>
            </a:ln>
            <a:effectLst/>
          </p:spPr>
          <p:txBody>
            <a:bodyPr wrap="square" lIns="50800" tIns="50800" rIns="50800" bIns="50800" numCol="1" anchor="t">
              <a:noAutofit/>
            </a:bodyPr>
            <a:lstStyle/>
            <a:p>
              <a:pPr defTabSz="457200">
                <a:lnSpc>
                  <a:spcPct val="100000"/>
                </a:lnSpc>
                <a:spcBef>
                  <a:spcPts val="0"/>
                </a:spcBef>
                <a:defRPr sz="1100" b="0" i="0" spc="0">
                  <a:solidFill>
                    <a:srgbClr val="000000"/>
                  </a:solidFill>
                  <a:latin typeface="Helvetica Neue"/>
                  <a:ea typeface="Helvetica Neue"/>
                  <a:cs typeface="Helvetica Neue"/>
                  <a:sym typeface="Helvetica Neue"/>
                </a:defRPr>
              </a:pPr>
              <a:endParaRPr/>
            </a:p>
          </p:txBody>
        </p:sp>
        <p:sp>
          <p:nvSpPr>
            <p:cNvPr id="2024" name="Ligne"/>
            <p:cNvSpPr/>
            <p:nvPr/>
          </p:nvSpPr>
          <p:spPr>
            <a:xfrm>
              <a:off x="1626357" y="1351547"/>
              <a:ext cx="1043423" cy="746868"/>
            </a:xfrm>
            <a:prstGeom prst="line">
              <a:avLst/>
            </a:prstGeom>
            <a:noFill/>
            <a:ln w="25400" cap="flat">
              <a:solidFill>
                <a:srgbClr val="07AED5"/>
              </a:solidFill>
              <a:prstDash val="solid"/>
              <a:miter lim="400000"/>
              <a:tailEnd type="triangle" w="med" len="med"/>
            </a:ln>
            <a:effectLst/>
          </p:spPr>
          <p:txBody>
            <a:bodyPr wrap="square" lIns="50800" tIns="50800" rIns="50800" bIns="50800" numCol="1" anchor="t">
              <a:noAutofit/>
            </a:bodyPr>
            <a:lstStyle/>
            <a:p>
              <a:pPr defTabSz="457200">
                <a:lnSpc>
                  <a:spcPct val="100000"/>
                </a:lnSpc>
                <a:spcBef>
                  <a:spcPts val="0"/>
                </a:spcBef>
                <a:defRPr sz="1100" b="0" i="0" spc="0">
                  <a:solidFill>
                    <a:srgbClr val="000000"/>
                  </a:solidFill>
                  <a:latin typeface="Helvetica Neue"/>
                  <a:ea typeface="Helvetica Neue"/>
                  <a:cs typeface="Helvetica Neue"/>
                  <a:sym typeface="Helvetica Neue"/>
                </a:defRPr>
              </a:pPr>
              <a:endParaRPr/>
            </a:p>
          </p:txBody>
        </p:sp>
        <p:sp>
          <p:nvSpPr>
            <p:cNvPr id="2025" name="Ligne"/>
            <p:cNvSpPr/>
            <p:nvPr/>
          </p:nvSpPr>
          <p:spPr>
            <a:xfrm flipV="1">
              <a:off x="1450718" y="1448100"/>
              <a:ext cx="1" cy="530450"/>
            </a:xfrm>
            <a:prstGeom prst="line">
              <a:avLst/>
            </a:prstGeom>
            <a:noFill/>
            <a:ln w="25400" cap="flat">
              <a:solidFill>
                <a:srgbClr val="07AED5"/>
              </a:solidFill>
              <a:prstDash val="solid"/>
              <a:miter lim="400000"/>
              <a:tailEnd type="triangle" w="med" len="med"/>
            </a:ln>
            <a:effectLst/>
          </p:spPr>
          <p:txBody>
            <a:bodyPr wrap="square" lIns="50800" tIns="50800" rIns="50800" bIns="50800" numCol="1" anchor="t">
              <a:noAutofit/>
            </a:bodyPr>
            <a:lstStyle/>
            <a:p>
              <a:pPr defTabSz="457200">
                <a:lnSpc>
                  <a:spcPct val="100000"/>
                </a:lnSpc>
                <a:spcBef>
                  <a:spcPts val="0"/>
                </a:spcBef>
                <a:defRPr sz="1100" b="0" i="0" spc="0">
                  <a:solidFill>
                    <a:srgbClr val="000000"/>
                  </a:solidFill>
                  <a:latin typeface="Helvetica Neue"/>
                  <a:ea typeface="Helvetica Neue"/>
                  <a:cs typeface="Helvetica Neue"/>
                  <a:sym typeface="Helvetica Neue"/>
                </a:defRPr>
              </a:pPr>
              <a:endParaRPr/>
            </a:p>
          </p:txBody>
        </p:sp>
        <p:sp>
          <p:nvSpPr>
            <p:cNvPr id="2026" name="Ligne"/>
            <p:cNvSpPr/>
            <p:nvPr/>
          </p:nvSpPr>
          <p:spPr>
            <a:xfrm flipV="1">
              <a:off x="1665617" y="2207669"/>
              <a:ext cx="978863" cy="6232"/>
            </a:xfrm>
            <a:prstGeom prst="line">
              <a:avLst/>
            </a:prstGeom>
            <a:noFill/>
            <a:ln w="25400" cap="flat">
              <a:solidFill>
                <a:srgbClr val="07AED5"/>
              </a:solidFill>
              <a:prstDash val="solid"/>
              <a:miter lim="400000"/>
              <a:tailEnd type="triangle" w="med" len="med"/>
            </a:ln>
            <a:effectLst/>
          </p:spPr>
          <p:txBody>
            <a:bodyPr wrap="square" lIns="50800" tIns="50800" rIns="50800" bIns="50800" numCol="1" anchor="t">
              <a:noAutofit/>
            </a:bodyPr>
            <a:lstStyle/>
            <a:p>
              <a:pPr defTabSz="457200">
                <a:lnSpc>
                  <a:spcPct val="100000"/>
                </a:lnSpc>
                <a:spcBef>
                  <a:spcPts val="0"/>
                </a:spcBef>
                <a:defRPr sz="1100" b="0" i="0" spc="0">
                  <a:solidFill>
                    <a:srgbClr val="000000"/>
                  </a:solidFill>
                  <a:latin typeface="Helvetica Neue"/>
                  <a:ea typeface="Helvetica Neue"/>
                  <a:cs typeface="Helvetica Neue"/>
                  <a:sym typeface="Helvetica Neue"/>
                </a:defRPr>
              </a:pPr>
              <a:endParaRPr/>
            </a:p>
          </p:txBody>
        </p:sp>
        <p:sp>
          <p:nvSpPr>
            <p:cNvPr id="2027" name="Ligne"/>
            <p:cNvSpPr/>
            <p:nvPr/>
          </p:nvSpPr>
          <p:spPr>
            <a:xfrm flipV="1">
              <a:off x="1682117" y="1246642"/>
              <a:ext cx="978863" cy="6232"/>
            </a:xfrm>
            <a:prstGeom prst="line">
              <a:avLst/>
            </a:prstGeom>
            <a:noFill/>
            <a:ln w="25400" cap="flat">
              <a:solidFill>
                <a:srgbClr val="07AED5"/>
              </a:solidFill>
              <a:prstDash val="solid"/>
              <a:miter lim="400000"/>
              <a:tailEnd type="triangle" w="med" len="med"/>
            </a:ln>
            <a:effectLst/>
          </p:spPr>
          <p:txBody>
            <a:bodyPr wrap="square" lIns="50800" tIns="50800" rIns="50800" bIns="50800" numCol="1" anchor="t">
              <a:noAutofit/>
            </a:bodyPr>
            <a:lstStyle/>
            <a:p>
              <a:pPr defTabSz="457200">
                <a:lnSpc>
                  <a:spcPct val="100000"/>
                </a:lnSpc>
                <a:spcBef>
                  <a:spcPts val="0"/>
                </a:spcBef>
                <a:defRPr sz="1100" b="0" i="0" spc="0">
                  <a:solidFill>
                    <a:srgbClr val="000000"/>
                  </a:solidFill>
                  <a:latin typeface="Helvetica Neue"/>
                  <a:ea typeface="Helvetica Neue"/>
                  <a:cs typeface="Helvetica Neue"/>
                  <a:sym typeface="Helvetica Neue"/>
                </a:defRPr>
              </a:pPr>
              <a:endParaRPr/>
            </a:p>
          </p:txBody>
        </p:sp>
        <p:sp>
          <p:nvSpPr>
            <p:cNvPr id="2028" name="Ligne"/>
            <p:cNvSpPr/>
            <p:nvPr/>
          </p:nvSpPr>
          <p:spPr>
            <a:xfrm flipV="1">
              <a:off x="3074037" y="1233189"/>
              <a:ext cx="801832" cy="4366"/>
            </a:xfrm>
            <a:prstGeom prst="line">
              <a:avLst/>
            </a:prstGeom>
            <a:noFill/>
            <a:ln w="25400" cap="flat">
              <a:solidFill>
                <a:srgbClr val="07AED5"/>
              </a:solidFill>
              <a:prstDash val="solid"/>
              <a:miter lim="400000"/>
              <a:tailEnd type="triangle" w="med" len="med"/>
            </a:ln>
            <a:effectLst/>
          </p:spPr>
          <p:txBody>
            <a:bodyPr wrap="square" lIns="50800" tIns="50800" rIns="50800" bIns="50800" numCol="1" anchor="t">
              <a:noAutofit/>
            </a:bodyPr>
            <a:lstStyle/>
            <a:p>
              <a:pPr defTabSz="457200">
                <a:lnSpc>
                  <a:spcPct val="100000"/>
                </a:lnSpc>
                <a:spcBef>
                  <a:spcPts val="0"/>
                </a:spcBef>
                <a:defRPr sz="1100" b="0" i="0" spc="0">
                  <a:solidFill>
                    <a:srgbClr val="000000"/>
                  </a:solidFill>
                  <a:latin typeface="Helvetica Neue"/>
                  <a:ea typeface="Helvetica Neue"/>
                  <a:cs typeface="Helvetica Neue"/>
                  <a:sym typeface="Helvetica Neue"/>
                </a:defRPr>
              </a:pPr>
              <a:endParaRPr/>
            </a:p>
          </p:txBody>
        </p:sp>
        <p:sp>
          <p:nvSpPr>
            <p:cNvPr id="2029" name="Ligne"/>
            <p:cNvSpPr/>
            <p:nvPr/>
          </p:nvSpPr>
          <p:spPr>
            <a:xfrm flipV="1">
              <a:off x="3020940" y="1389108"/>
              <a:ext cx="914923" cy="668884"/>
            </a:xfrm>
            <a:prstGeom prst="line">
              <a:avLst/>
            </a:prstGeom>
            <a:noFill/>
            <a:ln w="25400" cap="flat">
              <a:solidFill>
                <a:srgbClr val="07AED5"/>
              </a:solidFill>
              <a:prstDash val="solid"/>
              <a:miter lim="400000"/>
              <a:tailEnd type="triangle" w="med" len="med"/>
            </a:ln>
            <a:effectLst/>
          </p:spPr>
          <p:txBody>
            <a:bodyPr wrap="square" lIns="50800" tIns="50800" rIns="50800" bIns="50800" numCol="1" anchor="t">
              <a:noAutofit/>
            </a:bodyPr>
            <a:lstStyle/>
            <a:p>
              <a:pPr defTabSz="457200">
                <a:lnSpc>
                  <a:spcPct val="100000"/>
                </a:lnSpc>
                <a:spcBef>
                  <a:spcPts val="0"/>
                </a:spcBef>
                <a:defRPr sz="1100" b="0" i="0" spc="0">
                  <a:solidFill>
                    <a:srgbClr val="000000"/>
                  </a:solidFill>
                  <a:latin typeface="Helvetica Neue"/>
                  <a:ea typeface="Helvetica Neue"/>
                  <a:cs typeface="Helvetica Neue"/>
                  <a:sym typeface="Helvetica Neue"/>
                </a:defRPr>
              </a:pPr>
              <a:endParaRPr/>
            </a:p>
          </p:txBody>
        </p:sp>
        <p:sp>
          <p:nvSpPr>
            <p:cNvPr id="2030" name="Ligne"/>
            <p:cNvSpPr/>
            <p:nvPr/>
          </p:nvSpPr>
          <p:spPr>
            <a:xfrm>
              <a:off x="2836276" y="1460724"/>
              <a:ext cx="1" cy="533929"/>
            </a:xfrm>
            <a:prstGeom prst="line">
              <a:avLst/>
            </a:prstGeom>
            <a:noFill/>
            <a:ln w="25400" cap="flat">
              <a:solidFill>
                <a:srgbClr val="07AED5"/>
              </a:solidFill>
              <a:prstDash val="solid"/>
              <a:miter lim="400000"/>
              <a:tailEnd type="triangle" w="med" len="med"/>
            </a:ln>
            <a:effectLst/>
          </p:spPr>
          <p:txBody>
            <a:bodyPr wrap="square" lIns="50800" tIns="50800" rIns="50800" bIns="50800" numCol="1" anchor="t">
              <a:noAutofit/>
            </a:bodyPr>
            <a:lstStyle/>
            <a:p>
              <a:pPr defTabSz="457200">
                <a:lnSpc>
                  <a:spcPct val="100000"/>
                </a:lnSpc>
                <a:spcBef>
                  <a:spcPts val="0"/>
                </a:spcBef>
                <a:defRPr sz="1100" b="0" i="0" spc="0">
                  <a:solidFill>
                    <a:srgbClr val="000000"/>
                  </a:solidFill>
                  <a:latin typeface="Helvetica Neue"/>
                  <a:ea typeface="Helvetica Neue"/>
                  <a:cs typeface="Helvetica Neue"/>
                  <a:sym typeface="Helvetica Neue"/>
                </a:defRPr>
              </a:pPr>
              <a:endParaRPr/>
            </a:p>
          </p:txBody>
        </p:sp>
        <p:sp>
          <p:nvSpPr>
            <p:cNvPr id="2031" name="8"/>
            <p:cNvSpPr txBox="1"/>
            <p:nvPr/>
          </p:nvSpPr>
          <p:spPr>
            <a:xfrm>
              <a:off x="617977" y="431999"/>
              <a:ext cx="432001" cy="432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900" i="0" spc="0">
                  <a:solidFill>
                    <a:srgbClr val="008AB9"/>
                  </a:solidFill>
                  <a:latin typeface="Helvetica Neue"/>
                  <a:ea typeface="Helvetica Neue"/>
                  <a:cs typeface="Helvetica Neue"/>
                  <a:sym typeface="Helvetica Neue"/>
                </a:defRPr>
              </a:lvl1pPr>
            </a:lstStyle>
            <a:p>
              <a:r>
                <a:t>8</a:t>
              </a:r>
            </a:p>
          </p:txBody>
        </p:sp>
        <p:sp>
          <p:nvSpPr>
            <p:cNvPr id="2032" name="5"/>
            <p:cNvSpPr txBox="1"/>
            <p:nvPr/>
          </p:nvSpPr>
          <p:spPr>
            <a:xfrm>
              <a:off x="530286" y="1463418"/>
              <a:ext cx="432001" cy="432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900" i="0" spc="0">
                  <a:solidFill>
                    <a:srgbClr val="008AB9"/>
                  </a:solidFill>
                  <a:latin typeface="Helvetica Neue"/>
                  <a:ea typeface="Helvetica Neue"/>
                  <a:cs typeface="Helvetica Neue"/>
                  <a:sym typeface="Helvetica Neue"/>
                </a:defRPr>
              </a:lvl1pPr>
            </a:lstStyle>
            <a:p>
              <a:r>
                <a:t>5</a:t>
              </a:r>
            </a:p>
          </p:txBody>
        </p:sp>
        <p:sp>
          <p:nvSpPr>
            <p:cNvPr id="2033" name="3"/>
            <p:cNvSpPr txBox="1"/>
            <p:nvPr/>
          </p:nvSpPr>
          <p:spPr>
            <a:xfrm>
              <a:off x="1338779" y="431999"/>
              <a:ext cx="432001" cy="432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900" i="0" spc="0">
                  <a:solidFill>
                    <a:srgbClr val="008AB9"/>
                  </a:solidFill>
                  <a:latin typeface="Helvetica Neue"/>
                  <a:ea typeface="Helvetica Neue"/>
                  <a:cs typeface="Helvetica Neue"/>
                  <a:sym typeface="Helvetica Neue"/>
                </a:defRPr>
              </a:lvl1pPr>
            </a:lstStyle>
            <a:p>
              <a:r>
                <a:t>3</a:t>
              </a:r>
            </a:p>
          </p:txBody>
        </p:sp>
        <p:sp>
          <p:nvSpPr>
            <p:cNvPr id="2034" name="7"/>
            <p:cNvSpPr txBox="1"/>
            <p:nvPr/>
          </p:nvSpPr>
          <p:spPr>
            <a:xfrm>
              <a:off x="1338779" y="1463418"/>
              <a:ext cx="432001" cy="432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900" i="0" spc="0">
                  <a:solidFill>
                    <a:srgbClr val="008AB9"/>
                  </a:solidFill>
                  <a:latin typeface="Helvetica Neue"/>
                  <a:ea typeface="Helvetica Neue"/>
                  <a:cs typeface="Helvetica Neue"/>
                  <a:sym typeface="Helvetica Neue"/>
                </a:defRPr>
              </a:lvl1pPr>
            </a:lstStyle>
            <a:p>
              <a:r>
                <a:t>7</a:t>
              </a:r>
            </a:p>
          </p:txBody>
        </p:sp>
        <p:sp>
          <p:nvSpPr>
            <p:cNvPr id="2035" name="8"/>
            <p:cNvSpPr txBox="1"/>
            <p:nvPr/>
          </p:nvSpPr>
          <p:spPr>
            <a:xfrm>
              <a:off x="1952044" y="1366608"/>
              <a:ext cx="432001" cy="432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900" i="0" spc="0">
                  <a:solidFill>
                    <a:srgbClr val="008AB9"/>
                  </a:solidFill>
                  <a:latin typeface="Helvetica Neue"/>
                  <a:ea typeface="Helvetica Neue"/>
                  <a:cs typeface="Helvetica Neue"/>
                  <a:sym typeface="Helvetica Neue"/>
                </a:defRPr>
              </a:lvl1pPr>
            </a:lstStyle>
            <a:p>
              <a:r>
                <a:t>8</a:t>
              </a:r>
            </a:p>
          </p:txBody>
        </p:sp>
        <p:sp>
          <p:nvSpPr>
            <p:cNvPr id="2036" name="7"/>
            <p:cNvSpPr txBox="1"/>
            <p:nvPr/>
          </p:nvSpPr>
          <p:spPr>
            <a:xfrm>
              <a:off x="3258918" y="1150608"/>
              <a:ext cx="432001" cy="432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900" i="0" spc="0">
                  <a:solidFill>
                    <a:srgbClr val="008AB9"/>
                  </a:solidFill>
                  <a:latin typeface="Helvetica Neue"/>
                  <a:ea typeface="Helvetica Neue"/>
                  <a:cs typeface="Helvetica Neue"/>
                  <a:sym typeface="Helvetica Neue"/>
                </a:defRPr>
              </a:lvl1pPr>
            </a:lstStyle>
            <a:p>
              <a:r>
                <a:t>7</a:t>
              </a:r>
            </a:p>
          </p:txBody>
        </p:sp>
        <p:sp>
          <p:nvSpPr>
            <p:cNvPr id="2037" name="4"/>
            <p:cNvSpPr txBox="1"/>
            <p:nvPr/>
          </p:nvSpPr>
          <p:spPr>
            <a:xfrm>
              <a:off x="1952044" y="876377"/>
              <a:ext cx="432001" cy="432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900" i="0" spc="0">
                  <a:solidFill>
                    <a:srgbClr val="008AB9"/>
                  </a:solidFill>
                  <a:latin typeface="Helvetica Neue"/>
                  <a:ea typeface="Helvetica Neue"/>
                  <a:cs typeface="Helvetica Neue"/>
                  <a:sym typeface="Helvetica Neue"/>
                </a:defRPr>
              </a:lvl1pPr>
            </a:lstStyle>
            <a:p>
              <a:r>
                <a:t>4</a:t>
              </a:r>
            </a:p>
          </p:txBody>
        </p:sp>
        <p:sp>
          <p:nvSpPr>
            <p:cNvPr id="2038" name="2"/>
            <p:cNvSpPr txBox="1"/>
            <p:nvPr/>
          </p:nvSpPr>
          <p:spPr>
            <a:xfrm>
              <a:off x="3258918" y="1679418"/>
              <a:ext cx="432001" cy="432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900" i="0" spc="0">
                  <a:solidFill>
                    <a:srgbClr val="008AB9"/>
                  </a:solidFill>
                  <a:latin typeface="Helvetica Neue"/>
                  <a:ea typeface="Helvetica Neue"/>
                  <a:cs typeface="Helvetica Neue"/>
                  <a:sym typeface="Helvetica Neue"/>
                </a:defRPr>
              </a:lvl1pPr>
            </a:lstStyle>
            <a:p>
              <a:r>
                <a:t>2</a:t>
              </a:r>
            </a:p>
          </p:txBody>
        </p:sp>
        <p:sp>
          <p:nvSpPr>
            <p:cNvPr id="2039" name="2"/>
            <p:cNvSpPr txBox="1"/>
            <p:nvPr/>
          </p:nvSpPr>
          <p:spPr>
            <a:xfrm>
              <a:off x="2735780" y="1448099"/>
              <a:ext cx="432001" cy="432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900" i="0" spc="0">
                  <a:solidFill>
                    <a:srgbClr val="008AB9"/>
                  </a:solidFill>
                  <a:latin typeface="Helvetica Neue"/>
                  <a:ea typeface="Helvetica Neue"/>
                  <a:cs typeface="Helvetica Neue"/>
                  <a:sym typeface="Helvetica Neue"/>
                </a:defRPr>
              </a:lvl1pPr>
            </a:lstStyle>
            <a:p>
              <a:r>
                <a:t>2</a:t>
              </a:r>
            </a:p>
          </p:txBody>
        </p:sp>
        <p:sp>
          <p:nvSpPr>
            <p:cNvPr id="2040" name="Ligne"/>
            <p:cNvSpPr/>
            <p:nvPr/>
          </p:nvSpPr>
          <p:spPr>
            <a:xfrm>
              <a:off x="1669383" y="350936"/>
              <a:ext cx="2266224" cy="720276"/>
            </a:xfrm>
            <a:prstGeom prst="line">
              <a:avLst/>
            </a:prstGeom>
            <a:noFill/>
            <a:ln w="25400" cap="flat">
              <a:solidFill>
                <a:srgbClr val="07AED5"/>
              </a:solidFill>
              <a:prstDash val="solid"/>
              <a:miter lim="400000"/>
              <a:tailEnd type="triangle" w="med" len="med"/>
            </a:ln>
            <a:effectLst/>
          </p:spPr>
          <p:txBody>
            <a:bodyPr wrap="square" lIns="50800" tIns="50800" rIns="50800" bIns="50800" numCol="1" anchor="t">
              <a:noAutofit/>
            </a:bodyPr>
            <a:lstStyle/>
            <a:p>
              <a:pPr defTabSz="457200">
                <a:lnSpc>
                  <a:spcPct val="100000"/>
                </a:lnSpc>
                <a:spcBef>
                  <a:spcPts val="0"/>
                </a:spcBef>
                <a:defRPr sz="1100" b="0" i="0" spc="0">
                  <a:solidFill>
                    <a:srgbClr val="000000"/>
                  </a:solidFill>
                  <a:latin typeface="Helvetica Neue"/>
                  <a:ea typeface="Helvetica Neue"/>
                  <a:cs typeface="Helvetica Neue"/>
                  <a:sym typeface="Helvetica Neue"/>
                </a:defRPr>
              </a:pPr>
              <a:endParaRPr/>
            </a:p>
          </p:txBody>
        </p:sp>
        <p:sp>
          <p:nvSpPr>
            <p:cNvPr id="2041" name="12"/>
            <p:cNvSpPr txBox="1"/>
            <p:nvPr/>
          </p:nvSpPr>
          <p:spPr>
            <a:xfrm>
              <a:off x="2897236" y="431999"/>
              <a:ext cx="432001" cy="432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900" i="0" spc="0">
                  <a:solidFill>
                    <a:srgbClr val="008AB9"/>
                  </a:solidFill>
                  <a:latin typeface="Helvetica Neue"/>
                  <a:ea typeface="Helvetica Neue"/>
                  <a:cs typeface="Helvetica Neue"/>
                  <a:sym typeface="Helvetica Neue"/>
                </a:defRPr>
              </a:lvl1pPr>
            </a:lstStyle>
            <a:p>
              <a:r>
                <a:t>12</a:t>
              </a:r>
            </a:p>
          </p:txBody>
        </p:sp>
        <p:sp>
          <p:nvSpPr>
            <p:cNvPr id="2042" name="7"/>
            <p:cNvSpPr txBox="1"/>
            <p:nvPr/>
          </p:nvSpPr>
          <p:spPr>
            <a:xfrm>
              <a:off x="1952044" y="2134786"/>
              <a:ext cx="432001" cy="432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lnSpc>
                  <a:spcPct val="100000"/>
                </a:lnSpc>
                <a:spcBef>
                  <a:spcPts val="0"/>
                </a:spcBef>
                <a:defRPr sz="1900" i="0" spc="0">
                  <a:solidFill>
                    <a:srgbClr val="008AB9"/>
                  </a:solidFill>
                  <a:latin typeface="Helvetica Neue"/>
                  <a:ea typeface="Helvetica Neue"/>
                  <a:cs typeface="Helvetica Neue"/>
                  <a:sym typeface="Helvetica Neue"/>
                </a:defRPr>
              </a:lvl1pPr>
            </a:lstStyle>
            <a:p>
              <a:r>
                <a:t>7</a:t>
              </a:r>
            </a:p>
          </p:txBody>
        </p:sp>
      </p:gr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049" name="Grouper"/>
          <p:cNvGrpSpPr/>
          <p:nvPr/>
        </p:nvGrpSpPr>
        <p:grpSpPr>
          <a:xfrm>
            <a:off x="317500" y="1270000"/>
            <a:ext cx="9525000" cy="38100"/>
            <a:chOff x="0" y="0"/>
            <a:chExt cx="9525000" cy="38100"/>
          </a:xfrm>
        </p:grpSpPr>
        <p:sp>
          <p:nvSpPr>
            <p:cNvPr id="2047"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048"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050"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96</a:t>
            </a:fld>
            <a:endParaRPr/>
          </a:p>
        </p:txBody>
      </p:sp>
      <p:sp>
        <p:nvSpPr>
          <p:cNvPr id="2051" name="2 - Algorithme de routag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2 - Algorithme de routage</a:t>
            </a:r>
          </a:p>
        </p:txBody>
      </p:sp>
      <p:sp>
        <p:nvSpPr>
          <p:cNvPr id="2052" name="Routage à vecteur de distance - Distance Vector Routing…"/>
          <p:cNvSpPr txBox="1">
            <a:spLocks noGrp="1"/>
          </p:cNvSpPr>
          <p:nvPr>
            <p:ph type="body" idx="1"/>
          </p:nvPr>
        </p:nvSpPr>
        <p:spPr>
          <a:xfrm>
            <a:off x="290202" y="1879600"/>
            <a:ext cx="9152724" cy="5475572"/>
          </a:xfrm>
          <a:prstGeom prst="rect">
            <a:avLst/>
          </a:prstGeom>
        </p:spPr>
        <p:txBody>
          <a:bodyPr lIns="25400" tIns="25400" rIns="25400" bIns="25400" anchor="t"/>
          <a:lstStyle/>
          <a:p>
            <a:pPr>
              <a:spcBef>
                <a:spcPts val="1500"/>
              </a:spcBef>
            </a:pPr>
            <a:r>
              <a:rPr b="1"/>
              <a:t>Routage à vecteur de distance</a:t>
            </a:r>
            <a:r>
              <a:t> - </a:t>
            </a:r>
            <a:r>
              <a:rPr i="1"/>
              <a:t>Distance Vector Routing</a:t>
            </a:r>
          </a:p>
          <a:p>
            <a:pPr marL="571500" lvl="1" indent="-254000">
              <a:buSzPct val="75000"/>
              <a:buChar char="‣"/>
            </a:pPr>
            <a:r>
              <a:t>Ce routage dynamique a été utilisé dans </a:t>
            </a:r>
            <a:r>
              <a:rPr b="1"/>
              <a:t>Arpanet</a:t>
            </a:r>
          </a:p>
          <a:p>
            <a:pPr marL="571500" lvl="1" indent="-254000">
              <a:buSzPct val="75000"/>
              <a:buChar char="‣"/>
            </a:pPr>
            <a:r>
              <a:t>Il reste utilisé avec </a:t>
            </a:r>
            <a:r>
              <a:rPr b="1"/>
              <a:t>RIP</a:t>
            </a:r>
            <a:r>
              <a:t> (</a:t>
            </a:r>
            <a:r>
              <a:rPr i="1"/>
              <a:t>Routing Information Protocol</a:t>
            </a:r>
            <a:r>
              <a:t>)</a:t>
            </a:r>
          </a:p>
          <a:p>
            <a:pPr marL="571500" lvl="1" indent="-254000">
              <a:buSzPct val="75000"/>
              <a:buChar char="‣"/>
            </a:pPr>
            <a:r>
              <a:t>Un vecteur de distance est, pour un routeur R et une destination N connue :</a:t>
            </a:r>
          </a:p>
          <a:p>
            <a:pPr marL="889000" lvl="2" indent="-254000">
              <a:buSzPct val="75000"/>
            </a:pPr>
            <a:r>
              <a:t>V</a:t>
            </a:r>
            <a:r>
              <a:rPr baseline="-5999"/>
              <a:t>RN</a:t>
            </a:r>
            <a:r>
              <a:t> =  [ d</a:t>
            </a:r>
            <a:r>
              <a:rPr baseline="-5999"/>
              <a:t>RN</a:t>
            </a:r>
            <a:r>
              <a:t> ,  L</a:t>
            </a:r>
            <a:r>
              <a:rPr baseline="-5999"/>
              <a:t>RN </a:t>
            </a:r>
            <a:r>
              <a:t>]</a:t>
            </a:r>
            <a:br/>
            <a:r>
              <a:t>avec d</a:t>
            </a:r>
            <a:r>
              <a:rPr baseline="-5999"/>
              <a:t>RN</a:t>
            </a:r>
            <a:r>
              <a:t> : meilleure distance  connue et   L</a:t>
            </a:r>
            <a:r>
              <a:rPr baseline="-5999"/>
              <a:t>RN </a:t>
            </a:r>
            <a:r>
              <a:t>: la ligne pour atteindre N</a:t>
            </a:r>
          </a:p>
          <a:p>
            <a:pPr marL="571500" lvl="1" indent="-254000">
              <a:buSzPct val="75000"/>
              <a:buChar char="‣"/>
            </a:pPr>
            <a:r>
              <a:t>Chaque routeur R du réseau maintient sa table de routage :</a:t>
            </a:r>
          </a:p>
          <a:p>
            <a:pPr marL="889000" lvl="2" indent="-254000">
              <a:buSzPct val="75000"/>
            </a:pPr>
            <a:r>
              <a:t>[ N , V</a:t>
            </a:r>
            <a:r>
              <a:rPr baseline="-5999"/>
              <a:t>RN</a:t>
            </a:r>
            <a:r>
              <a:t> ]</a:t>
            </a:r>
            <a:br/>
            <a:r>
              <a:t>soit [ N , d</a:t>
            </a:r>
            <a:r>
              <a:rPr baseline="-5999"/>
              <a:t>RN</a:t>
            </a:r>
            <a:r>
              <a:t> ,  L</a:t>
            </a:r>
            <a:r>
              <a:rPr baseline="-5999"/>
              <a:t>RN</a:t>
            </a:r>
            <a:r>
              <a:t> ]</a:t>
            </a:r>
          </a:p>
          <a:p>
            <a:pPr marL="889000" lvl="2" indent="-254000">
              <a:buSzPct val="75000"/>
            </a:pPr>
            <a:r>
              <a:t>et la diffuse aux routeurs voisins</a:t>
            </a:r>
          </a:p>
          <a:p>
            <a:pPr marL="571500" lvl="1" indent="-254000">
              <a:buSzPct val="75000"/>
              <a:buChar char="‣"/>
            </a:pPr>
            <a:r>
              <a:t>Chaque nœud R :</a:t>
            </a:r>
          </a:p>
          <a:p>
            <a:pPr marL="889000" lvl="2" indent="-254000">
              <a:buSzPct val="75000"/>
            </a:pPr>
            <a:r>
              <a:t>Apprend ainsi ce que chaque voisin V peut atteindre</a:t>
            </a:r>
          </a:p>
          <a:p>
            <a:pPr marL="889000" lvl="2" indent="-254000">
              <a:buSzPct val="75000"/>
            </a:pPr>
            <a:r>
              <a:t>Met à jour sa propre table :</a:t>
            </a:r>
          </a:p>
          <a:p>
            <a:pPr marL="1524000" lvl="4" indent="-254000">
              <a:buSzPct val="75000"/>
            </a:pPr>
            <a:r>
              <a:t>Ajout d’une entrée si le voisin indique une nouvelle destination</a:t>
            </a:r>
          </a:p>
          <a:p>
            <a:pPr marL="1524000" lvl="4" indent="-254000">
              <a:buSzPct val="75000"/>
            </a:pPr>
            <a:r>
              <a:t>Calcul et comparaison pour les destinations connues</a:t>
            </a:r>
          </a:p>
          <a:p>
            <a:pPr marL="1524000" lvl="4" indent="-254000">
              <a:buSzPct val="75000"/>
            </a:pPr>
            <a:r>
              <a:t>Si    d</a:t>
            </a:r>
            <a:r>
              <a:rPr baseline="-5999"/>
              <a:t>RN  </a:t>
            </a:r>
            <a:r>
              <a:t>&gt;  d</a:t>
            </a:r>
            <a:r>
              <a:rPr baseline="-5999"/>
              <a:t>VN </a:t>
            </a:r>
            <a:r>
              <a:t>+ d</a:t>
            </a:r>
            <a:r>
              <a:rPr baseline="-5999"/>
              <a:t>RV  </a:t>
            </a:r>
            <a:r>
              <a:t>alors l’entrée  [ N , d</a:t>
            </a:r>
            <a:r>
              <a:rPr baseline="-5999"/>
              <a:t>RN</a:t>
            </a:r>
            <a:r>
              <a:t> ,  L</a:t>
            </a:r>
            <a:r>
              <a:rPr baseline="-5999"/>
              <a:t>RN</a:t>
            </a:r>
            <a:r>
              <a:t> ]  est remplacé par [ N , d</a:t>
            </a:r>
            <a:r>
              <a:rPr baseline="-5999"/>
              <a:t>VN </a:t>
            </a:r>
            <a:r>
              <a:t>+ d</a:t>
            </a:r>
            <a:r>
              <a:rPr baseline="-5999"/>
              <a:t>RV</a:t>
            </a:r>
            <a:r>
              <a:t> ,  L</a:t>
            </a:r>
            <a:r>
              <a:rPr baseline="-5999"/>
              <a:t>RV</a:t>
            </a:r>
            <a:r>
              <a:t> ]</a:t>
            </a:r>
          </a:p>
        </p:txBody>
      </p:sp>
      <p:sp>
        <p:nvSpPr>
          <p:cNvPr id="2053" name="Exemples de routage"/>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Exemples de routage</a:t>
            </a:r>
          </a:p>
        </p:txBody>
      </p:sp>
      <p:sp>
        <p:nvSpPr>
          <p:cNvPr id="2054" name="Grouper"/>
          <p:cNvSpPr txBox="1"/>
          <p:nvPr/>
        </p:nvSpPr>
        <p:spPr>
          <a:xfrm>
            <a:off x="279400" y="13970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055"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059" name="Grouper"/>
          <p:cNvGrpSpPr/>
          <p:nvPr/>
        </p:nvGrpSpPr>
        <p:grpSpPr>
          <a:xfrm>
            <a:off x="317500" y="1270000"/>
            <a:ext cx="9525000" cy="38100"/>
            <a:chOff x="0" y="0"/>
            <a:chExt cx="9525000" cy="38100"/>
          </a:xfrm>
        </p:grpSpPr>
        <p:sp>
          <p:nvSpPr>
            <p:cNvPr id="2057"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058"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060"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97</a:t>
            </a:fld>
            <a:endParaRPr/>
          </a:p>
        </p:txBody>
      </p:sp>
      <p:sp>
        <p:nvSpPr>
          <p:cNvPr id="2061" name="2 - Algorithme de routag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2 - Algorithme de routage</a:t>
            </a:r>
          </a:p>
        </p:txBody>
      </p:sp>
      <p:sp>
        <p:nvSpPr>
          <p:cNvPr id="2062" name="Voir www.youtube.com/watch?v=kzablGaqUXM…"/>
          <p:cNvSpPr txBox="1">
            <a:spLocks noGrp="1"/>
          </p:cNvSpPr>
          <p:nvPr>
            <p:ph type="body" idx="1"/>
          </p:nvPr>
        </p:nvSpPr>
        <p:spPr>
          <a:xfrm>
            <a:off x="290202" y="1879600"/>
            <a:ext cx="9152724" cy="5475572"/>
          </a:xfrm>
          <a:prstGeom prst="rect">
            <a:avLst/>
          </a:prstGeom>
        </p:spPr>
        <p:txBody>
          <a:bodyPr lIns="25400" tIns="25400" rIns="25400" bIns="25400" anchor="t"/>
          <a:lstStyle/>
          <a:p>
            <a:pPr marL="571500" lvl="1" indent="-254000">
              <a:buSzPct val="75000"/>
              <a:buChar char="‣"/>
            </a:pPr>
            <a:r>
              <a:t>Voir </a:t>
            </a:r>
            <a:r>
              <a:rPr u="sng">
                <a:solidFill>
                  <a:srgbClr val="1A4291"/>
                </a:solidFill>
                <a:hlinkClick r:id="rId3"/>
              </a:rPr>
              <a:t>www.youtube.com/watch?v=kzablGaqUXM</a:t>
            </a:r>
          </a:p>
          <a:p>
            <a:pPr marL="571500" lvl="1" indent="-254000">
              <a:buSzPct val="75000"/>
              <a:buChar char="‣"/>
            </a:pPr>
            <a:endParaRPr u="sng">
              <a:solidFill>
                <a:srgbClr val="1A4291"/>
              </a:solidFill>
              <a:hlinkClick r:id="rId3"/>
            </a:endParaRPr>
          </a:p>
          <a:p>
            <a:pPr marL="571500" lvl="1" indent="-254000">
              <a:buSzPct val="75000"/>
              <a:buChar char="‣"/>
            </a:pPr>
            <a:r>
              <a:t>Ce routage à vecteur de distance doit être amélioré pour assurer une convergence plus rapide et pour éviter la création de boucle dans le réseau.</a:t>
            </a:r>
          </a:p>
          <a:p>
            <a:pPr marL="571500" lvl="1" indent="-254000">
              <a:buSzPct val="75000"/>
              <a:buChar char="‣"/>
            </a:pPr>
            <a:r>
              <a:t>On utilise pour cela la technique de l’horizon coupé (</a:t>
            </a:r>
            <a:r>
              <a:rPr i="1"/>
              <a:t>Split Horizon</a:t>
            </a:r>
            <a:r>
              <a:t>)</a:t>
            </a:r>
          </a:p>
        </p:txBody>
      </p:sp>
      <p:sp>
        <p:nvSpPr>
          <p:cNvPr id="2063" name="Exemples de routage"/>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Exemples de routage</a:t>
            </a:r>
          </a:p>
        </p:txBody>
      </p:sp>
      <p:sp>
        <p:nvSpPr>
          <p:cNvPr id="2064" name="Grouper"/>
          <p:cNvSpPr txBox="1"/>
          <p:nvPr/>
        </p:nvSpPr>
        <p:spPr>
          <a:xfrm>
            <a:off x="279400" y="13970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065" name="Internet-transit-3.png" descr="Internet-transit-3.png"/>
          <p:cNvPicPr>
            <a:picLocks noChangeAspect="1"/>
          </p:cNvPicPr>
          <p:nvPr/>
        </p:nvPicPr>
        <p:blipFill>
          <a:blip r:embed="rId4"/>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071" name="Grouper"/>
          <p:cNvGrpSpPr/>
          <p:nvPr/>
        </p:nvGrpSpPr>
        <p:grpSpPr>
          <a:xfrm>
            <a:off x="317500" y="1270000"/>
            <a:ext cx="9525000" cy="38100"/>
            <a:chOff x="0" y="0"/>
            <a:chExt cx="9525000" cy="38100"/>
          </a:xfrm>
        </p:grpSpPr>
        <p:sp>
          <p:nvSpPr>
            <p:cNvPr id="2069"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070"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072"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98</a:t>
            </a:fld>
            <a:endParaRPr/>
          </a:p>
        </p:txBody>
      </p:sp>
      <p:sp>
        <p:nvSpPr>
          <p:cNvPr id="2073" name="2 - Algorithme de routag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2 - Algorithme de routage</a:t>
            </a:r>
          </a:p>
        </p:txBody>
      </p:sp>
      <p:sp>
        <p:nvSpPr>
          <p:cNvPr id="2074" name="Routage par information d’état de liens - Link State Routing…"/>
          <p:cNvSpPr txBox="1">
            <a:spLocks noGrp="1"/>
          </p:cNvSpPr>
          <p:nvPr>
            <p:ph type="body" idx="1"/>
          </p:nvPr>
        </p:nvSpPr>
        <p:spPr>
          <a:xfrm>
            <a:off x="290202" y="1879600"/>
            <a:ext cx="9152724" cy="5475572"/>
          </a:xfrm>
          <a:prstGeom prst="rect">
            <a:avLst/>
          </a:prstGeom>
        </p:spPr>
        <p:txBody>
          <a:bodyPr lIns="25400" tIns="25400" rIns="25400" bIns="25400" anchor="t"/>
          <a:lstStyle/>
          <a:p>
            <a:pPr>
              <a:spcBef>
                <a:spcPts val="1500"/>
              </a:spcBef>
            </a:pPr>
            <a:r>
              <a:rPr b="1"/>
              <a:t>Routage par information d’état de liens</a:t>
            </a:r>
            <a:r>
              <a:t> - </a:t>
            </a:r>
            <a:r>
              <a:rPr i="1"/>
              <a:t>Link State Routing</a:t>
            </a:r>
          </a:p>
          <a:p>
            <a:pPr marL="571500" lvl="1" indent="-254000">
              <a:buSzPct val="75000"/>
              <a:buChar char="‣"/>
            </a:pPr>
            <a:r>
              <a:t>Chaque routeur R doit :</a:t>
            </a:r>
          </a:p>
          <a:p>
            <a:pPr marL="889000" lvl="2" indent="-254000">
              <a:buSzPct val="75000"/>
            </a:pPr>
            <a:r>
              <a:t>Découvrir ses voisins ; un voisin V =&gt; un lien R-&gt;V</a:t>
            </a:r>
          </a:p>
          <a:p>
            <a:pPr marL="889000" lvl="2" indent="-254000">
              <a:buSzPct val="75000"/>
            </a:pPr>
            <a:r>
              <a:t>Déterminer la distance de chaque voisin : d</a:t>
            </a:r>
            <a:r>
              <a:rPr baseline="-5999"/>
              <a:t>RV</a:t>
            </a:r>
          </a:p>
          <a:p>
            <a:pPr marL="889000" lvl="2" indent="-254000">
              <a:buSzPct val="75000"/>
            </a:pPr>
            <a:r>
              <a:t>Construire un paquet d’</a:t>
            </a:r>
            <a:r>
              <a:rPr b="1"/>
              <a:t>information d’état de lien</a:t>
            </a:r>
            <a:r>
              <a:t> [ R , V , d</a:t>
            </a:r>
            <a:r>
              <a:rPr baseline="-5999"/>
              <a:t>RV</a:t>
            </a:r>
            <a:r>
              <a:t> ]</a:t>
            </a:r>
          </a:p>
          <a:p>
            <a:pPr marL="889000" lvl="2" indent="-254000">
              <a:buSzPct val="75000"/>
            </a:pPr>
            <a:r>
              <a:t>À chaque changement significatif, R ne diffuse que les modifications d’information d’état de liens qu’il a détecté. La diffusion concerne un sous-réseau nommé aire ou zone (</a:t>
            </a:r>
            <a:r>
              <a:rPr i="1"/>
              <a:t>area</a:t>
            </a:r>
            <a:r>
              <a:t>)</a:t>
            </a:r>
          </a:p>
          <a:p>
            <a:pPr marL="889000" lvl="2" indent="-254000">
              <a:buSzPct val="75000"/>
            </a:pPr>
            <a:r>
              <a:t>Chaque nœud R entretien une table de routage composée de rangées </a:t>
            </a:r>
            <a:br/>
            <a:r>
              <a:t>[ D , V , d</a:t>
            </a:r>
            <a:r>
              <a:rPr baseline="-5999"/>
              <a:t>RD</a:t>
            </a:r>
            <a:r>
              <a:t> ] = Nœud destination, Nœud suivant, coût total</a:t>
            </a:r>
            <a:br/>
            <a:r>
              <a:t>et la réception de paquet d’information d’état de lien implique la mise à jour de la table suivant l’algorithme de Dijkstra</a:t>
            </a:r>
          </a:p>
          <a:p>
            <a:pPr marL="571500" lvl="1" indent="-254000">
              <a:buSzPct val="75000"/>
              <a:buChar char="‣"/>
            </a:pPr>
            <a:r>
              <a:rPr b="1"/>
              <a:t>OSPF</a:t>
            </a:r>
            <a:r>
              <a:t> (</a:t>
            </a:r>
            <a:r>
              <a:rPr i="1"/>
              <a:t>Open Shortest Path First</a:t>
            </a:r>
            <a:r>
              <a:t>) est un routage d’internet qui utilise ce routage par information d’état de liens</a:t>
            </a:r>
          </a:p>
        </p:txBody>
      </p:sp>
      <p:sp>
        <p:nvSpPr>
          <p:cNvPr id="2075" name="Exemples de routage"/>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Exemples de routage</a:t>
            </a:r>
          </a:p>
        </p:txBody>
      </p:sp>
      <p:sp>
        <p:nvSpPr>
          <p:cNvPr id="2076" name="Grouper"/>
          <p:cNvSpPr txBox="1"/>
          <p:nvPr/>
        </p:nvSpPr>
        <p:spPr>
          <a:xfrm>
            <a:off x="279400" y="13970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077"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5F3EE"/>
        </a:solidFill>
        <a:effectLst/>
      </p:bgPr>
    </p:bg>
    <p:spTree>
      <p:nvGrpSpPr>
        <p:cNvPr id="1" name=""/>
        <p:cNvGrpSpPr/>
        <p:nvPr/>
      </p:nvGrpSpPr>
      <p:grpSpPr>
        <a:xfrm>
          <a:off x="0" y="0"/>
          <a:ext cx="0" cy="0"/>
          <a:chOff x="0" y="0"/>
          <a:chExt cx="0" cy="0"/>
        </a:xfrm>
      </p:grpSpPr>
      <p:grpSp>
        <p:nvGrpSpPr>
          <p:cNvPr id="2081" name="Grouper"/>
          <p:cNvGrpSpPr/>
          <p:nvPr/>
        </p:nvGrpSpPr>
        <p:grpSpPr>
          <a:xfrm>
            <a:off x="317500" y="1270000"/>
            <a:ext cx="9525000" cy="38100"/>
            <a:chOff x="0" y="0"/>
            <a:chExt cx="9525000" cy="38100"/>
          </a:xfrm>
        </p:grpSpPr>
        <p:sp>
          <p:nvSpPr>
            <p:cNvPr id="2079" name="Ligne"/>
            <p:cNvSpPr/>
            <p:nvPr/>
          </p:nvSpPr>
          <p:spPr>
            <a:xfrm>
              <a:off x="0" y="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sp>
          <p:nvSpPr>
            <p:cNvPr id="2080" name="Ligne"/>
            <p:cNvSpPr/>
            <p:nvPr/>
          </p:nvSpPr>
          <p:spPr>
            <a:xfrm>
              <a:off x="0" y="38100"/>
              <a:ext cx="9525000" cy="0"/>
            </a:xfrm>
            <a:prstGeom prst="line">
              <a:avLst/>
            </a:prstGeom>
            <a:noFill/>
            <a:ln w="12700" cap="flat">
              <a:solidFill>
                <a:schemeClr val="accent1">
                  <a:hueOff val="109194"/>
                  <a:satOff val="-4874"/>
                  <a:lumOff val="12971"/>
                </a:schemeClr>
              </a:solidFill>
              <a:prstDash val="solid"/>
              <a:miter lim="400000"/>
            </a:ln>
            <a:effectLst/>
          </p:spPr>
          <p:txBody>
            <a:bodyPr wrap="square" lIns="50800" tIns="50800" rIns="50800" bIns="50800" numCol="1" anchor="ctr">
              <a:noAutofit/>
            </a:bodyPr>
            <a:lstStyle/>
            <a:p>
              <a:pPr defTabSz="457200">
                <a:lnSpc>
                  <a:spcPct val="100000"/>
                </a:lnSpc>
                <a:spcBef>
                  <a:spcPts val="0"/>
                </a:spcBef>
                <a:defRPr sz="1200" b="0" i="0" spc="0">
                  <a:solidFill>
                    <a:srgbClr val="000000"/>
                  </a:solidFill>
                  <a:latin typeface="Helvetica"/>
                  <a:ea typeface="Helvetica"/>
                  <a:cs typeface="Helvetica"/>
                  <a:sym typeface="Helvetica"/>
                </a:defRPr>
              </a:pPr>
              <a:endParaRPr/>
            </a:p>
          </p:txBody>
        </p:sp>
      </p:grpSp>
      <p:sp>
        <p:nvSpPr>
          <p:cNvPr id="2082" name="Numéro de diapositive"/>
          <p:cNvSpPr txBox="1">
            <a:spLocks noGrp="1"/>
          </p:cNvSpPr>
          <p:nvPr>
            <p:ph type="sldNum" sz="quarter" idx="4294967295"/>
          </p:nvPr>
        </p:nvSpPr>
        <p:spPr>
          <a:xfrm>
            <a:off x="9568402" y="7200900"/>
            <a:ext cx="324899" cy="3048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99</a:t>
            </a:fld>
            <a:endParaRPr/>
          </a:p>
        </p:txBody>
      </p:sp>
      <p:sp>
        <p:nvSpPr>
          <p:cNvPr id="2083" name="2 - Algorithme de routage"/>
          <p:cNvSpPr txBox="1"/>
          <p:nvPr/>
        </p:nvSpPr>
        <p:spPr>
          <a:xfrm>
            <a:off x="279400" y="793750"/>
            <a:ext cx="96012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2 - Algorithme de routage</a:t>
            </a:r>
          </a:p>
        </p:txBody>
      </p:sp>
      <p:sp>
        <p:nvSpPr>
          <p:cNvPr id="2084" name="Exemple d'une table de routage IPv4 sur un ordinateur (192.168.0.100) connecté à Internet via une box (192.168.0.1)"/>
          <p:cNvSpPr txBox="1">
            <a:spLocks noGrp="1"/>
          </p:cNvSpPr>
          <p:nvPr>
            <p:ph type="body" idx="1"/>
          </p:nvPr>
        </p:nvSpPr>
        <p:spPr>
          <a:xfrm>
            <a:off x="290202" y="1879600"/>
            <a:ext cx="9152724" cy="5475572"/>
          </a:xfrm>
          <a:prstGeom prst="rect">
            <a:avLst/>
          </a:prstGeom>
        </p:spPr>
        <p:txBody>
          <a:bodyPr lIns="25400" tIns="25400" rIns="25400" bIns="25400" anchor="t"/>
          <a:lstStyle/>
          <a:p>
            <a:pPr>
              <a:spcBef>
                <a:spcPts val="1500"/>
              </a:spcBef>
            </a:pPr>
            <a:endParaRPr/>
          </a:p>
          <a:p>
            <a:pPr>
              <a:spcBef>
                <a:spcPts val="1500"/>
              </a:spcBef>
            </a:pPr>
            <a:r>
              <a:t>Exemple d'une table de routage IPv4 sur un ordinateur (192.168.0.100) connecté à Internet via une box (192.168.0.1)</a:t>
            </a:r>
          </a:p>
        </p:txBody>
      </p:sp>
      <p:sp>
        <p:nvSpPr>
          <p:cNvPr id="2085" name="Exemple de table de routage"/>
          <p:cNvSpPr txBox="1"/>
          <p:nvPr/>
        </p:nvSpPr>
        <p:spPr>
          <a:xfrm>
            <a:off x="304865" y="1416050"/>
            <a:ext cx="7655698"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t>Exemple de table de routage</a:t>
            </a:r>
          </a:p>
        </p:txBody>
      </p:sp>
      <p:sp>
        <p:nvSpPr>
          <p:cNvPr id="2086" name="Grouper"/>
          <p:cNvSpPr txBox="1"/>
          <p:nvPr/>
        </p:nvSpPr>
        <p:spPr>
          <a:xfrm>
            <a:off x="279400" y="139700"/>
            <a:ext cx="960120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pPr defTabSz="457200">
              <a:lnSpc>
                <a:spcPct val="100000"/>
              </a:lnSpc>
              <a:spcBef>
                <a:spcPts val="0"/>
              </a:spcBef>
              <a:defRPr sz="3600" b="0" i="0" spc="-72">
                <a:latin typeface="+mj-lt"/>
                <a:ea typeface="+mj-ea"/>
                <a:cs typeface="+mj-cs"/>
                <a:sym typeface="Garamond"/>
              </a:defRPr>
            </a:pPr>
            <a:r>
              <a:t>La couche réseau												</a:t>
            </a:r>
            <a:r>
              <a:rPr sz="2200" spc="-44">
                <a:latin typeface="Consolas"/>
                <a:ea typeface="Consolas"/>
                <a:cs typeface="Consolas"/>
                <a:sym typeface="Consolas"/>
              </a:rPr>
              <a:t>Ch.4</a:t>
            </a:r>
          </a:p>
        </p:txBody>
      </p:sp>
      <p:pic>
        <p:nvPicPr>
          <p:cNvPr id="2087" name="Internet-transit-3.png" descr="Internet-transit-3.png"/>
          <p:cNvPicPr>
            <a:picLocks noChangeAspect="1"/>
          </p:cNvPicPr>
          <p:nvPr/>
        </p:nvPicPr>
        <p:blipFill>
          <a:blip r:embed="rId2"/>
          <a:stretch>
            <a:fillRect/>
          </a:stretch>
        </p:blipFill>
        <p:spPr>
          <a:xfrm>
            <a:off x="7082925" y="46153"/>
            <a:ext cx="1316973" cy="921881"/>
          </a:xfrm>
          <a:prstGeom prst="rect">
            <a:avLst/>
          </a:prstGeom>
          <a:ln w="12700">
            <a:miter lim="400000"/>
          </a:ln>
        </p:spPr>
      </p:pic>
      <p:graphicFrame>
        <p:nvGraphicFramePr>
          <p:cNvPr id="2088" name="Tableau 1"/>
          <p:cNvGraphicFramePr/>
          <p:nvPr/>
        </p:nvGraphicFramePr>
        <p:xfrm>
          <a:off x="353930" y="3959185"/>
          <a:ext cx="9029712" cy="2360183"/>
        </p:xfrm>
        <a:graphic>
          <a:graphicData uri="http://schemas.openxmlformats.org/drawingml/2006/table">
            <a:tbl>
              <a:tblPr firstRow="1">
                <a:tableStyleId>{4C3C2611-4C71-4FC5-86AE-919BDF0F9419}</a:tableStyleId>
              </a:tblPr>
              <a:tblGrid>
                <a:gridCol w="2211309">
                  <a:extLst>
                    <a:ext uri="{9D8B030D-6E8A-4147-A177-3AD203B41FA5}">
                      <a16:colId xmlns:a16="http://schemas.microsoft.com/office/drawing/2014/main" val="20000"/>
                    </a:ext>
                  </a:extLst>
                </a:gridCol>
                <a:gridCol w="2009765">
                  <a:extLst>
                    <a:ext uri="{9D8B030D-6E8A-4147-A177-3AD203B41FA5}">
                      <a16:colId xmlns:a16="http://schemas.microsoft.com/office/drawing/2014/main" val="20001"/>
                    </a:ext>
                  </a:extLst>
                </a:gridCol>
                <a:gridCol w="1891960">
                  <a:extLst>
                    <a:ext uri="{9D8B030D-6E8A-4147-A177-3AD203B41FA5}">
                      <a16:colId xmlns:a16="http://schemas.microsoft.com/office/drawing/2014/main" val="20002"/>
                    </a:ext>
                  </a:extLst>
                </a:gridCol>
                <a:gridCol w="1821306">
                  <a:extLst>
                    <a:ext uri="{9D8B030D-6E8A-4147-A177-3AD203B41FA5}">
                      <a16:colId xmlns:a16="http://schemas.microsoft.com/office/drawing/2014/main" val="20003"/>
                    </a:ext>
                  </a:extLst>
                </a:gridCol>
                <a:gridCol w="1090923">
                  <a:extLst>
                    <a:ext uri="{9D8B030D-6E8A-4147-A177-3AD203B41FA5}">
                      <a16:colId xmlns:a16="http://schemas.microsoft.com/office/drawing/2014/main" val="20004"/>
                    </a:ext>
                  </a:extLst>
                </a:gridCol>
              </a:tblGrid>
              <a:tr h="611455">
                <a:tc>
                  <a:txBody>
                    <a:bodyPr/>
                    <a:lstStyle/>
                    <a:p>
                      <a:pPr algn="ctr" defTabSz="457200">
                        <a:lnSpc>
                          <a:spcPct val="100000"/>
                        </a:lnSpc>
                        <a:spcBef>
                          <a:spcPts val="0"/>
                        </a:spcBef>
                        <a:defRPr sz="1800" b="0" i="0" spc="0">
                          <a:solidFill>
                            <a:srgbClr val="000000"/>
                          </a:solidFill>
                        </a:defRPr>
                      </a:pPr>
                      <a:r>
                        <a:rPr sz="1400" b="1">
                          <a:latin typeface="Helvetica"/>
                          <a:ea typeface="Helvetica"/>
                          <a:cs typeface="Helvetica"/>
                          <a:sym typeface="Helvetica"/>
                        </a:rPr>
                        <a:t>Réseau destination (format CIDR)</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a:solidFill>
                        <a:srgbClr val="000000"/>
                      </a:solidFill>
                      <a:miter lim="400000"/>
                    </a:lnB>
                    <a:solidFill>
                      <a:srgbClr val="EAECF0"/>
                    </a:solidFill>
                  </a:tcPr>
                </a:tc>
                <a:tc>
                  <a:txBody>
                    <a:bodyPr/>
                    <a:lstStyle/>
                    <a:p>
                      <a:pPr algn="ctr" defTabSz="457200">
                        <a:lnSpc>
                          <a:spcPct val="100000"/>
                        </a:lnSpc>
                        <a:spcBef>
                          <a:spcPts val="0"/>
                        </a:spcBef>
                        <a:defRPr sz="1800" b="0" i="0" spc="0">
                          <a:solidFill>
                            <a:srgbClr val="000000"/>
                          </a:solidFill>
                        </a:defRPr>
                      </a:pPr>
                      <a:r>
                        <a:rPr sz="1400" b="1">
                          <a:latin typeface="Helvetica"/>
                          <a:ea typeface="Helvetica"/>
                          <a:cs typeface="Helvetica"/>
                          <a:sym typeface="Helvetica"/>
                        </a:rPr>
                        <a:t>Masque</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a:solidFill>
                        <a:srgbClr val="000000"/>
                      </a:solidFill>
                      <a:miter lim="400000"/>
                    </a:lnB>
                    <a:solidFill>
                      <a:srgbClr val="EAECF0"/>
                    </a:solidFill>
                  </a:tcPr>
                </a:tc>
                <a:tc>
                  <a:txBody>
                    <a:bodyPr/>
                    <a:lstStyle/>
                    <a:p>
                      <a:pPr algn="ctr" defTabSz="457200">
                        <a:lnSpc>
                          <a:spcPct val="100000"/>
                        </a:lnSpc>
                        <a:spcBef>
                          <a:spcPts val="0"/>
                        </a:spcBef>
                        <a:defRPr sz="1800" b="0" i="0" spc="0">
                          <a:solidFill>
                            <a:srgbClr val="000000"/>
                          </a:solidFill>
                        </a:defRPr>
                      </a:pPr>
                      <a:r>
                        <a:rPr sz="1400" b="1">
                          <a:latin typeface="Helvetica"/>
                          <a:ea typeface="Helvetica"/>
                          <a:cs typeface="Helvetica"/>
                          <a:sym typeface="Helvetica"/>
                        </a:rPr>
                        <a:t>Passerelle</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a:solidFill>
                        <a:srgbClr val="000000"/>
                      </a:solidFill>
                      <a:miter lim="400000"/>
                    </a:lnB>
                    <a:solidFill>
                      <a:srgbClr val="EAECF0"/>
                    </a:solidFill>
                  </a:tcPr>
                </a:tc>
                <a:tc>
                  <a:txBody>
                    <a:bodyPr/>
                    <a:lstStyle/>
                    <a:p>
                      <a:pPr algn="ctr" defTabSz="457200">
                        <a:lnSpc>
                          <a:spcPct val="100000"/>
                        </a:lnSpc>
                        <a:spcBef>
                          <a:spcPts val="0"/>
                        </a:spcBef>
                        <a:defRPr sz="1800" b="0" i="0" spc="0">
                          <a:solidFill>
                            <a:srgbClr val="000000"/>
                          </a:solidFill>
                        </a:defRPr>
                      </a:pPr>
                      <a:r>
                        <a:rPr sz="1400" b="1">
                          <a:latin typeface="Helvetica"/>
                          <a:ea typeface="Helvetica"/>
                          <a:cs typeface="Helvetica"/>
                          <a:sym typeface="Helvetica"/>
                        </a:rPr>
                        <a:t>Interface</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a:solidFill>
                        <a:srgbClr val="000000"/>
                      </a:solidFill>
                      <a:miter lim="400000"/>
                    </a:lnB>
                    <a:solidFill>
                      <a:srgbClr val="EAECF0"/>
                    </a:solidFill>
                  </a:tcPr>
                </a:tc>
                <a:tc>
                  <a:txBody>
                    <a:bodyPr/>
                    <a:lstStyle/>
                    <a:p>
                      <a:pPr algn="ctr" defTabSz="457200">
                        <a:lnSpc>
                          <a:spcPct val="100000"/>
                        </a:lnSpc>
                        <a:spcBef>
                          <a:spcPts val="0"/>
                        </a:spcBef>
                        <a:defRPr sz="1800" b="0" i="0" spc="0">
                          <a:solidFill>
                            <a:srgbClr val="000000"/>
                          </a:solidFill>
                        </a:defRPr>
                      </a:pPr>
                      <a:r>
                        <a:rPr sz="1400" b="1">
                          <a:latin typeface="Helvetica"/>
                          <a:ea typeface="Helvetica"/>
                          <a:cs typeface="Helvetica"/>
                          <a:sym typeface="Helvetica"/>
                        </a:rPr>
                        <a:t>Métrique</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a:solidFill>
                        <a:srgbClr val="000000"/>
                      </a:solidFill>
                      <a:miter lim="400000"/>
                    </a:lnB>
                    <a:solidFill>
                      <a:srgbClr val="EAECF0"/>
                    </a:solidFill>
                  </a:tcPr>
                </a:tc>
                <a:extLst>
                  <a:ext uri="{0D108BD9-81ED-4DB2-BD59-A6C34878D82A}">
                    <a16:rowId xmlns:a16="http://schemas.microsoft.com/office/drawing/2014/main" val="10000"/>
                  </a:ext>
                </a:extLst>
              </a:tr>
              <a:tr h="352557">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0.0.0.0/0</a:t>
                      </a:r>
                    </a:p>
                  </a:txBody>
                  <a:tcPr marL="71120" marR="71120" marT="35560" marB="35560" anchor="ctr" horzOverflow="overflow">
                    <a:lnL w="4445">
                      <a:solidFill>
                        <a:srgbClr val="000000"/>
                      </a:solidFill>
                      <a:miter lim="400000"/>
                    </a:lnL>
                    <a:lnR w="4445">
                      <a:solidFill>
                        <a:srgbClr val="000000"/>
                      </a:solidFill>
                      <a:miter lim="400000"/>
                    </a:lnR>
                    <a:lnT>
                      <a:solidFill>
                        <a:srgbClr val="000000"/>
                      </a:solidFill>
                      <a:miter lim="400000"/>
                    </a:lnT>
                    <a:lnB w="4445">
                      <a:solidFill>
                        <a:srgbClr val="000000"/>
                      </a:solidFill>
                      <a:miter lim="400000"/>
                    </a:lnB>
                  </a:tcPr>
                </a:tc>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0.0.0.0</a:t>
                      </a:r>
                    </a:p>
                  </a:txBody>
                  <a:tcPr marL="71120" marR="71120" marT="35560" marB="35560" anchor="ctr" horzOverflow="overflow">
                    <a:lnL w="4445">
                      <a:solidFill>
                        <a:srgbClr val="000000"/>
                      </a:solidFill>
                      <a:miter lim="400000"/>
                    </a:lnL>
                    <a:lnR w="4445">
                      <a:solidFill>
                        <a:srgbClr val="000000"/>
                      </a:solidFill>
                      <a:miter lim="400000"/>
                    </a:lnR>
                    <a:lnT>
                      <a:solidFill>
                        <a:srgbClr val="000000"/>
                      </a:solidFill>
                      <a:miter lim="400000"/>
                    </a:lnT>
                    <a:lnB w="4445">
                      <a:solidFill>
                        <a:srgbClr val="000000"/>
                      </a:solidFill>
                      <a:miter lim="400000"/>
                    </a:lnB>
                  </a:tcPr>
                </a:tc>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192.168.0.1</a:t>
                      </a:r>
                    </a:p>
                  </a:txBody>
                  <a:tcPr marL="71120" marR="71120" marT="35560" marB="35560" anchor="ctr" horzOverflow="overflow">
                    <a:lnL w="4445">
                      <a:solidFill>
                        <a:srgbClr val="000000"/>
                      </a:solidFill>
                      <a:miter lim="400000"/>
                    </a:lnL>
                    <a:lnR w="4445">
                      <a:solidFill>
                        <a:srgbClr val="000000"/>
                      </a:solidFill>
                      <a:miter lim="400000"/>
                    </a:lnR>
                    <a:lnT>
                      <a:solidFill>
                        <a:srgbClr val="000000"/>
                      </a:solidFill>
                      <a:miter lim="400000"/>
                    </a:lnT>
                    <a:lnB w="4445">
                      <a:solidFill>
                        <a:srgbClr val="000000"/>
                      </a:solidFill>
                      <a:miter lim="400000"/>
                    </a:lnB>
                  </a:tcPr>
                </a:tc>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192.168.0.100</a:t>
                      </a:r>
                    </a:p>
                  </a:txBody>
                  <a:tcPr marL="71120" marR="71120" marT="35560" marB="35560" anchor="ctr" horzOverflow="overflow">
                    <a:lnL w="4445">
                      <a:solidFill>
                        <a:srgbClr val="000000"/>
                      </a:solidFill>
                      <a:miter lim="400000"/>
                    </a:lnL>
                    <a:lnR w="4445">
                      <a:solidFill>
                        <a:srgbClr val="000000"/>
                      </a:solidFill>
                      <a:miter lim="400000"/>
                    </a:lnR>
                    <a:lnT>
                      <a:solidFill>
                        <a:srgbClr val="000000"/>
                      </a:solidFill>
                      <a:miter lim="400000"/>
                    </a:lnT>
                    <a:lnB w="4445">
                      <a:solidFill>
                        <a:srgbClr val="000000"/>
                      </a:solidFill>
                      <a:miter lim="400000"/>
                    </a:lnB>
                  </a:tcPr>
                </a:tc>
                <a:tc>
                  <a:txBody>
                    <a:bodyPr/>
                    <a:lstStyle/>
                    <a:p>
                      <a:pPr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1</a:t>
                      </a:r>
                    </a:p>
                  </a:txBody>
                  <a:tcPr marL="71120" marR="71120" marT="35560" marB="35560" anchor="ctr" horzOverflow="overflow">
                    <a:lnL w="4445">
                      <a:solidFill>
                        <a:srgbClr val="000000"/>
                      </a:solidFill>
                      <a:miter lim="400000"/>
                    </a:lnL>
                    <a:lnR w="4445">
                      <a:solidFill>
                        <a:srgbClr val="000000"/>
                      </a:solidFill>
                      <a:miter lim="400000"/>
                    </a:lnR>
                    <a:lnT>
                      <a:solidFill>
                        <a:srgbClr val="000000"/>
                      </a:solidFill>
                      <a:miter lim="400000"/>
                    </a:lnT>
                    <a:lnB w="4445">
                      <a:solidFill>
                        <a:srgbClr val="000000"/>
                      </a:solidFill>
                      <a:miter lim="400000"/>
                    </a:lnB>
                  </a:tcPr>
                </a:tc>
                <a:extLst>
                  <a:ext uri="{0D108BD9-81ED-4DB2-BD59-A6C34878D82A}">
                    <a16:rowId xmlns:a16="http://schemas.microsoft.com/office/drawing/2014/main" val="10001"/>
                  </a:ext>
                </a:extLst>
              </a:tr>
              <a:tr h="349511">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127.0.0.0/8</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255.0.0.0</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127.0.0.1</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127.0.0.1</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1</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extLst>
                  <a:ext uri="{0D108BD9-81ED-4DB2-BD59-A6C34878D82A}">
                    <a16:rowId xmlns:a16="http://schemas.microsoft.com/office/drawing/2014/main" val="10002"/>
                  </a:ext>
                </a:extLst>
              </a:tr>
              <a:tr h="349511">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192.168.0.0/24</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255.255.255.0</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192.168.0.100</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192.168.0.100</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1</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extLst>
                  <a:ext uri="{0D108BD9-81ED-4DB2-BD59-A6C34878D82A}">
                    <a16:rowId xmlns:a16="http://schemas.microsoft.com/office/drawing/2014/main" val="10003"/>
                  </a:ext>
                </a:extLst>
              </a:tr>
              <a:tr h="349511">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192.168.0.100/32</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255.255.255.255</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127.0.0.1</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127.0.0.1</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1</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extLst>
                  <a:ext uri="{0D108BD9-81ED-4DB2-BD59-A6C34878D82A}">
                    <a16:rowId xmlns:a16="http://schemas.microsoft.com/office/drawing/2014/main" val="10004"/>
                  </a:ext>
                </a:extLst>
              </a:tr>
              <a:tr h="349511">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192.168.0.1/32</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255.255.255.255</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192.168.0.100</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192.168.0.100</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defTabSz="457200">
                        <a:lnSpc>
                          <a:spcPct val="100000"/>
                        </a:lnSpc>
                        <a:spcBef>
                          <a:spcPts val="0"/>
                        </a:spcBef>
                        <a:defRPr sz="1800" b="0" i="0" spc="0">
                          <a:solidFill>
                            <a:srgbClr val="000000"/>
                          </a:solidFill>
                        </a:defRPr>
                      </a:pPr>
                      <a:r>
                        <a:rPr sz="1400">
                          <a:solidFill>
                            <a:srgbClr val="202122"/>
                          </a:solidFill>
                          <a:latin typeface="Helvetica"/>
                          <a:ea typeface="Helvetica"/>
                          <a:cs typeface="Helvetica"/>
                          <a:sym typeface="Helvetica"/>
                        </a:rPr>
                        <a:t>1</a:t>
                      </a:r>
                    </a:p>
                  </a:txBody>
                  <a:tcPr marL="71120" marR="71120" marT="35560" marB="35560" anchor="ctr"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peelOff/>
      </p:transition>
    </mc:Choice>
    <mc:Fallback xmlns:a14="http://schemas.microsoft.com/office/drawing/2010/main" xmlns:m="http://schemas.openxmlformats.org/officeDocument/2006/math"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ditorial">
  <a:themeElements>
    <a:clrScheme name="Editorial">
      <a:dk1>
        <a:srgbClr val="78807B"/>
      </a:dk1>
      <a:lt1>
        <a:srgbClr val="80084E"/>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Garamond"/>
        <a:ea typeface="Garamond"/>
        <a:cs typeface="Garamond"/>
      </a:majorFont>
      <a:minorFont>
        <a:latin typeface="Book Antiqua"/>
        <a:ea typeface="Book Antiqua"/>
        <a:cs typeface="Book Antiqua"/>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00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Lucida Sans Regular"/>
            <a:ea typeface="Lucida Sans Regular"/>
            <a:cs typeface="Lucida Sans Regular"/>
            <a:sym typeface="Lucida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4"/>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90000"/>
          </a:lnSpc>
          <a:spcBef>
            <a:spcPts val="900"/>
          </a:spcBef>
          <a:spcAft>
            <a:spcPts val="0"/>
          </a:spcAft>
          <a:buClrTx/>
          <a:buSzTx/>
          <a:buFontTx/>
          <a:buNone/>
          <a:tabLst/>
          <a:defRPr kumimoji="0" sz="1800" b="1" i="1" u="none" strike="noStrike" cap="none" spc="-36" normalizeH="0" baseline="0">
            <a:ln>
              <a:noFill/>
            </a:ln>
            <a:solidFill>
              <a:srgbClr val="80084E"/>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Garamond"/>
        <a:ea typeface="Garamond"/>
        <a:cs typeface="Garamond"/>
      </a:majorFont>
      <a:minorFont>
        <a:latin typeface="Book Antiqua"/>
        <a:ea typeface="Book Antiqua"/>
        <a:cs typeface="Book Antiqua"/>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00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Lucida Sans Regular"/>
            <a:ea typeface="Lucida Sans Regular"/>
            <a:cs typeface="Lucida Sans Regular"/>
            <a:sym typeface="Lucida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4"/>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90000"/>
          </a:lnSpc>
          <a:spcBef>
            <a:spcPts val="900"/>
          </a:spcBef>
          <a:spcAft>
            <a:spcPts val="0"/>
          </a:spcAft>
          <a:buClrTx/>
          <a:buSzTx/>
          <a:buFontTx/>
          <a:buNone/>
          <a:tabLst/>
          <a:defRPr kumimoji="0" sz="1800" b="1" i="1" u="none" strike="noStrike" cap="none" spc="-36" normalizeH="0" baseline="0">
            <a:ln>
              <a:noFill/>
            </a:ln>
            <a:solidFill>
              <a:srgbClr val="80084E"/>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18178</Words>
  <Application>Microsoft Macintosh PowerPoint</Application>
  <PresentationFormat>Personnalisé</PresentationFormat>
  <Paragraphs>2362</Paragraphs>
  <Slides>144</Slides>
  <Notes>86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144</vt:i4>
      </vt:variant>
    </vt:vector>
  </HeadingPairs>
  <TitlesOfParts>
    <vt:vector size="154" baseType="lpstr">
      <vt:lpstr>Arial</vt:lpstr>
      <vt:lpstr>Arial Narrow</vt:lpstr>
      <vt:lpstr>Book Antiqua</vt:lpstr>
      <vt:lpstr>Consolas</vt:lpstr>
      <vt:lpstr>Garamond</vt:lpstr>
      <vt:lpstr>Helvetica</vt:lpstr>
      <vt:lpstr>Lucida Grande</vt:lpstr>
      <vt:lpstr>Verdana</vt:lpstr>
      <vt:lpstr>Zapf Dingbats</vt:lpstr>
      <vt:lpstr>Editorial</vt:lpstr>
      <vt:lpstr> François Lacomme  &lt;francois.lacomme@2isa.net&gt;   Document provisoire.  Copie et diffusion non autorisées sans accord écrit. Documents liés aux cours et TP : https://utc505.seancetenante.com</vt:lpstr>
      <vt:lpstr>Internet - réseaux et sécurité       Préface</vt:lpstr>
      <vt:lpstr>Internet - réseaux et sécurité       Préface</vt:lpstr>
      <vt:lpstr>Internet - réseaux et sécurité       Préface</vt:lpstr>
      <vt:lpstr>Architecture de communication en couches                 Ch.1</vt:lpstr>
      <vt:lpstr>Architecture de communication en couches                 Ch.1</vt:lpstr>
      <vt:lpstr>Présentation PowerPoint</vt:lpstr>
      <vt:lpstr>Présentation PowerPoint</vt:lpstr>
      <vt:lpstr>Architecture de communication en couches                 Ch.1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François LACOMME</cp:lastModifiedBy>
  <cp:revision>1</cp:revision>
  <dcterms:modified xsi:type="dcterms:W3CDTF">2025-10-01T19:11:28Z</dcterms:modified>
</cp:coreProperties>
</file>